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9" r:id="rId3"/>
  </p:sldMasterIdLst>
  <p:notesMasterIdLst>
    <p:notesMasterId r:id="rId5"/>
  </p:notesMasterIdLst>
  <p:sldIdLst>
    <p:sldId id="257" r:id="rId4"/>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 id="286" r:id="rId34"/>
    <p:sldId id="287" r:id="rId35"/>
    <p:sldId id="288" r:id="rId36"/>
    <p:sldId id="289" r:id="rId37"/>
    <p:sldId id="290" r:id="rId38"/>
    <p:sldId id="291" r:id="rId39"/>
    <p:sldId id="292" r:id="rId40"/>
    <p:sldId id="293" r:id="rId41"/>
    <p:sldId id="294" r:id="rId42"/>
    <p:sldId id="295" r:id="rId43"/>
    <p:sldId id="296" r:id="rId44"/>
    <p:sldId id="297" r:id="rId45"/>
    <p:sldId id="298" r:id="rId46"/>
    <p:sldId id="299" r:id="rId47"/>
    <p:sldId id="300" r:id="rId48"/>
    <p:sldId id="301" r:id="rId49"/>
    <p:sldId id="302" r:id="rId50"/>
    <p:sldId id="303" r:id="rId51"/>
    <p:sldId id="304" r:id="rId5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5" Type="http://schemas.openxmlformats.org/officeDocument/2006/relationships/tableStyles" Target="tableStyles.xml"/><Relationship Id="rId54" Type="http://schemas.openxmlformats.org/officeDocument/2006/relationships/viewProps" Target="viewProps.xml"/><Relationship Id="rId53" Type="http://schemas.openxmlformats.org/officeDocument/2006/relationships/presProps" Target="presProps.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notesMaster" Target="notesMasters/notesMaster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9206E784-ABA1-423B-83F5-5F35CB3BC821}"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4533900" y="1331913"/>
            <a:ext cx="7048500" cy="2387600"/>
          </a:xfrm>
        </p:spPr>
        <p:txBody>
          <a:bodyPr anchor="b">
            <a:normAutofit/>
          </a:bodyPr>
          <a:lstStyle>
            <a:lvl1pPr algn="ctr">
              <a:defRPr lang="zh-CN" altLang="zh-CN" sz="6600" smtClean="0">
                <a:effectLst/>
              </a:defRPr>
            </a:lvl1pPr>
          </a:lstStyle>
          <a:p>
            <a:r>
              <a:rPr lang="zh-CN" altLang="en-US" dirty="0" smtClean="0"/>
              <a:t>单击此处添加标题</a:t>
            </a:r>
            <a:endParaRPr lang="zh-CN" altLang="en-US" dirty="0"/>
          </a:p>
        </p:txBody>
      </p:sp>
      <p:sp>
        <p:nvSpPr>
          <p:cNvPr id="3" name="副标题 2"/>
          <p:cNvSpPr>
            <a:spLocks noGrp="1"/>
          </p:cNvSpPr>
          <p:nvPr>
            <p:ph type="subTitle" idx="1"/>
          </p:nvPr>
        </p:nvSpPr>
        <p:spPr>
          <a:xfrm>
            <a:off x="4533900" y="3811588"/>
            <a:ext cx="70485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单击此处编辑母版副标题样式</a:t>
            </a:r>
            <a:endParaRPr lang="zh-CN" altLang="en-US" dirty="0"/>
          </a:p>
        </p:txBody>
      </p:sp>
      <p:sp>
        <p:nvSpPr>
          <p:cNvPr id="4" name="日期占位符 3"/>
          <p:cNvSpPr>
            <a:spLocks noGrp="1"/>
          </p:cNvSpPr>
          <p:nvPr>
            <p:ph type="dt" sz="half" idx="10"/>
          </p:nvPr>
        </p:nvSpPr>
        <p:spPr/>
        <p:txBody>
          <a:bodyPr/>
          <a:lstStyle/>
          <a:p>
            <a:fld id="{A1BB201A-7235-4E23-BDB2-9F9A947DC44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040BD5F-9460-4C8E-A23B-637455E4D558}"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3225600" y="838800"/>
            <a:ext cx="5817600" cy="979200"/>
          </a:xfrm>
        </p:spPr>
        <p:txBody>
          <a:bodyPr lIns="0" tIns="0" rIns="0"/>
          <a:lstStyle>
            <a:lvl1pPr algn="ctr">
              <a:defRPr/>
            </a:lvl1pPr>
          </a:lstStyle>
          <a:p>
            <a:r>
              <a:rPr lang="zh-CN" altLang="en-US" dirty="0" smtClean="0"/>
              <a:t>单击此处编辑母版标题样式</a:t>
            </a:r>
            <a:endParaRPr lang="zh-CN" altLang="en-US" dirty="0"/>
          </a:p>
        </p:txBody>
      </p:sp>
      <p:sp>
        <p:nvSpPr>
          <p:cNvPr id="3" name="内容占位符 2"/>
          <p:cNvSpPr>
            <a:spLocks noGrp="1"/>
          </p:cNvSpPr>
          <p:nvPr>
            <p:ph idx="1" hasCustomPrompt="1"/>
          </p:nvPr>
        </p:nvSpPr>
        <p:spPr>
          <a:xfrm>
            <a:off x="1202400" y="2538000"/>
            <a:ext cx="9784800" cy="3272400"/>
          </a:xfrm>
        </p:spPr>
        <p:txBody>
          <a:bodyPr>
            <a:normAutofit/>
          </a:bodyPr>
          <a:lstStyle>
            <a:lvl1pPr marL="0" indent="0" algn="just">
              <a:lnSpc>
                <a:spcPct val="150000"/>
              </a:lnSpc>
              <a:spcBef>
                <a:spcPts val="0"/>
              </a:spcBef>
              <a:buFont typeface="Arial" panose="020B0604020202020204" pitchFamily="34" charset="0"/>
              <a:buNone/>
              <a:defRPr sz="2400"/>
            </a:lvl1pPr>
            <a:lvl2pPr marL="457200" indent="0">
              <a:buNone/>
              <a:defRPr sz="2000"/>
            </a:lvl2pPr>
            <a:lvl3pPr marL="914400" indent="0">
              <a:buNone/>
              <a:defRPr sz="1800"/>
            </a:lvl3pPr>
            <a:lvl4pPr marL="1371600" indent="0">
              <a:buNone/>
              <a:defRPr sz="1800"/>
            </a:lvl4pPr>
            <a:lvl5pPr marL="1828800" indent="0">
              <a:buNone/>
              <a:defRPr sz="1800"/>
            </a:lvl5pPr>
          </a:lstStyle>
          <a:p>
            <a:r>
              <a:rPr lang="zh-CN" altLang="en-US" sz="2400" dirty="0" smtClean="0"/>
              <a:t>单击此处编辑文本</a:t>
            </a:r>
            <a:endParaRPr lang="en-US" altLang="zh-CN" sz="2400" dirty="0" smtClean="0"/>
          </a:p>
          <a:p>
            <a:pPr lvl="1"/>
            <a:r>
              <a:rPr lang="zh-CN" altLang="en-US" sz="2000" dirty="0" smtClean="0"/>
              <a:t>第二级</a:t>
            </a:r>
            <a:endParaRPr lang="zh-CN" altLang="en-US" sz="2000" dirty="0" smtClean="0"/>
          </a:p>
          <a:p>
            <a:pPr lvl="2"/>
            <a:r>
              <a:rPr lang="zh-CN" altLang="en-US" sz="1800" dirty="0" smtClean="0"/>
              <a:t>第三级</a:t>
            </a:r>
            <a:endParaRPr lang="zh-CN" altLang="en-US" sz="1800"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7" name="矩形 6"/>
          <p:cNvSpPr/>
          <p:nvPr userDrawn="1"/>
        </p:nvSpPr>
        <p:spPr>
          <a:xfrm>
            <a:off x="3225023" y="1841500"/>
            <a:ext cx="2921000" cy="50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rmAutofit fontScale="25000" lnSpcReduction="20000"/>
          </a:bodyPr>
          <a:lstStyle/>
          <a:p>
            <a:pPr algn="ctr"/>
            <a:endParaRPr lang="zh-CN" altLang="en-US"/>
          </a:p>
        </p:txBody>
      </p:sp>
      <p:sp>
        <p:nvSpPr>
          <p:cNvPr id="8" name="矩形 7"/>
          <p:cNvSpPr/>
          <p:nvPr userDrawn="1"/>
        </p:nvSpPr>
        <p:spPr>
          <a:xfrm>
            <a:off x="6120623" y="1841500"/>
            <a:ext cx="2921000" cy="50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rmAutofit fontScale="25000" lnSpcReduction="20000"/>
          </a:bodyPr>
          <a:lstStyle/>
          <a:p>
            <a:pPr algn="ctr"/>
            <a:endParaRPr lang="zh-CN" altLang="en-US"/>
          </a:p>
        </p:txBody>
      </p:sp>
      <p:sp>
        <p:nvSpPr>
          <p:cNvPr id="4" name="日期占位符 3"/>
          <p:cNvSpPr>
            <a:spLocks noGrp="1"/>
          </p:cNvSpPr>
          <p:nvPr>
            <p:ph type="dt" sz="half" idx="10"/>
          </p:nvPr>
        </p:nvSpPr>
        <p:spPr/>
        <p:txBody>
          <a:bodyPr/>
          <a:lstStyle/>
          <a:p>
            <a:fld id="{A1BB201A-7235-4E23-BDB2-9F9A947DC44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040BD5F-9460-4C8E-A23B-637455E4D558}"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1623600" y="4456800"/>
            <a:ext cx="8946000" cy="968400"/>
          </a:xfrm>
        </p:spPr>
        <p:txBody>
          <a:bodyPr lIns="0" tIns="0" rIns="0" anchor="t" anchorCtr="0"/>
          <a:lstStyle>
            <a:lvl1pPr algn="ctr">
              <a:defRPr sz="6000">
                <a:solidFill>
                  <a:schemeClr val="tx1"/>
                </a:solidFill>
              </a:defRPr>
            </a:lvl1pPr>
          </a:lstStyle>
          <a:p>
            <a:r>
              <a:rPr lang="zh-CN" altLang="en-US" dirty="0" smtClean="0"/>
              <a:t>单击此处编辑标题</a:t>
            </a:r>
            <a:endParaRPr lang="zh-CN" altLang="en-US" dirty="0"/>
          </a:p>
        </p:txBody>
      </p:sp>
      <p:sp>
        <p:nvSpPr>
          <p:cNvPr id="7" name="任意多边形 6"/>
          <p:cNvSpPr/>
          <p:nvPr userDrawn="1"/>
        </p:nvSpPr>
        <p:spPr>
          <a:xfrm>
            <a:off x="4085319" y="1494670"/>
            <a:ext cx="4021362" cy="2647340"/>
          </a:xfrm>
          <a:custGeom>
            <a:avLst/>
            <a:gdLst>
              <a:gd name="connsiteX0" fmla="*/ 2375591 w 4051227"/>
              <a:gd name="connsiteY0" fmla="*/ 0 h 2555482"/>
              <a:gd name="connsiteX1" fmla="*/ 3276960 w 4051227"/>
              <a:gd name="connsiteY1" fmla="*/ 710647 h 2555482"/>
              <a:gd name="connsiteX2" fmla="*/ 3294689 w 4051227"/>
              <a:gd name="connsiteY2" fmla="*/ 880769 h 2555482"/>
              <a:gd name="connsiteX3" fmla="*/ 3355440 w 4051227"/>
              <a:gd name="connsiteY3" fmla="*/ 874776 h 2555482"/>
              <a:gd name="connsiteX4" fmla="*/ 4051227 w 4051227"/>
              <a:gd name="connsiteY4" fmla="*/ 1555637 h 2555482"/>
              <a:gd name="connsiteX5" fmla="*/ 3355440 w 4051227"/>
              <a:gd name="connsiteY5" fmla="*/ 2236498 h 2555482"/>
              <a:gd name="connsiteX6" fmla="*/ 3053787 w 4051227"/>
              <a:gd name="connsiteY6" fmla="*/ 2169358 h 2555482"/>
              <a:gd name="connsiteX7" fmla="*/ 2981341 w 4051227"/>
              <a:gd name="connsiteY7" fmla="*/ 2128610 h 2555482"/>
              <a:gd name="connsiteX8" fmla="*/ 2968546 w 4051227"/>
              <a:gd name="connsiteY8" fmla="*/ 2152917 h 2555482"/>
              <a:gd name="connsiteX9" fmla="*/ 2594953 w 4051227"/>
              <a:gd name="connsiteY9" fmla="*/ 2416630 h 2555482"/>
              <a:gd name="connsiteX10" fmla="*/ 2139833 w 4051227"/>
              <a:gd name="connsiteY10" fmla="*/ 2372107 h 2555482"/>
              <a:gd name="connsiteX11" fmla="*/ 2071153 w 4051227"/>
              <a:gd name="connsiteY11" fmla="*/ 2328172 h 2555482"/>
              <a:gd name="connsiteX12" fmla="*/ 2068586 w 4051227"/>
              <a:gd name="connsiteY12" fmla="*/ 2332800 h 2555482"/>
              <a:gd name="connsiteX13" fmla="*/ 1640589 w 4051227"/>
              <a:gd name="connsiteY13" fmla="*/ 2555482 h 2555482"/>
              <a:gd name="connsiteX14" fmla="*/ 1134929 w 4051227"/>
              <a:gd name="connsiteY14" fmla="*/ 2152199 h 2555482"/>
              <a:gd name="connsiteX15" fmla="*/ 1124669 w 4051227"/>
              <a:gd name="connsiteY15" fmla="*/ 2052605 h 2555482"/>
              <a:gd name="connsiteX16" fmla="*/ 1064485 w 4051227"/>
              <a:gd name="connsiteY16" fmla="*/ 2101375 h 2555482"/>
              <a:gd name="connsiteX17" fmla="*/ 682752 w 4051227"/>
              <a:gd name="connsiteY17" fmla="*/ 2215896 h 2555482"/>
              <a:gd name="connsiteX18" fmla="*/ 0 w 4051227"/>
              <a:gd name="connsiteY18" fmla="*/ 1545336 h 2555482"/>
              <a:gd name="connsiteX19" fmla="*/ 545154 w 4051227"/>
              <a:gd name="connsiteY19" fmla="*/ 888400 h 2555482"/>
              <a:gd name="connsiteX20" fmla="*/ 583960 w 4051227"/>
              <a:gd name="connsiteY20" fmla="*/ 884557 h 2555482"/>
              <a:gd name="connsiteX21" fmla="*/ 548735 w 4051227"/>
              <a:gd name="connsiteY21" fmla="*/ 806407 h 2555482"/>
              <a:gd name="connsiteX22" fmla="*/ 515549 w 4051227"/>
              <a:gd name="connsiteY22" fmla="*/ 611777 h 2555482"/>
              <a:gd name="connsiteX23" fmla="*/ 1062447 w 4051227"/>
              <a:gd name="connsiteY23" fmla="*/ 45720 h 2555482"/>
              <a:gd name="connsiteX24" fmla="*/ 1566367 w 4051227"/>
              <a:gd name="connsiteY24" fmla="*/ 391442 h 2555482"/>
              <a:gd name="connsiteX25" fmla="*/ 1582680 w 4051227"/>
              <a:gd name="connsiteY25" fmla="*/ 445834 h 2555482"/>
              <a:gd name="connsiteX26" fmla="*/ 1612662 w 4051227"/>
              <a:gd name="connsiteY26" fmla="*/ 392400 h 2555482"/>
              <a:gd name="connsiteX27" fmla="*/ 2375591 w 4051227"/>
              <a:gd name="connsiteY27" fmla="*/ 0 h 2555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051227" h="2555482">
                <a:moveTo>
                  <a:pt x="2375591" y="0"/>
                </a:moveTo>
                <a:cubicBezTo>
                  <a:pt x="2820210" y="0"/>
                  <a:pt x="3191168" y="305082"/>
                  <a:pt x="3276960" y="710647"/>
                </a:cubicBezTo>
                <a:lnTo>
                  <a:pt x="3294689" y="880769"/>
                </a:lnTo>
                <a:lnTo>
                  <a:pt x="3355440" y="874776"/>
                </a:lnTo>
                <a:cubicBezTo>
                  <a:pt x="3739713" y="874776"/>
                  <a:pt x="4051227" y="1179608"/>
                  <a:pt x="4051227" y="1555637"/>
                </a:cubicBezTo>
                <a:cubicBezTo>
                  <a:pt x="4051227" y="1931666"/>
                  <a:pt x="3739713" y="2236498"/>
                  <a:pt x="3355440" y="2236498"/>
                </a:cubicBezTo>
                <a:cubicBezTo>
                  <a:pt x="3247363" y="2236498"/>
                  <a:pt x="3145042" y="2212385"/>
                  <a:pt x="3053787" y="2169358"/>
                </a:cubicBezTo>
                <a:lnTo>
                  <a:pt x="2981341" y="2128610"/>
                </a:lnTo>
                <a:lnTo>
                  <a:pt x="2968546" y="2152917"/>
                </a:lnTo>
                <a:cubicBezTo>
                  <a:pt x="2887688" y="2276187"/>
                  <a:pt x="2756769" y="2373830"/>
                  <a:pt x="2594953" y="2416630"/>
                </a:cubicBezTo>
                <a:cubicBezTo>
                  <a:pt x="2433137" y="2459429"/>
                  <a:pt x="2271062" y="2439281"/>
                  <a:pt x="2139833" y="2372107"/>
                </a:cubicBezTo>
                <a:lnTo>
                  <a:pt x="2071153" y="2328172"/>
                </a:lnTo>
                <a:lnTo>
                  <a:pt x="2068586" y="2332800"/>
                </a:lnTo>
                <a:cubicBezTo>
                  <a:pt x="1975831" y="2467150"/>
                  <a:pt x="1818752" y="2555482"/>
                  <a:pt x="1640589" y="2555482"/>
                </a:cubicBezTo>
                <a:cubicBezTo>
                  <a:pt x="1391162" y="2555482"/>
                  <a:pt x="1183058" y="2382352"/>
                  <a:pt x="1134929" y="2152199"/>
                </a:cubicBezTo>
                <a:lnTo>
                  <a:pt x="1124669" y="2052605"/>
                </a:lnTo>
                <a:lnTo>
                  <a:pt x="1064485" y="2101375"/>
                </a:lnTo>
                <a:cubicBezTo>
                  <a:pt x="955518" y="2173678"/>
                  <a:pt x="824155" y="2215896"/>
                  <a:pt x="682752" y="2215896"/>
                </a:cubicBezTo>
                <a:cubicBezTo>
                  <a:pt x="305678" y="2215896"/>
                  <a:pt x="0" y="1915676"/>
                  <a:pt x="0" y="1545336"/>
                </a:cubicBezTo>
                <a:cubicBezTo>
                  <a:pt x="0" y="1221289"/>
                  <a:pt x="234035" y="950927"/>
                  <a:pt x="545154" y="888400"/>
                </a:cubicBezTo>
                <a:lnTo>
                  <a:pt x="583960" y="884557"/>
                </a:lnTo>
                <a:lnTo>
                  <a:pt x="548735" y="806407"/>
                </a:lnTo>
                <a:cubicBezTo>
                  <a:pt x="527266" y="745718"/>
                  <a:pt x="515549" y="680164"/>
                  <a:pt x="515549" y="611777"/>
                </a:cubicBezTo>
                <a:cubicBezTo>
                  <a:pt x="515549" y="299152"/>
                  <a:pt x="760404" y="45720"/>
                  <a:pt x="1062447" y="45720"/>
                </a:cubicBezTo>
                <a:cubicBezTo>
                  <a:pt x="1288979" y="45720"/>
                  <a:pt x="1483343" y="188276"/>
                  <a:pt x="1566367" y="391442"/>
                </a:cubicBezTo>
                <a:lnTo>
                  <a:pt x="1582680" y="445834"/>
                </a:lnTo>
                <a:lnTo>
                  <a:pt x="1612662" y="392400"/>
                </a:lnTo>
                <a:cubicBezTo>
                  <a:pt x="1778004" y="155654"/>
                  <a:pt x="2058006" y="0"/>
                  <a:pt x="2375591" y="0"/>
                </a:cubicBezTo>
                <a:close/>
              </a:path>
            </a:pathLst>
          </a:custGeom>
          <a:solidFill>
            <a:schemeClr val="accent3"/>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8" name="任意多边形 7"/>
          <p:cNvSpPr/>
          <p:nvPr userDrawn="1"/>
        </p:nvSpPr>
        <p:spPr>
          <a:xfrm>
            <a:off x="4152470" y="1450652"/>
            <a:ext cx="1077661" cy="1241922"/>
          </a:xfrm>
          <a:custGeom>
            <a:avLst/>
            <a:gdLst>
              <a:gd name="connsiteX0" fmla="*/ 1795520 w 3591040"/>
              <a:gd name="connsiteY0" fmla="*/ 0 h 4138404"/>
              <a:gd name="connsiteX1" fmla="*/ 3591040 w 3591040"/>
              <a:gd name="connsiteY1" fmla="*/ 1795520 h 4138404"/>
              <a:gd name="connsiteX2" fmla="*/ 2937637 w 3591040"/>
              <a:gd name="connsiteY2" fmla="*/ 3181030 h 4138404"/>
              <a:gd name="connsiteX3" fmla="*/ 2832706 w 3591040"/>
              <a:gd name="connsiteY3" fmla="*/ 3259497 h 4138404"/>
              <a:gd name="connsiteX4" fmla="*/ 2758532 w 3591040"/>
              <a:gd name="connsiteY4" fmla="*/ 3364541 h 4138404"/>
              <a:gd name="connsiteX5" fmla="*/ 2391019 w 3591040"/>
              <a:gd name="connsiteY5" fmla="*/ 4138404 h 4138404"/>
              <a:gd name="connsiteX6" fmla="*/ 1224346 w 3591040"/>
              <a:gd name="connsiteY6" fmla="*/ 4138404 h 4138404"/>
              <a:gd name="connsiteX7" fmla="*/ 856627 w 3591040"/>
              <a:gd name="connsiteY7" fmla="*/ 3365712 h 4138404"/>
              <a:gd name="connsiteX8" fmla="*/ 806085 w 3591040"/>
              <a:gd name="connsiteY8" fmla="*/ 3293176 h 4138404"/>
              <a:gd name="connsiteX9" fmla="*/ 791628 w 3591040"/>
              <a:gd name="connsiteY9" fmla="*/ 3284393 h 4138404"/>
              <a:gd name="connsiteX10" fmla="*/ 0 w 3591040"/>
              <a:gd name="connsiteY10" fmla="*/ 1795520 h 4138404"/>
              <a:gd name="connsiteX11" fmla="*/ 1795520 w 3591040"/>
              <a:gd name="connsiteY11" fmla="*/ 0 h 4138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591040" h="4138404">
                <a:moveTo>
                  <a:pt x="1795520" y="0"/>
                </a:moveTo>
                <a:cubicBezTo>
                  <a:pt x="2787158" y="0"/>
                  <a:pt x="3591040" y="803882"/>
                  <a:pt x="3591040" y="1795520"/>
                </a:cubicBezTo>
                <a:cubicBezTo>
                  <a:pt x="3591040" y="2353316"/>
                  <a:pt x="3336687" y="2851705"/>
                  <a:pt x="2937637" y="3181030"/>
                </a:cubicBezTo>
                <a:lnTo>
                  <a:pt x="2832706" y="3259497"/>
                </a:lnTo>
                <a:lnTo>
                  <a:pt x="2758532" y="3364541"/>
                </a:lnTo>
                <a:cubicBezTo>
                  <a:pt x="2404211" y="3874605"/>
                  <a:pt x="2512461" y="3850742"/>
                  <a:pt x="2391019" y="4138404"/>
                </a:cubicBezTo>
                <a:lnTo>
                  <a:pt x="1224346" y="4138404"/>
                </a:lnTo>
                <a:cubicBezTo>
                  <a:pt x="1085361" y="3862418"/>
                  <a:pt x="1208960" y="3881577"/>
                  <a:pt x="856627" y="3365712"/>
                </a:cubicBezTo>
                <a:lnTo>
                  <a:pt x="806085" y="3293176"/>
                </a:lnTo>
                <a:lnTo>
                  <a:pt x="791628" y="3284393"/>
                </a:lnTo>
                <a:cubicBezTo>
                  <a:pt x="314016" y="2961725"/>
                  <a:pt x="0" y="2415294"/>
                  <a:pt x="0" y="1795520"/>
                </a:cubicBezTo>
                <a:cubicBezTo>
                  <a:pt x="0" y="803882"/>
                  <a:pt x="803882" y="0"/>
                  <a:pt x="179552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9" name="空心弧 27"/>
          <p:cNvSpPr/>
          <p:nvPr userDrawn="1"/>
        </p:nvSpPr>
        <p:spPr>
          <a:xfrm rot="18665169">
            <a:off x="4112768" y="1641678"/>
            <a:ext cx="644627" cy="200700"/>
          </a:xfrm>
          <a:custGeom>
            <a:avLst/>
            <a:gdLst>
              <a:gd name="connsiteX0" fmla="*/ 0 w 1838586"/>
              <a:gd name="connsiteY0" fmla="*/ 559837 h 1119674"/>
              <a:gd name="connsiteX1" fmla="*/ 919293 w 1838586"/>
              <a:gd name="connsiteY1" fmla="*/ 0 h 1119674"/>
              <a:gd name="connsiteX2" fmla="*/ 1838586 w 1838586"/>
              <a:gd name="connsiteY2" fmla="*/ 559837 h 1119674"/>
              <a:gd name="connsiteX3" fmla="*/ 1558668 w 1838586"/>
              <a:gd name="connsiteY3" fmla="*/ 559837 h 1119674"/>
              <a:gd name="connsiteX4" fmla="*/ 919293 w 1838586"/>
              <a:gd name="connsiteY4" fmla="*/ 279918 h 1119674"/>
              <a:gd name="connsiteX5" fmla="*/ 279918 w 1838586"/>
              <a:gd name="connsiteY5" fmla="*/ 559837 h 1119674"/>
              <a:gd name="connsiteX6" fmla="*/ 0 w 1838586"/>
              <a:gd name="connsiteY6" fmla="*/ 559837 h 1119674"/>
              <a:gd name="connsiteX0-1" fmla="*/ 0 w 2049700"/>
              <a:gd name="connsiteY0-2" fmla="*/ 557426 h 559837"/>
              <a:gd name="connsiteX1-3" fmla="*/ 1130407 w 2049700"/>
              <a:gd name="connsiteY1-4" fmla="*/ 0 h 559837"/>
              <a:gd name="connsiteX2-5" fmla="*/ 2049700 w 2049700"/>
              <a:gd name="connsiteY2-6" fmla="*/ 559837 h 559837"/>
              <a:gd name="connsiteX3-7" fmla="*/ 1769782 w 2049700"/>
              <a:gd name="connsiteY3-8" fmla="*/ 559837 h 559837"/>
              <a:gd name="connsiteX4-9" fmla="*/ 1130407 w 2049700"/>
              <a:gd name="connsiteY4-10" fmla="*/ 279918 h 559837"/>
              <a:gd name="connsiteX5-11" fmla="*/ 491032 w 2049700"/>
              <a:gd name="connsiteY5-12" fmla="*/ 559837 h 559837"/>
              <a:gd name="connsiteX6-13" fmla="*/ 0 w 2049700"/>
              <a:gd name="connsiteY6-14" fmla="*/ 557426 h 559837"/>
              <a:gd name="connsiteX0-15" fmla="*/ 0 w 2049700"/>
              <a:gd name="connsiteY0-16" fmla="*/ 557426 h 780982"/>
              <a:gd name="connsiteX1-17" fmla="*/ 1130407 w 2049700"/>
              <a:gd name="connsiteY1-18" fmla="*/ 0 h 780982"/>
              <a:gd name="connsiteX2-19" fmla="*/ 2049700 w 2049700"/>
              <a:gd name="connsiteY2-20" fmla="*/ 559837 h 780982"/>
              <a:gd name="connsiteX3-21" fmla="*/ 1769782 w 2049700"/>
              <a:gd name="connsiteY3-22" fmla="*/ 559837 h 780982"/>
              <a:gd name="connsiteX4-23" fmla="*/ 1130407 w 2049700"/>
              <a:gd name="connsiteY4-24" fmla="*/ 279918 h 780982"/>
              <a:gd name="connsiteX5-25" fmla="*/ 211385 w 2049700"/>
              <a:gd name="connsiteY5-26" fmla="*/ 780982 h 780982"/>
              <a:gd name="connsiteX6-27" fmla="*/ 0 w 2049700"/>
              <a:gd name="connsiteY6-28" fmla="*/ 557426 h 780982"/>
              <a:gd name="connsiteX0-29" fmla="*/ 0 w 2049700"/>
              <a:gd name="connsiteY0-30" fmla="*/ 557426 h 766733"/>
              <a:gd name="connsiteX1-31" fmla="*/ 1130407 w 2049700"/>
              <a:gd name="connsiteY1-32" fmla="*/ 0 h 766733"/>
              <a:gd name="connsiteX2-33" fmla="*/ 2049700 w 2049700"/>
              <a:gd name="connsiteY2-34" fmla="*/ 559837 h 766733"/>
              <a:gd name="connsiteX3-35" fmla="*/ 1769782 w 2049700"/>
              <a:gd name="connsiteY3-36" fmla="*/ 559837 h 766733"/>
              <a:gd name="connsiteX4-37" fmla="*/ 1130407 w 2049700"/>
              <a:gd name="connsiteY4-38" fmla="*/ 279918 h 766733"/>
              <a:gd name="connsiteX5-39" fmla="*/ 119173 w 2049700"/>
              <a:gd name="connsiteY5-40" fmla="*/ 766733 h 766733"/>
              <a:gd name="connsiteX6-41" fmla="*/ 0 w 2049700"/>
              <a:gd name="connsiteY6-42" fmla="*/ 557426 h 766733"/>
              <a:gd name="connsiteX0-43" fmla="*/ 0 w 2049700"/>
              <a:gd name="connsiteY0-44" fmla="*/ 557426 h 766733"/>
              <a:gd name="connsiteX1-45" fmla="*/ 1130407 w 2049700"/>
              <a:gd name="connsiteY1-46" fmla="*/ 0 h 766733"/>
              <a:gd name="connsiteX2-47" fmla="*/ 2049700 w 2049700"/>
              <a:gd name="connsiteY2-48" fmla="*/ 559837 h 766733"/>
              <a:gd name="connsiteX3-49" fmla="*/ 1769782 w 2049700"/>
              <a:gd name="connsiteY3-50" fmla="*/ 559837 h 766733"/>
              <a:gd name="connsiteX4-51" fmla="*/ 1130407 w 2049700"/>
              <a:gd name="connsiteY4-52" fmla="*/ 279918 h 766733"/>
              <a:gd name="connsiteX5-53" fmla="*/ 119173 w 2049700"/>
              <a:gd name="connsiteY5-54" fmla="*/ 766733 h 766733"/>
              <a:gd name="connsiteX6-55" fmla="*/ 0 w 2049700"/>
              <a:gd name="connsiteY6-56" fmla="*/ 557426 h 766733"/>
              <a:gd name="connsiteX0-57" fmla="*/ 0 w 2338174"/>
              <a:gd name="connsiteY0-58" fmla="*/ 559302 h 768609"/>
              <a:gd name="connsiteX1-59" fmla="*/ 1130407 w 2338174"/>
              <a:gd name="connsiteY1-60" fmla="*/ 1876 h 768609"/>
              <a:gd name="connsiteX2-61" fmla="*/ 2338174 w 2338174"/>
              <a:gd name="connsiteY2-62" fmla="*/ 723363 h 768609"/>
              <a:gd name="connsiteX3-63" fmla="*/ 1769782 w 2338174"/>
              <a:gd name="connsiteY3-64" fmla="*/ 561713 h 768609"/>
              <a:gd name="connsiteX4-65" fmla="*/ 1130407 w 2338174"/>
              <a:gd name="connsiteY4-66" fmla="*/ 281794 h 768609"/>
              <a:gd name="connsiteX5-67" fmla="*/ 119173 w 2338174"/>
              <a:gd name="connsiteY5-68" fmla="*/ 768609 h 768609"/>
              <a:gd name="connsiteX6-69" fmla="*/ 0 w 2338174"/>
              <a:gd name="connsiteY6-70" fmla="*/ 559302 h 768609"/>
              <a:gd name="connsiteX0-71" fmla="*/ 0 w 2338174"/>
              <a:gd name="connsiteY0-72" fmla="*/ 559302 h 817372"/>
              <a:gd name="connsiteX1-73" fmla="*/ 1130407 w 2338174"/>
              <a:gd name="connsiteY1-74" fmla="*/ 1876 h 817372"/>
              <a:gd name="connsiteX2-75" fmla="*/ 2338174 w 2338174"/>
              <a:gd name="connsiteY2-76" fmla="*/ 723363 h 817372"/>
              <a:gd name="connsiteX3-77" fmla="*/ 1769782 w 2338174"/>
              <a:gd name="connsiteY3-78" fmla="*/ 561713 h 817372"/>
              <a:gd name="connsiteX4-79" fmla="*/ 1130407 w 2338174"/>
              <a:gd name="connsiteY4-80" fmla="*/ 281794 h 817372"/>
              <a:gd name="connsiteX5-81" fmla="*/ 119173 w 2338174"/>
              <a:gd name="connsiteY5-82" fmla="*/ 768609 h 817372"/>
              <a:gd name="connsiteX6-83" fmla="*/ 0 w 2338174"/>
              <a:gd name="connsiteY6-84" fmla="*/ 559302 h 817372"/>
              <a:gd name="connsiteX0-85" fmla="*/ 0 w 2338174"/>
              <a:gd name="connsiteY0-86" fmla="*/ 559302 h 846680"/>
              <a:gd name="connsiteX1-87" fmla="*/ 1130407 w 2338174"/>
              <a:gd name="connsiteY1-88" fmla="*/ 1876 h 846680"/>
              <a:gd name="connsiteX2-89" fmla="*/ 2338174 w 2338174"/>
              <a:gd name="connsiteY2-90" fmla="*/ 723363 h 846680"/>
              <a:gd name="connsiteX3-91" fmla="*/ 1769782 w 2338174"/>
              <a:gd name="connsiteY3-92" fmla="*/ 561713 h 846680"/>
              <a:gd name="connsiteX4-93" fmla="*/ 1130407 w 2338174"/>
              <a:gd name="connsiteY4-94" fmla="*/ 281794 h 846680"/>
              <a:gd name="connsiteX5-95" fmla="*/ 119173 w 2338174"/>
              <a:gd name="connsiteY5-96" fmla="*/ 768609 h 846680"/>
              <a:gd name="connsiteX6-97" fmla="*/ 0 w 2338174"/>
              <a:gd name="connsiteY6-98" fmla="*/ 559302 h 846680"/>
              <a:gd name="connsiteX0-99" fmla="*/ 0 w 2338174"/>
              <a:gd name="connsiteY0-100" fmla="*/ 559302 h 768609"/>
              <a:gd name="connsiteX1-101" fmla="*/ 1130407 w 2338174"/>
              <a:gd name="connsiteY1-102" fmla="*/ 1876 h 768609"/>
              <a:gd name="connsiteX2-103" fmla="*/ 2338174 w 2338174"/>
              <a:gd name="connsiteY2-104" fmla="*/ 723363 h 768609"/>
              <a:gd name="connsiteX3-105" fmla="*/ 1130407 w 2338174"/>
              <a:gd name="connsiteY3-106" fmla="*/ 281794 h 768609"/>
              <a:gd name="connsiteX4-107" fmla="*/ 119173 w 2338174"/>
              <a:gd name="connsiteY4-108" fmla="*/ 768609 h 768609"/>
              <a:gd name="connsiteX5-109" fmla="*/ 0 w 2338174"/>
              <a:gd name="connsiteY5-110" fmla="*/ 559302 h 768609"/>
              <a:gd name="connsiteX0-111" fmla="*/ 0 w 2407878"/>
              <a:gd name="connsiteY0-112" fmla="*/ 559302 h 768609"/>
              <a:gd name="connsiteX1-113" fmla="*/ 1130407 w 2407878"/>
              <a:gd name="connsiteY1-114" fmla="*/ 1876 h 768609"/>
              <a:gd name="connsiteX2-115" fmla="*/ 2338174 w 2407878"/>
              <a:gd name="connsiteY2-116" fmla="*/ 723363 h 768609"/>
              <a:gd name="connsiteX3-117" fmla="*/ 1130407 w 2407878"/>
              <a:gd name="connsiteY3-118" fmla="*/ 281794 h 768609"/>
              <a:gd name="connsiteX4-119" fmla="*/ 119173 w 2407878"/>
              <a:gd name="connsiteY4-120" fmla="*/ 768609 h 768609"/>
              <a:gd name="connsiteX5-121" fmla="*/ 0 w 2407878"/>
              <a:gd name="connsiteY5-122" fmla="*/ 559302 h 768609"/>
              <a:gd name="connsiteX0-123" fmla="*/ 0 w 2369469"/>
              <a:gd name="connsiteY0-124" fmla="*/ 560194 h 769501"/>
              <a:gd name="connsiteX1-125" fmla="*/ 1130407 w 2369469"/>
              <a:gd name="connsiteY1-126" fmla="*/ 2768 h 769501"/>
              <a:gd name="connsiteX2-127" fmla="*/ 2298138 w 2369469"/>
              <a:gd name="connsiteY2-128" fmla="*/ 763387 h 769501"/>
              <a:gd name="connsiteX3-129" fmla="*/ 1130407 w 2369469"/>
              <a:gd name="connsiteY3-130" fmla="*/ 282686 h 769501"/>
              <a:gd name="connsiteX4-131" fmla="*/ 119173 w 2369469"/>
              <a:gd name="connsiteY4-132" fmla="*/ 769501 h 769501"/>
              <a:gd name="connsiteX5-133" fmla="*/ 0 w 2369469"/>
              <a:gd name="connsiteY5-134" fmla="*/ 560194 h 769501"/>
              <a:gd name="connsiteX0-135" fmla="*/ 0 w 2365734"/>
              <a:gd name="connsiteY0-136" fmla="*/ 560194 h 769501"/>
              <a:gd name="connsiteX1-137" fmla="*/ 1130407 w 2365734"/>
              <a:gd name="connsiteY1-138" fmla="*/ 2768 h 769501"/>
              <a:gd name="connsiteX2-139" fmla="*/ 2298138 w 2365734"/>
              <a:gd name="connsiteY2-140" fmla="*/ 763387 h 769501"/>
              <a:gd name="connsiteX3-141" fmla="*/ 1130407 w 2365734"/>
              <a:gd name="connsiteY3-142" fmla="*/ 282686 h 769501"/>
              <a:gd name="connsiteX4-143" fmla="*/ 119173 w 2365734"/>
              <a:gd name="connsiteY4-144" fmla="*/ 769501 h 769501"/>
              <a:gd name="connsiteX5-145" fmla="*/ 0 w 2365734"/>
              <a:gd name="connsiteY5-146" fmla="*/ 560194 h 769501"/>
              <a:gd name="connsiteX0-147" fmla="*/ 0 w 2532632"/>
              <a:gd name="connsiteY0-148" fmla="*/ 557708 h 767015"/>
              <a:gd name="connsiteX1-149" fmla="*/ 1130407 w 2532632"/>
              <a:gd name="connsiteY1-150" fmla="*/ 282 h 767015"/>
              <a:gd name="connsiteX2-151" fmla="*/ 2471325 w 2532632"/>
              <a:gd name="connsiteY2-152" fmla="*/ 617718 h 767015"/>
              <a:gd name="connsiteX3-153" fmla="*/ 1130407 w 2532632"/>
              <a:gd name="connsiteY3-154" fmla="*/ 280200 h 767015"/>
              <a:gd name="connsiteX4-155" fmla="*/ 119173 w 2532632"/>
              <a:gd name="connsiteY4-156" fmla="*/ 767015 h 767015"/>
              <a:gd name="connsiteX5-157" fmla="*/ 0 w 2532632"/>
              <a:gd name="connsiteY5-158" fmla="*/ 557708 h 767015"/>
              <a:gd name="connsiteX0-159" fmla="*/ 0 w 2289888"/>
              <a:gd name="connsiteY0-160" fmla="*/ 560172 h 769479"/>
              <a:gd name="connsiteX1-161" fmla="*/ 1130407 w 2289888"/>
              <a:gd name="connsiteY1-162" fmla="*/ 2746 h 769479"/>
              <a:gd name="connsiteX2-163" fmla="*/ 2218970 w 2289888"/>
              <a:gd name="connsiteY2-164" fmla="*/ 762462 h 769479"/>
              <a:gd name="connsiteX3-165" fmla="*/ 1130407 w 2289888"/>
              <a:gd name="connsiteY3-166" fmla="*/ 282664 h 769479"/>
              <a:gd name="connsiteX4-167" fmla="*/ 119173 w 2289888"/>
              <a:gd name="connsiteY4-168" fmla="*/ 769479 h 769479"/>
              <a:gd name="connsiteX5-169" fmla="*/ 0 w 2289888"/>
              <a:gd name="connsiteY5-170" fmla="*/ 560172 h 769479"/>
              <a:gd name="connsiteX0-171" fmla="*/ 0 w 2328728"/>
              <a:gd name="connsiteY0-172" fmla="*/ 560172 h 769479"/>
              <a:gd name="connsiteX1-173" fmla="*/ 1130407 w 2328728"/>
              <a:gd name="connsiteY1-174" fmla="*/ 2746 h 769479"/>
              <a:gd name="connsiteX2-175" fmla="*/ 2218970 w 2328728"/>
              <a:gd name="connsiteY2-176" fmla="*/ 762462 h 769479"/>
              <a:gd name="connsiteX3-177" fmla="*/ 1130407 w 2328728"/>
              <a:gd name="connsiteY3-178" fmla="*/ 282664 h 769479"/>
              <a:gd name="connsiteX4-179" fmla="*/ 119173 w 2328728"/>
              <a:gd name="connsiteY4-180" fmla="*/ 769479 h 769479"/>
              <a:gd name="connsiteX5-181" fmla="*/ 0 w 2328728"/>
              <a:gd name="connsiteY5-182" fmla="*/ 560172 h 769479"/>
              <a:gd name="connsiteX0-183" fmla="*/ 0 w 2329652"/>
              <a:gd name="connsiteY0-184" fmla="*/ 558735 h 768042"/>
              <a:gd name="connsiteX1-185" fmla="*/ 1130407 w 2329652"/>
              <a:gd name="connsiteY1-186" fmla="*/ 1309 h 768042"/>
              <a:gd name="connsiteX2-187" fmla="*/ 2218970 w 2329652"/>
              <a:gd name="connsiteY2-188" fmla="*/ 761025 h 768042"/>
              <a:gd name="connsiteX3-189" fmla="*/ 1130407 w 2329652"/>
              <a:gd name="connsiteY3-190" fmla="*/ 281227 h 768042"/>
              <a:gd name="connsiteX4-191" fmla="*/ 119173 w 2329652"/>
              <a:gd name="connsiteY4-192" fmla="*/ 768042 h 768042"/>
              <a:gd name="connsiteX5-193" fmla="*/ 0 w 2329652"/>
              <a:gd name="connsiteY5-194" fmla="*/ 558735 h 768042"/>
              <a:gd name="connsiteX0-195" fmla="*/ 0 w 2329652"/>
              <a:gd name="connsiteY0-196" fmla="*/ 558735 h 768042"/>
              <a:gd name="connsiteX1-197" fmla="*/ 1130407 w 2329652"/>
              <a:gd name="connsiteY1-198" fmla="*/ 1309 h 768042"/>
              <a:gd name="connsiteX2-199" fmla="*/ 2218970 w 2329652"/>
              <a:gd name="connsiteY2-200" fmla="*/ 761025 h 768042"/>
              <a:gd name="connsiteX3-201" fmla="*/ 1130407 w 2329652"/>
              <a:gd name="connsiteY3-202" fmla="*/ 281227 h 768042"/>
              <a:gd name="connsiteX4-203" fmla="*/ 119173 w 2329652"/>
              <a:gd name="connsiteY4-204" fmla="*/ 768042 h 768042"/>
              <a:gd name="connsiteX5-205" fmla="*/ 0 w 2329652"/>
              <a:gd name="connsiteY5-206" fmla="*/ 558735 h 768042"/>
              <a:gd name="connsiteX0-207" fmla="*/ 0 w 2329652"/>
              <a:gd name="connsiteY0-208" fmla="*/ 558735 h 763913"/>
              <a:gd name="connsiteX1-209" fmla="*/ 1130407 w 2329652"/>
              <a:gd name="connsiteY1-210" fmla="*/ 1309 h 763913"/>
              <a:gd name="connsiteX2-211" fmla="*/ 2218970 w 2329652"/>
              <a:gd name="connsiteY2-212" fmla="*/ 761025 h 763913"/>
              <a:gd name="connsiteX3-213" fmla="*/ 1130407 w 2329652"/>
              <a:gd name="connsiteY3-214" fmla="*/ 281227 h 763913"/>
              <a:gd name="connsiteX4-215" fmla="*/ 568694 w 2329652"/>
              <a:gd name="connsiteY4-216" fmla="*/ 693995 h 763913"/>
              <a:gd name="connsiteX5-217" fmla="*/ 0 w 2329652"/>
              <a:gd name="connsiteY5-218" fmla="*/ 558735 h 763913"/>
              <a:gd name="connsiteX0-219" fmla="*/ 39186 w 2368838"/>
              <a:gd name="connsiteY0-220" fmla="*/ 558735 h 763913"/>
              <a:gd name="connsiteX1-221" fmla="*/ 1169593 w 2368838"/>
              <a:gd name="connsiteY1-222" fmla="*/ 1309 h 763913"/>
              <a:gd name="connsiteX2-223" fmla="*/ 2258156 w 2368838"/>
              <a:gd name="connsiteY2-224" fmla="*/ 761025 h 763913"/>
              <a:gd name="connsiteX3-225" fmla="*/ 1169593 w 2368838"/>
              <a:gd name="connsiteY3-226" fmla="*/ 281227 h 763913"/>
              <a:gd name="connsiteX4-227" fmla="*/ 607880 w 2368838"/>
              <a:gd name="connsiteY4-228" fmla="*/ 693995 h 763913"/>
              <a:gd name="connsiteX5-229" fmla="*/ 39186 w 2368838"/>
              <a:gd name="connsiteY5-230" fmla="*/ 558735 h 763913"/>
              <a:gd name="connsiteX0-231" fmla="*/ 100981 w 2321483"/>
              <a:gd name="connsiteY0-232" fmla="*/ 440247 h 776166"/>
              <a:gd name="connsiteX1-233" fmla="*/ 1124325 w 2321483"/>
              <a:gd name="connsiteY1-234" fmla="*/ 13562 h 776166"/>
              <a:gd name="connsiteX2-235" fmla="*/ 2212888 w 2321483"/>
              <a:gd name="connsiteY2-236" fmla="*/ 773278 h 776166"/>
              <a:gd name="connsiteX3-237" fmla="*/ 1124325 w 2321483"/>
              <a:gd name="connsiteY3-238" fmla="*/ 293480 h 776166"/>
              <a:gd name="connsiteX4-239" fmla="*/ 562612 w 2321483"/>
              <a:gd name="connsiteY4-240" fmla="*/ 706248 h 776166"/>
              <a:gd name="connsiteX5-241" fmla="*/ 100981 w 2321483"/>
              <a:gd name="connsiteY5-242" fmla="*/ 440247 h 776166"/>
              <a:gd name="connsiteX0-243" fmla="*/ 230762 w 2451264"/>
              <a:gd name="connsiteY0-244" fmla="*/ 440247 h 776166"/>
              <a:gd name="connsiteX1-245" fmla="*/ 1254106 w 2451264"/>
              <a:gd name="connsiteY1-246" fmla="*/ 13562 h 776166"/>
              <a:gd name="connsiteX2-247" fmla="*/ 2342669 w 2451264"/>
              <a:gd name="connsiteY2-248" fmla="*/ 773278 h 776166"/>
              <a:gd name="connsiteX3-249" fmla="*/ 1254106 w 2451264"/>
              <a:gd name="connsiteY3-250" fmla="*/ 293480 h 776166"/>
              <a:gd name="connsiteX4-251" fmla="*/ 692393 w 2451264"/>
              <a:gd name="connsiteY4-252" fmla="*/ 706248 h 776166"/>
              <a:gd name="connsiteX5-253" fmla="*/ 230762 w 2451264"/>
              <a:gd name="connsiteY5-254" fmla="*/ 440247 h 776166"/>
              <a:gd name="connsiteX0-255" fmla="*/ 230762 w 2451264"/>
              <a:gd name="connsiteY0-256" fmla="*/ 436835 h 772754"/>
              <a:gd name="connsiteX1-257" fmla="*/ 1254106 w 2451264"/>
              <a:gd name="connsiteY1-258" fmla="*/ 10150 h 772754"/>
              <a:gd name="connsiteX2-259" fmla="*/ 2342669 w 2451264"/>
              <a:gd name="connsiteY2-260" fmla="*/ 769866 h 772754"/>
              <a:gd name="connsiteX3-261" fmla="*/ 1254106 w 2451264"/>
              <a:gd name="connsiteY3-262" fmla="*/ 290068 h 772754"/>
              <a:gd name="connsiteX4-263" fmla="*/ 692393 w 2451264"/>
              <a:gd name="connsiteY4-264" fmla="*/ 702836 h 772754"/>
              <a:gd name="connsiteX5-265" fmla="*/ 230762 w 2451264"/>
              <a:gd name="connsiteY5-266" fmla="*/ 436835 h 772754"/>
              <a:gd name="connsiteX0-267" fmla="*/ 236469 w 2456971"/>
              <a:gd name="connsiteY0-268" fmla="*/ 436835 h 772754"/>
              <a:gd name="connsiteX1-269" fmla="*/ 1259813 w 2456971"/>
              <a:gd name="connsiteY1-270" fmla="*/ 10150 h 772754"/>
              <a:gd name="connsiteX2-271" fmla="*/ 2348376 w 2456971"/>
              <a:gd name="connsiteY2-272" fmla="*/ 769866 h 772754"/>
              <a:gd name="connsiteX3-273" fmla="*/ 1259813 w 2456971"/>
              <a:gd name="connsiteY3-274" fmla="*/ 290068 h 772754"/>
              <a:gd name="connsiteX4-275" fmla="*/ 698100 w 2456971"/>
              <a:gd name="connsiteY4-276" fmla="*/ 702836 h 772754"/>
              <a:gd name="connsiteX5-277" fmla="*/ 236469 w 2456971"/>
              <a:gd name="connsiteY5-278" fmla="*/ 436835 h 772754"/>
              <a:gd name="connsiteX0-279" fmla="*/ 327300 w 2547802"/>
              <a:gd name="connsiteY0-280" fmla="*/ 436835 h 772754"/>
              <a:gd name="connsiteX1-281" fmla="*/ 1350644 w 2547802"/>
              <a:gd name="connsiteY1-282" fmla="*/ 10150 h 772754"/>
              <a:gd name="connsiteX2-283" fmla="*/ 2439207 w 2547802"/>
              <a:gd name="connsiteY2-284" fmla="*/ 769866 h 772754"/>
              <a:gd name="connsiteX3-285" fmla="*/ 1350644 w 2547802"/>
              <a:gd name="connsiteY3-286" fmla="*/ 290068 h 772754"/>
              <a:gd name="connsiteX4-287" fmla="*/ 617249 w 2547802"/>
              <a:gd name="connsiteY4-288" fmla="*/ 714072 h 772754"/>
              <a:gd name="connsiteX5-289" fmla="*/ 327300 w 2547802"/>
              <a:gd name="connsiteY5-290" fmla="*/ 436835 h 772754"/>
              <a:gd name="connsiteX0-291" fmla="*/ 327300 w 2547802"/>
              <a:gd name="connsiteY0-292" fmla="*/ 436835 h 772754"/>
              <a:gd name="connsiteX1-293" fmla="*/ 1350644 w 2547802"/>
              <a:gd name="connsiteY1-294" fmla="*/ 10150 h 772754"/>
              <a:gd name="connsiteX2-295" fmla="*/ 2439207 w 2547802"/>
              <a:gd name="connsiteY2-296" fmla="*/ 769866 h 772754"/>
              <a:gd name="connsiteX3-297" fmla="*/ 1350644 w 2547802"/>
              <a:gd name="connsiteY3-298" fmla="*/ 290068 h 772754"/>
              <a:gd name="connsiteX4-299" fmla="*/ 617249 w 2547802"/>
              <a:gd name="connsiteY4-300" fmla="*/ 714072 h 772754"/>
              <a:gd name="connsiteX5-301" fmla="*/ 327300 w 2547802"/>
              <a:gd name="connsiteY5-302" fmla="*/ 436835 h 772754"/>
              <a:gd name="connsiteX0-303" fmla="*/ 0 w 2220502"/>
              <a:gd name="connsiteY0-304" fmla="*/ 431563 h 767482"/>
              <a:gd name="connsiteX1-305" fmla="*/ 1023344 w 2220502"/>
              <a:gd name="connsiteY1-306" fmla="*/ 4878 h 767482"/>
              <a:gd name="connsiteX2-307" fmla="*/ 2111907 w 2220502"/>
              <a:gd name="connsiteY2-308" fmla="*/ 764594 h 767482"/>
              <a:gd name="connsiteX3-309" fmla="*/ 1023344 w 2220502"/>
              <a:gd name="connsiteY3-310" fmla="*/ 284796 h 767482"/>
              <a:gd name="connsiteX4-311" fmla="*/ 0 w 2220502"/>
              <a:gd name="connsiteY4-312" fmla="*/ 431563 h 767482"/>
              <a:gd name="connsiteX0-313" fmla="*/ 18775 w 2239277"/>
              <a:gd name="connsiteY0-314" fmla="*/ 431563 h 767482"/>
              <a:gd name="connsiteX1-315" fmla="*/ 1042119 w 2239277"/>
              <a:gd name="connsiteY1-316" fmla="*/ 4878 h 767482"/>
              <a:gd name="connsiteX2-317" fmla="*/ 2130682 w 2239277"/>
              <a:gd name="connsiteY2-318" fmla="*/ 764594 h 767482"/>
              <a:gd name="connsiteX3-319" fmla="*/ 1042119 w 2239277"/>
              <a:gd name="connsiteY3-320" fmla="*/ 284796 h 767482"/>
              <a:gd name="connsiteX4-321" fmla="*/ 428270 w 2239277"/>
              <a:gd name="connsiteY4-322" fmla="*/ 345446 h 767482"/>
              <a:gd name="connsiteX5-323" fmla="*/ 18775 w 2239277"/>
              <a:gd name="connsiteY5-324" fmla="*/ 431563 h 767482"/>
              <a:gd name="connsiteX0-325" fmla="*/ 15362 w 2331513"/>
              <a:gd name="connsiteY0-326" fmla="*/ 624178 h 763233"/>
              <a:gd name="connsiteX1-327" fmla="*/ 1133328 w 2331513"/>
              <a:gd name="connsiteY1-328" fmla="*/ 629 h 763233"/>
              <a:gd name="connsiteX2-329" fmla="*/ 2221891 w 2331513"/>
              <a:gd name="connsiteY2-330" fmla="*/ 760345 h 763233"/>
              <a:gd name="connsiteX3-331" fmla="*/ 1133328 w 2331513"/>
              <a:gd name="connsiteY3-332" fmla="*/ 280547 h 763233"/>
              <a:gd name="connsiteX4-333" fmla="*/ 519479 w 2331513"/>
              <a:gd name="connsiteY4-334" fmla="*/ 341197 h 763233"/>
              <a:gd name="connsiteX5-335" fmla="*/ 15362 w 2331513"/>
              <a:gd name="connsiteY5-336" fmla="*/ 624178 h 763233"/>
              <a:gd name="connsiteX0-337" fmla="*/ 22134 w 2338285"/>
              <a:gd name="connsiteY0-338" fmla="*/ 624178 h 763233"/>
              <a:gd name="connsiteX1-339" fmla="*/ 1140100 w 2338285"/>
              <a:gd name="connsiteY1-340" fmla="*/ 629 h 763233"/>
              <a:gd name="connsiteX2-341" fmla="*/ 2228663 w 2338285"/>
              <a:gd name="connsiteY2-342" fmla="*/ 760345 h 763233"/>
              <a:gd name="connsiteX3-343" fmla="*/ 1140100 w 2338285"/>
              <a:gd name="connsiteY3-344" fmla="*/ 280547 h 763233"/>
              <a:gd name="connsiteX4-345" fmla="*/ 366408 w 2338285"/>
              <a:gd name="connsiteY4-346" fmla="*/ 471335 h 763233"/>
              <a:gd name="connsiteX5-347" fmla="*/ 22134 w 2338285"/>
              <a:gd name="connsiteY5-348" fmla="*/ 624178 h 763233"/>
              <a:gd name="connsiteX0-349" fmla="*/ 26828 w 2342979"/>
              <a:gd name="connsiteY0-350" fmla="*/ 624178 h 763233"/>
              <a:gd name="connsiteX1-351" fmla="*/ 1144794 w 2342979"/>
              <a:gd name="connsiteY1-352" fmla="*/ 629 h 763233"/>
              <a:gd name="connsiteX2-353" fmla="*/ 2233357 w 2342979"/>
              <a:gd name="connsiteY2-354" fmla="*/ 760345 h 763233"/>
              <a:gd name="connsiteX3-355" fmla="*/ 1144794 w 2342979"/>
              <a:gd name="connsiteY3-356" fmla="*/ 280547 h 763233"/>
              <a:gd name="connsiteX4-357" fmla="*/ 371102 w 2342979"/>
              <a:gd name="connsiteY4-358" fmla="*/ 471335 h 763233"/>
              <a:gd name="connsiteX5-359" fmla="*/ 26828 w 2342979"/>
              <a:gd name="connsiteY5-360" fmla="*/ 624178 h 763233"/>
              <a:gd name="connsiteX0-361" fmla="*/ 26828 w 2372983"/>
              <a:gd name="connsiteY0-362" fmla="*/ 630248 h 769303"/>
              <a:gd name="connsiteX1-363" fmla="*/ 1144794 w 2372983"/>
              <a:gd name="connsiteY1-364" fmla="*/ 6699 h 769303"/>
              <a:gd name="connsiteX2-365" fmla="*/ 2233357 w 2372983"/>
              <a:gd name="connsiteY2-366" fmla="*/ 766415 h 769303"/>
              <a:gd name="connsiteX3-367" fmla="*/ 1144794 w 2372983"/>
              <a:gd name="connsiteY3-368" fmla="*/ 286617 h 769303"/>
              <a:gd name="connsiteX4-369" fmla="*/ 371102 w 2372983"/>
              <a:gd name="connsiteY4-370" fmla="*/ 477405 h 769303"/>
              <a:gd name="connsiteX5-371" fmla="*/ 26828 w 2372983"/>
              <a:gd name="connsiteY5-372" fmla="*/ 630248 h 769303"/>
              <a:gd name="connsiteX0-373" fmla="*/ 25873 w 2353688"/>
              <a:gd name="connsiteY0-374" fmla="*/ 481489 h 765836"/>
              <a:gd name="connsiteX1-375" fmla="*/ 1155377 w 2353688"/>
              <a:gd name="connsiteY1-376" fmla="*/ 3232 h 765836"/>
              <a:gd name="connsiteX2-377" fmla="*/ 2243940 w 2353688"/>
              <a:gd name="connsiteY2-378" fmla="*/ 762948 h 765836"/>
              <a:gd name="connsiteX3-379" fmla="*/ 1155377 w 2353688"/>
              <a:gd name="connsiteY3-380" fmla="*/ 283150 h 765836"/>
              <a:gd name="connsiteX4-381" fmla="*/ 381685 w 2353688"/>
              <a:gd name="connsiteY4-382" fmla="*/ 473938 h 765836"/>
              <a:gd name="connsiteX5-383" fmla="*/ 25873 w 2353688"/>
              <a:gd name="connsiteY5-384" fmla="*/ 481489 h 765836"/>
              <a:gd name="connsiteX0-385" fmla="*/ 25873 w 2358220"/>
              <a:gd name="connsiteY0-386" fmla="*/ 478367 h 762714"/>
              <a:gd name="connsiteX1-387" fmla="*/ 1155377 w 2358220"/>
              <a:gd name="connsiteY1-388" fmla="*/ 110 h 762714"/>
              <a:gd name="connsiteX2-389" fmla="*/ 2243940 w 2358220"/>
              <a:gd name="connsiteY2-390" fmla="*/ 759826 h 762714"/>
              <a:gd name="connsiteX3-391" fmla="*/ 1155377 w 2358220"/>
              <a:gd name="connsiteY3-392" fmla="*/ 280028 h 762714"/>
              <a:gd name="connsiteX4-393" fmla="*/ 381685 w 2358220"/>
              <a:gd name="connsiteY4-394" fmla="*/ 470816 h 762714"/>
              <a:gd name="connsiteX5-395" fmla="*/ 25873 w 2358220"/>
              <a:gd name="connsiteY5-396" fmla="*/ 478367 h 762714"/>
              <a:gd name="connsiteX0-397" fmla="*/ 41788 w 2374135"/>
              <a:gd name="connsiteY0-398" fmla="*/ 478367 h 762714"/>
              <a:gd name="connsiteX1-399" fmla="*/ 1171292 w 2374135"/>
              <a:gd name="connsiteY1-400" fmla="*/ 110 h 762714"/>
              <a:gd name="connsiteX2-401" fmla="*/ 2259855 w 2374135"/>
              <a:gd name="connsiteY2-402" fmla="*/ 759826 h 762714"/>
              <a:gd name="connsiteX3-403" fmla="*/ 1171292 w 2374135"/>
              <a:gd name="connsiteY3-404" fmla="*/ 280028 h 762714"/>
              <a:gd name="connsiteX4-405" fmla="*/ 397600 w 2374135"/>
              <a:gd name="connsiteY4-406" fmla="*/ 470816 h 762714"/>
              <a:gd name="connsiteX5-407" fmla="*/ 41788 w 2374135"/>
              <a:gd name="connsiteY5-408" fmla="*/ 478367 h 762714"/>
              <a:gd name="connsiteX0-409" fmla="*/ 41788 w 2374135"/>
              <a:gd name="connsiteY0-410" fmla="*/ 478367 h 762714"/>
              <a:gd name="connsiteX1-411" fmla="*/ 1171292 w 2374135"/>
              <a:gd name="connsiteY1-412" fmla="*/ 110 h 762714"/>
              <a:gd name="connsiteX2-413" fmla="*/ 2259855 w 2374135"/>
              <a:gd name="connsiteY2-414" fmla="*/ 759826 h 762714"/>
              <a:gd name="connsiteX3-415" fmla="*/ 1171292 w 2374135"/>
              <a:gd name="connsiteY3-416" fmla="*/ 280028 h 762714"/>
              <a:gd name="connsiteX4-417" fmla="*/ 397600 w 2374135"/>
              <a:gd name="connsiteY4-418" fmla="*/ 470816 h 762714"/>
              <a:gd name="connsiteX5-419" fmla="*/ 41788 w 2374135"/>
              <a:gd name="connsiteY5-420" fmla="*/ 478367 h 762714"/>
              <a:gd name="connsiteX0-421" fmla="*/ 41788 w 2374135"/>
              <a:gd name="connsiteY0-422" fmla="*/ 478367 h 762646"/>
              <a:gd name="connsiteX1-423" fmla="*/ 1171292 w 2374135"/>
              <a:gd name="connsiteY1-424" fmla="*/ 110 h 762646"/>
              <a:gd name="connsiteX2-425" fmla="*/ 2259855 w 2374135"/>
              <a:gd name="connsiteY2-426" fmla="*/ 759826 h 762646"/>
              <a:gd name="connsiteX3-427" fmla="*/ 1400200 w 2374135"/>
              <a:gd name="connsiteY3-428" fmla="*/ 266317 h 762646"/>
              <a:gd name="connsiteX4-429" fmla="*/ 397600 w 2374135"/>
              <a:gd name="connsiteY4-430" fmla="*/ 470816 h 762646"/>
              <a:gd name="connsiteX5-431" fmla="*/ 41788 w 2374135"/>
              <a:gd name="connsiteY5-432" fmla="*/ 478367 h 762646"/>
              <a:gd name="connsiteX0-433" fmla="*/ 41788 w 2374135"/>
              <a:gd name="connsiteY0-434" fmla="*/ 478367 h 762646"/>
              <a:gd name="connsiteX1-435" fmla="*/ 1171292 w 2374135"/>
              <a:gd name="connsiteY1-436" fmla="*/ 110 h 762646"/>
              <a:gd name="connsiteX2-437" fmla="*/ 2259855 w 2374135"/>
              <a:gd name="connsiteY2-438" fmla="*/ 759826 h 762646"/>
              <a:gd name="connsiteX3-439" fmla="*/ 1400200 w 2374135"/>
              <a:gd name="connsiteY3-440" fmla="*/ 266317 h 762646"/>
              <a:gd name="connsiteX4-441" fmla="*/ 397600 w 2374135"/>
              <a:gd name="connsiteY4-442" fmla="*/ 470816 h 762646"/>
              <a:gd name="connsiteX5-443" fmla="*/ 41788 w 2374135"/>
              <a:gd name="connsiteY5-444" fmla="*/ 478367 h 762646"/>
              <a:gd name="connsiteX0-445" fmla="*/ 41788 w 2374135"/>
              <a:gd name="connsiteY0-446" fmla="*/ 478367 h 762445"/>
              <a:gd name="connsiteX1-447" fmla="*/ 1171292 w 2374135"/>
              <a:gd name="connsiteY1-448" fmla="*/ 110 h 762445"/>
              <a:gd name="connsiteX2-449" fmla="*/ 2259855 w 2374135"/>
              <a:gd name="connsiteY2-450" fmla="*/ 759826 h 762445"/>
              <a:gd name="connsiteX3-451" fmla="*/ 1417299 w 2374135"/>
              <a:gd name="connsiteY3-452" fmla="*/ 221918 h 762445"/>
              <a:gd name="connsiteX4-453" fmla="*/ 397600 w 2374135"/>
              <a:gd name="connsiteY4-454" fmla="*/ 470816 h 762445"/>
              <a:gd name="connsiteX5-455" fmla="*/ 41788 w 2374135"/>
              <a:gd name="connsiteY5-456" fmla="*/ 478367 h 762445"/>
              <a:gd name="connsiteX0-457" fmla="*/ 41788 w 2374135"/>
              <a:gd name="connsiteY0-458" fmla="*/ 478367 h 763212"/>
              <a:gd name="connsiteX1-459" fmla="*/ 1171292 w 2374135"/>
              <a:gd name="connsiteY1-460" fmla="*/ 110 h 763212"/>
              <a:gd name="connsiteX2-461" fmla="*/ 2259855 w 2374135"/>
              <a:gd name="connsiteY2-462" fmla="*/ 759826 h 763212"/>
              <a:gd name="connsiteX3-463" fmla="*/ 1417299 w 2374135"/>
              <a:gd name="connsiteY3-464" fmla="*/ 221918 h 763212"/>
              <a:gd name="connsiteX4-465" fmla="*/ 397600 w 2374135"/>
              <a:gd name="connsiteY4-466" fmla="*/ 470816 h 763212"/>
              <a:gd name="connsiteX5-467" fmla="*/ 41788 w 2374135"/>
              <a:gd name="connsiteY5-468" fmla="*/ 478367 h 763212"/>
              <a:gd name="connsiteX0-469" fmla="*/ 41788 w 2374135"/>
              <a:gd name="connsiteY0-470" fmla="*/ 478367 h 763437"/>
              <a:gd name="connsiteX1-471" fmla="*/ 1171292 w 2374135"/>
              <a:gd name="connsiteY1-472" fmla="*/ 110 h 763437"/>
              <a:gd name="connsiteX2-473" fmla="*/ 2259855 w 2374135"/>
              <a:gd name="connsiteY2-474" fmla="*/ 759826 h 763437"/>
              <a:gd name="connsiteX3-475" fmla="*/ 1415357 w 2374135"/>
              <a:gd name="connsiteY3-476" fmla="*/ 252207 h 763437"/>
              <a:gd name="connsiteX4-477" fmla="*/ 397600 w 2374135"/>
              <a:gd name="connsiteY4-478" fmla="*/ 470816 h 763437"/>
              <a:gd name="connsiteX5-479" fmla="*/ 41788 w 2374135"/>
              <a:gd name="connsiteY5-480" fmla="*/ 478367 h 763437"/>
              <a:gd name="connsiteX0-481" fmla="*/ 41788 w 2374135"/>
              <a:gd name="connsiteY0-482" fmla="*/ 478367 h 763437"/>
              <a:gd name="connsiteX1-483" fmla="*/ 1171292 w 2374135"/>
              <a:gd name="connsiteY1-484" fmla="*/ 110 h 763437"/>
              <a:gd name="connsiteX2-485" fmla="*/ 2259855 w 2374135"/>
              <a:gd name="connsiteY2-486" fmla="*/ 759826 h 763437"/>
              <a:gd name="connsiteX3-487" fmla="*/ 1415357 w 2374135"/>
              <a:gd name="connsiteY3-488" fmla="*/ 252207 h 763437"/>
              <a:gd name="connsiteX4-489" fmla="*/ 397600 w 2374135"/>
              <a:gd name="connsiteY4-490" fmla="*/ 470816 h 763437"/>
              <a:gd name="connsiteX5-491" fmla="*/ 41788 w 2374135"/>
              <a:gd name="connsiteY5-492" fmla="*/ 478367 h 763437"/>
              <a:gd name="connsiteX0-493" fmla="*/ 41788 w 2370937"/>
              <a:gd name="connsiteY0-494" fmla="*/ 466336 h 751406"/>
              <a:gd name="connsiteX1-495" fmla="*/ 1127766 w 2370937"/>
              <a:gd name="connsiteY1-496" fmla="*/ 114 h 751406"/>
              <a:gd name="connsiteX2-497" fmla="*/ 2259855 w 2370937"/>
              <a:gd name="connsiteY2-498" fmla="*/ 747795 h 751406"/>
              <a:gd name="connsiteX3-499" fmla="*/ 1415357 w 2370937"/>
              <a:gd name="connsiteY3-500" fmla="*/ 240176 h 751406"/>
              <a:gd name="connsiteX4-501" fmla="*/ 397600 w 2370937"/>
              <a:gd name="connsiteY4-502" fmla="*/ 458785 h 751406"/>
              <a:gd name="connsiteX5-503" fmla="*/ 41788 w 2370937"/>
              <a:gd name="connsiteY5-504" fmla="*/ 466336 h 751406"/>
              <a:gd name="connsiteX0-505" fmla="*/ 41788 w 2273135"/>
              <a:gd name="connsiteY0-506" fmla="*/ 477933 h 763003"/>
              <a:gd name="connsiteX1-507" fmla="*/ 1127766 w 2273135"/>
              <a:gd name="connsiteY1-508" fmla="*/ 11711 h 763003"/>
              <a:gd name="connsiteX2-509" fmla="*/ 1875517 w 2273135"/>
              <a:gd name="connsiteY2-510" fmla="*/ 193032 h 763003"/>
              <a:gd name="connsiteX3-511" fmla="*/ 2259855 w 2273135"/>
              <a:gd name="connsiteY3-512" fmla="*/ 759392 h 763003"/>
              <a:gd name="connsiteX4-513" fmla="*/ 1415357 w 2273135"/>
              <a:gd name="connsiteY4-514" fmla="*/ 251773 h 763003"/>
              <a:gd name="connsiteX5-515" fmla="*/ 397600 w 2273135"/>
              <a:gd name="connsiteY5-516" fmla="*/ 470382 h 763003"/>
              <a:gd name="connsiteX6-517" fmla="*/ 41788 w 2273135"/>
              <a:gd name="connsiteY6-518" fmla="*/ 477933 h 763003"/>
              <a:gd name="connsiteX0-519" fmla="*/ 41788 w 2273135"/>
              <a:gd name="connsiteY0-520" fmla="*/ 484314 h 769384"/>
              <a:gd name="connsiteX1-521" fmla="*/ 1127766 w 2273135"/>
              <a:gd name="connsiteY1-522" fmla="*/ 18092 h 769384"/>
              <a:gd name="connsiteX2-523" fmla="*/ 1875517 w 2273135"/>
              <a:gd name="connsiteY2-524" fmla="*/ 199413 h 769384"/>
              <a:gd name="connsiteX3-525" fmla="*/ 2259855 w 2273135"/>
              <a:gd name="connsiteY3-526" fmla="*/ 765773 h 769384"/>
              <a:gd name="connsiteX4-527" fmla="*/ 1415357 w 2273135"/>
              <a:gd name="connsiteY4-528" fmla="*/ 258154 h 769384"/>
              <a:gd name="connsiteX5-529" fmla="*/ 397600 w 2273135"/>
              <a:gd name="connsiteY5-530" fmla="*/ 476763 h 769384"/>
              <a:gd name="connsiteX6-531" fmla="*/ 41788 w 2273135"/>
              <a:gd name="connsiteY6-532" fmla="*/ 484314 h 769384"/>
              <a:gd name="connsiteX0-533" fmla="*/ 41788 w 2359350"/>
              <a:gd name="connsiteY0-534" fmla="*/ 484314 h 769384"/>
              <a:gd name="connsiteX1-535" fmla="*/ 1127766 w 2359350"/>
              <a:gd name="connsiteY1-536" fmla="*/ 18092 h 769384"/>
              <a:gd name="connsiteX2-537" fmla="*/ 1875517 w 2359350"/>
              <a:gd name="connsiteY2-538" fmla="*/ 199413 h 769384"/>
              <a:gd name="connsiteX3-539" fmla="*/ 2259855 w 2359350"/>
              <a:gd name="connsiteY3-540" fmla="*/ 765773 h 769384"/>
              <a:gd name="connsiteX4-541" fmla="*/ 1415357 w 2359350"/>
              <a:gd name="connsiteY4-542" fmla="*/ 258154 h 769384"/>
              <a:gd name="connsiteX5-543" fmla="*/ 397600 w 2359350"/>
              <a:gd name="connsiteY5-544" fmla="*/ 476763 h 769384"/>
              <a:gd name="connsiteX6-545" fmla="*/ 41788 w 2359350"/>
              <a:gd name="connsiteY6-546" fmla="*/ 484314 h 769384"/>
              <a:gd name="connsiteX0-547" fmla="*/ 41788 w 2314608"/>
              <a:gd name="connsiteY0-548" fmla="*/ 484314 h 769384"/>
              <a:gd name="connsiteX1-549" fmla="*/ 1127766 w 2314608"/>
              <a:gd name="connsiteY1-550" fmla="*/ 18092 h 769384"/>
              <a:gd name="connsiteX2-551" fmla="*/ 1875517 w 2314608"/>
              <a:gd name="connsiteY2-552" fmla="*/ 199413 h 769384"/>
              <a:gd name="connsiteX3-553" fmla="*/ 2259855 w 2314608"/>
              <a:gd name="connsiteY3-554" fmla="*/ 765773 h 769384"/>
              <a:gd name="connsiteX4-555" fmla="*/ 1415357 w 2314608"/>
              <a:gd name="connsiteY4-556" fmla="*/ 258154 h 769384"/>
              <a:gd name="connsiteX5-557" fmla="*/ 397600 w 2314608"/>
              <a:gd name="connsiteY5-558" fmla="*/ 476763 h 769384"/>
              <a:gd name="connsiteX6-559" fmla="*/ 41788 w 2314608"/>
              <a:gd name="connsiteY6-560" fmla="*/ 484314 h 769384"/>
            </a:gdLst>
            <a:ahLst/>
            <a:cxnLst>
              <a:cxn ang="0">
                <a:pos x="connsiteX0-547" y="connsiteY0-548"/>
              </a:cxn>
              <a:cxn ang="0">
                <a:pos x="connsiteX1-549" y="connsiteY1-550"/>
              </a:cxn>
              <a:cxn ang="0">
                <a:pos x="connsiteX2-551" y="connsiteY2-552"/>
              </a:cxn>
              <a:cxn ang="0">
                <a:pos x="connsiteX3-553" y="connsiteY3-554"/>
              </a:cxn>
              <a:cxn ang="0">
                <a:pos x="connsiteX4-555" y="connsiteY4-556"/>
              </a:cxn>
              <a:cxn ang="0">
                <a:pos x="connsiteX5-557" y="connsiteY5-558"/>
              </a:cxn>
              <a:cxn ang="0">
                <a:pos x="connsiteX6-559" y="connsiteY6-560"/>
              </a:cxn>
            </a:cxnLst>
            <a:rect l="l" t="t" r="r" b="b"/>
            <a:pathLst>
              <a:path w="2314608" h="769384">
                <a:moveTo>
                  <a:pt x="41788" y="484314"/>
                </a:moveTo>
                <a:cubicBezTo>
                  <a:pt x="41788" y="437661"/>
                  <a:pt x="691663" y="10012"/>
                  <a:pt x="1127766" y="18092"/>
                </a:cubicBezTo>
                <a:cubicBezTo>
                  <a:pt x="1433388" y="-29392"/>
                  <a:pt x="1448596" y="11749"/>
                  <a:pt x="1875517" y="199413"/>
                </a:cubicBezTo>
                <a:cubicBezTo>
                  <a:pt x="2415552" y="623577"/>
                  <a:pt x="2336548" y="755983"/>
                  <a:pt x="2259855" y="765773"/>
                </a:cubicBezTo>
                <a:cubicBezTo>
                  <a:pt x="2259855" y="812426"/>
                  <a:pt x="1875753" y="394171"/>
                  <a:pt x="1415357" y="258154"/>
                </a:cubicBezTo>
                <a:cubicBezTo>
                  <a:pt x="861127" y="183752"/>
                  <a:pt x="661273" y="387383"/>
                  <a:pt x="397600" y="476763"/>
                </a:cubicBezTo>
                <a:cubicBezTo>
                  <a:pt x="12916" y="762707"/>
                  <a:pt x="-60520" y="541075"/>
                  <a:pt x="41788" y="484314"/>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0" name="矩形 9"/>
          <p:cNvSpPr/>
          <p:nvPr userDrawn="1"/>
        </p:nvSpPr>
        <p:spPr>
          <a:xfrm rot="20928718">
            <a:off x="4534768" y="2124092"/>
            <a:ext cx="26907" cy="59637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cxnSp>
        <p:nvCxnSpPr>
          <p:cNvPr id="11" name="曲线连接符 10"/>
          <p:cNvCxnSpPr/>
          <p:nvPr userDrawn="1"/>
        </p:nvCxnSpPr>
        <p:spPr>
          <a:xfrm flipV="1">
            <a:off x="4518121" y="2139852"/>
            <a:ext cx="93625" cy="72482"/>
          </a:xfrm>
          <a:prstGeom prst="curvedConnector3">
            <a:avLst>
              <a:gd name="adj1" fmla="val 50000"/>
            </a:avLst>
          </a:prstGeom>
          <a:ln w="889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曲线连接符 11"/>
          <p:cNvCxnSpPr/>
          <p:nvPr userDrawn="1"/>
        </p:nvCxnSpPr>
        <p:spPr>
          <a:xfrm>
            <a:off x="4613357" y="2137842"/>
            <a:ext cx="97483" cy="80108"/>
          </a:xfrm>
          <a:prstGeom prst="curvedConnector3">
            <a:avLst>
              <a:gd name="adj1" fmla="val 50000"/>
            </a:avLst>
          </a:prstGeom>
          <a:ln w="889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曲线连接符 12"/>
          <p:cNvCxnSpPr/>
          <p:nvPr userDrawn="1"/>
        </p:nvCxnSpPr>
        <p:spPr>
          <a:xfrm flipV="1">
            <a:off x="4708341" y="2138067"/>
            <a:ext cx="89216" cy="80486"/>
          </a:xfrm>
          <a:prstGeom prst="curvedConnector3">
            <a:avLst>
              <a:gd name="adj1" fmla="val 50000"/>
            </a:avLst>
          </a:prstGeom>
          <a:ln w="889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曲线连接符 13"/>
          <p:cNvCxnSpPr/>
          <p:nvPr userDrawn="1"/>
        </p:nvCxnSpPr>
        <p:spPr>
          <a:xfrm>
            <a:off x="4798917" y="2137319"/>
            <a:ext cx="78403" cy="84222"/>
          </a:xfrm>
          <a:prstGeom prst="curvedConnector3">
            <a:avLst>
              <a:gd name="adj1" fmla="val 50000"/>
            </a:avLst>
          </a:prstGeom>
          <a:ln w="88900">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rot="671282" flipH="1">
            <a:off x="4834595" y="2114618"/>
            <a:ext cx="26907" cy="59637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同侧圆角矩形 15"/>
          <p:cNvSpPr/>
          <p:nvPr userDrawn="1"/>
        </p:nvSpPr>
        <p:spPr>
          <a:xfrm flipV="1">
            <a:off x="4513308" y="2692168"/>
            <a:ext cx="369612" cy="368181"/>
          </a:xfrm>
          <a:prstGeom prst="round2Same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矩形 16"/>
          <p:cNvSpPr/>
          <p:nvPr userDrawn="1"/>
        </p:nvSpPr>
        <p:spPr>
          <a:xfrm>
            <a:off x="4610098" y="3054748"/>
            <a:ext cx="173605" cy="50402"/>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userDrawn="1"/>
        </p:nvSpPr>
        <p:spPr>
          <a:xfrm rot="20944220">
            <a:off x="4460502" y="2755477"/>
            <a:ext cx="472481" cy="39228"/>
          </a:xfrm>
          <a:prstGeom prst="roundRect">
            <a:avLst>
              <a:gd name="adj" fmla="val 50000"/>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9" name="圆角矩形 18"/>
          <p:cNvSpPr/>
          <p:nvPr userDrawn="1"/>
        </p:nvSpPr>
        <p:spPr>
          <a:xfrm rot="20944220">
            <a:off x="4460502" y="2824721"/>
            <a:ext cx="472481" cy="39228"/>
          </a:xfrm>
          <a:prstGeom prst="roundRect">
            <a:avLst>
              <a:gd name="adj" fmla="val 50000"/>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0" name="圆角矩形 19"/>
          <p:cNvSpPr/>
          <p:nvPr userDrawn="1"/>
        </p:nvSpPr>
        <p:spPr>
          <a:xfrm rot="20944220">
            <a:off x="4455060" y="2893616"/>
            <a:ext cx="472481" cy="39228"/>
          </a:xfrm>
          <a:prstGeom prst="roundRect">
            <a:avLst>
              <a:gd name="adj" fmla="val 50000"/>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1" name="圆角矩形 20"/>
          <p:cNvSpPr/>
          <p:nvPr userDrawn="1"/>
        </p:nvSpPr>
        <p:spPr>
          <a:xfrm rot="20944220">
            <a:off x="4455060" y="2962511"/>
            <a:ext cx="472481" cy="39228"/>
          </a:xfrm>
          <a:prstGeom prst="roundRect">
            <a:avLst>
              <a:gd name="adj" fmla="val 50000"/>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2" name="椭圆 21"/>
          <p:cNvSpPr/>
          <p:nvPr userDrawn="1"/>
        </p:nvSpPr>
        <p:spPr>
          <a:xfrm>
            <a:off x="5129102" y="1823021"/>
            <a:ext cx="1954658" cy="1954658"/>
          </a:xfrm>
          <a:prstGeom prst="ellipse">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hangingPunct="1">
              <a:spcBef>
                <a:spcPts val="0"/>
              </a:spcBef>
              <a:spcAft>
                <a:spcPts val="0"/>
              </a:spcAft>
            </a:pPr>
            <a:endParaRPr lang="zh-CN" altLang="en-US" sz="13800" b="1" dirty="0">
              <a:solidFill>
                <a:prstClr val="white"/>
              </a:solidFill>
              <a:latin typeface="Arial" panose="020B0604020202020204" pitchFamily="34" charset="0"/>
              <a:ea typeface="宋体" panose="02010600030101010101" pitchFamily="2" charset="-122"/>
              <a:cs typeface="Arial" panose="020B0604020202020204" pitchFamily="34" charset="0"/>
            </a:endParaRPr>
          </a:p>
        </p:txBody>
      </p:sp>
      <p:sp>
        <p:nvSpPr>
          <p:cNvPr id="3" name="日期占位符 2"/>
          <p:cNvSpPr>
            <a:spLocks noGrp="1"/>
          </p:cNvSpPr>
          <p:nvPr>
            <p:ph type="dt" sz="half" idx="10"/>
          </p:nvPr>
        </p:nvSpPr>
        <p:spPr/>
        <p:txBody>
          <a:bodyPr/>
          <a:lstStyle/>
          <a:p>
            <a:fld id="{A1BB201A-7235-4E23-BDB2-9F9A947DC448}"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040BD5F-9460-4C8E-A23B-637455E4D558}"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3225600" y="838800"/>
            <a:ext cx="5817600" cy="979200"/>
          </a:xfrm>
        </p:spPr>
        <p:txBody>
          <a:bodyPr lIns="0" tIns="0" rIns="0"/>
          <a:lstStyle>
            <a:lvl1pPr algn="ctr">
              <a:defRPr/>
            </a:lvl1pPr>
          </a:lstStyle>
          <a:p>
            <a:r>
              <a:rPr lang="zh-CN" altLang="en-US" smtClean="0"/>
              <a:t>单击此处编辑母版标题样式</a:t>
            </a:r>
            <a:endParaRPr lang="zh-CN" altLang="en-US"/>
          </a:p>
        </p:txBody>
      </p:sp>
      <p:sp>
        <p:nvSpPr>
          <p:cNvPr id="3" name="内容占位符 2"/>
          <p:cNvSpPr>
            <a:spLocks noGrp="1"/>
          </p:cNvSpPr>
          <p:nvPr>
            <p:ph sz="half" idx="1" hasCustomPrompt="1"/>
          </p:nvPr>
        </p:nvSpPr>
        <p:spPr>
          <a:xfrm>
            <a:off x="1202400" y="2538000"/>
            <a:ext cx="4550400" cy="3556800"/>
          </a:xfrm>
        </p:spPr>
        <p:txBody>
          <a:bodyPr>
            <a:normAutofit/>
          </a:bodyPr>
          <a:lstStyle>
            <a:lvl1pPr marL="0" indent="0" algn="just">
              <a:lnSpc>
                <a:spcPct val="150000"/>
              </a:lnSpc>
              <a:spcBef>
                <a:spcPts val="0"/>
              </a:spcBef>
              <a:buFont typeface="Arial" panose="020B0604020202020204" pitchFamily="34" charset="0"/>
              <a:buNone/>
              <a:defRPr sz="2400"/>
            </a:lvl1pPr>
            <a:lvl2pPr marL="457200" indent="0">
              <a:buNone/>
              <a:defRPr sz="2000"/>
            </a:lvl2pPr>
            <a:lvl3pPr marL="914400" indent="0">
              <a:buNone/>
              <a:defRPr sz="1800"/>
            </a:lvl3pPr>
            <a:lvl4pPr marL="1371600" indent="0">
              <a:buNone/>
              <a:defRPr sz="1800"/>
            </a:lvl4pPr>
            <a:lvl5pPr marL="1828800" indent="0">
              <a:buNone/>
              <a:defRPr sz="1800"/>
            </a:lvl5pPr>
          </a:lstStyle>
          <a:p>
            <a:r>
              <a:rPr lang="zh-CN" altLang="en-US" sz="2400" dirty="0" smtClean="0"/>
              <a:t>单击此处编辑文本</a:t>
            </a:r>
            <a:endParaRPr lang="en-US" altLang="zh-CN" sz="2400" dirty="0" smtClean="0"/>
          </a:p>
          <a:p>
            <a:pPr lvl="1"/>
            <a:r>
              <a:rPr lang="zh-CN" altLang="en-US" sz="2000" dirty="0" smtClean="0"/>
              <a:t>第二级</a:t>
            </a:r>
            <a:endParaRPr lang="zh-CN" altLang="en-US" sz="2000" dirty="0" smtClean="0"/>
          </a:p>
          <a:p>
            <a:pPr lvl="2"/>
            <a:r>
              <a:rPr lang="zh-CN" altLang="en-US" sz="1800" dirty="0" smtClean="0"/>
              <a:t>第三级</a:t>
            </a:r>
            <a:endParaRPr lang="zh-CN" altLang="en-US" sz="1800"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内容占位符 3"/>
          <p:cNvSpPr>
            <a:spLocks noGrp="1"/>
          </p:cNvSpPr>
          <p:nvPr>
            <p:ph sz="half" idx="2" hasCustomPrompt="1"/>
          </p:nvPr>
        </p:nvSpPr>
        <p:spPr>
          <a:xfrm>
            <a:off x="6386400" y="2538000"/>
            <a:ext cx="4550400" cy="3556800"/>
          </a:xfrm>
        </p:spPr>
        <p:txBody>
          <a:bodyPr>
            <a:normAutofit/>
          </a:bodyPr>
          <a:lstStyle>
            <a:lvl1pPr marL="0" indent="0" algn="just">
              <a:lnSpc>
                <a:spcPct val="150000"/>
              </a:lnSpc>
              <a:spcBef>
                <a:spcPts val="0"/>
              </a:spcBef>
              <a:buFont typeface="Arial" panose="020B0604020202020204" pitchFamily="34" charset="0"/>
              <a:buNone/>
              <a:defRPr sz="2400"/>
            </a:lvl1pPr>
            <a:lvl2pPr marL="457200" indent="0">
              <a:buNone/>
              <a:defRPr sz="2000"/>
            </a:lvl2pPr>
            <a:lvl3pPr marL="914400" indent="0">
              <a:buNone/>
              <a:defRPr sz="1800"/>
            </a:lvl3pPr>
            <a:lvl4pPr marL="1371600" indent="0">
              <a:buNone/>
              <a:defRPr sz="1800"/>
            </a:lvl4pPr>
            <a:lvl5pPr marL="1828800" indent="0">
              <a:buNone/>
              <a:defRPr sz="1800"/>
            </a:lvl5pPr>
          </a:lstStyle>
          <a:p>
            <a:r>
              <a:rPr lang="zh-CN" altLang="en-US" sz="2400" dirty="0" smtClean="0"/>
              <a:t>单击此处编辑文本</a:t>
            </a:r>
            <a:endParaRPr lang="en-US" altLang="zh-CN" sz="2400" dirty="0" smtClean="0"/>
          </a:p>
          <a:p>
            <a:pPr lvl="1"/>
            <a:r>
              <a:rPr lang="zh-CN" altLang="en-US" sz="2000" dirty="0" smtClean="0"/>
              <a:t>第二级</a:t>
            </a:r>
            <a:endParaRPr lang="zh-CN" altLang="en-US" sz="2000" dirty="0" smtClean="0"/>
          </a:p>
          <a:p>
            <a:pPr lvl="2"/>
            <a:r>
              <a:rPr lang="zh-CN" altLang="en-US" sz="1800" dirty="0" smtClean="0"/>
              <a:t>第三级</a:t>
            </a:r>
            <a:endParaRPr lang="zh-CN" altLang="en-US" sz="1800"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8" name="矩形 7"/>
          <p:cNvSpPr/>
          <p:nvPr userDrawn="1"/>
        </p:nvSpPr>
        <p:spPr>
          <a:xfrm>
            <a:off x="3225023" y="1841500"/>
            <a:ext cx="2921000" cy="50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rmAutofit fontScale="25000" lnSpcReduction="20000"/>
          </a:bodyPr>
          <a:lstStyle/>
          <a:p>
            <a:pPr algn="ctr"/>
            <a:endParaRPr lang="zh-CN" altLang="en-US"/>
          </a:p>
        </p:txBody>
      </p:sp>
      <p:sp>
        <p:nvSpPr>
          <p:cNvPr id="9" name="矩形 8"/>
          <p:cNvSpPr/>
          <p:nvPr userDrawn="1"/>
        </p:nvSpPr>
        <p:spPr>
          <a:xfrm>
            <a:off x="6120623" y="1841500"/>
            <a:ext cx="2921000" cy="50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rmAutofit fontScale="25000" lnSpcReduction="20000"/>
          </a:bodyPr>
          <a:lstStyle/>
          <a:p>
            <a:pPr algn="ctr"/>
            <a:endParaRPr lang="zh-CN" altLang="en-US"/>
          </a:p>
        </p:txBody>
      </p:sp>
      <p:sp>
        <p:nvSpPr>
          <p:cNvPr id="5" name="日期占位符 4"/>
          <p:cNvSpPr>
            <a:spLocks noGrp="1"/>
          </p:cNvSpPr>
          <p:nvPr>
            <p:ph type="dt" sz="half" idx="10"/>
          </p:nvPr>
        </p:nvSpPr>
        <p:spPr/>
        <p:txBody>
          <a:bodyPr/>
          <a:lstStyle/>
          <a:p>
            <a:fld id="{A1BB201A-7235-4E23-BDB2-9F9A947DC44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040BD5F-9460-4C8E-A23B-637455E4D558}"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839788" y="1681163"/>
            <a:ext cx="5157787" cy="823912"/>
          </a:xfrm>
        </p:spPr>
        <p:txBody>
          <a:bodyPr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smtClean="0"/>
              <a:t>单击此处编辑母版文本样式</a:t>
            </a:r>
            <a:endParaRPr lang="zh-CN" altLang="en-US" dirty="0" smtClean="0"/>
          </a:p>
        </p:txBody>
      </p:sp>
      <p:sp>
        <p:nvSpPr>
          <p:cNvPr id="4" name="内容占位符 3"/>
          <p:cNvSpPr>
            <a:spLocks noGrp="1"/>
          </p:cNvSpPr>
          <p:nvPr>
            <p:ph sz="half" idx="2" hasCustomPrompt="1"/>
          </p:nvPr>
        </p:nvSpPr>
        <p:spPr>
          <a:xfrm>
            <a:off x="839788" y="2553201"/>
            <a:ext cx="5157787" cy="3684588"/>
          </a:xfrm>
        </p:spPr>
        <p:txBody>
          <a:bodyPr>
            <a:normAutofit/>
          </a:bodyPr>
          <a:lstStyle>
            <a:lvl1pPr>
              <a:defRPr sz="2400"/>
            </a:lvl1pPr>
            <a:lvl2pPr>
              <a:defRPr sz="2000"/>
            </a:lvl2pPr>
            <a:lvl3pPr>
              <a:defRPr sz="1800"/>
            </a:lvl3pPr>
            <a:lvl4pPr>
              <a:defRPr sz="1800"/>
            </a:lvl4pPr>
            <a:lvl5pPr>
              <a:defRPr sz="1800"/>
            </a:lvl5pPr>
          </a:lstStyle>
          <a:p>
            <a:r>
              <a:rPr lang="zh-CN" altLang="en-US" sz="2400" dirty="0" smtClean="0"/>
              <a:t>单击此处编辑文本</a:t>
            </a:r>
            <a:endParaRPr lang="en-US" altLang="zh-CN" sz="2400" dirty="0" smtClean="0"/>
          </a:p>
          <a:p>
            <a:pPr lvl="1"/>
            <a:r>
              <a:rPr lang="zh-CN" altLang="en-US" sz="2000" dirty="0" smtClean="0"/>
              <a:t>第二级</a:t>
            </a:r>
            <a:endParaRPr lang="zh-CN" altLang="en-US" sz="2000" dirty="0" smtClean="0"/>
          </a:p>
          <a:p>
            <a:pPr lvl="2"/>
            <a:r>
              <a:rPr lang="zh-CN" altLang="en-US" sz="1800" dirty="0" smtClean="0"/>
              <a:t>第三级</a:t>
            </a:r>
            <a:endParaRPr lang="zh-CN" altLang="en-US" sz="1800"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5" name="文本占位符 4"/>
          <p:cNvSpPr>
            <a:spLocks noGrp="1"/>
          </p:cNvSpPr>
          <p:nvPr>
            <p:ph type="body" sz="quarter" idx="3"/>
          </p:nvPr>
        </p:nvSpPr>
        <p:spPr>
          <a:xfrm>
            <a:off x="6172200" y="1681163"/>
            <a:ext cx="5183188" cy="823912"/>
          </a:xfrm>
        </p:spPr>
        <p:txBody>
          <a:bodyPr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hasCustomPrompt="1"/>
          </p:nvPr>
        </p:nvSpPr>
        <p:spPr>
          <a:xfrm>
            <a:off x="6172200" y="2553201"/>
            <a:ext cx="5183188" cy="3684588"/>
          </a:xfrm>
        </p:spPr>
        <p:txBody>
          <a:bodyPr>
            <a:normAutofit/>
          </a:bodyPr>
          <a:lstStyle>
            <a:lvl1pPr>
              <a:defRPr sz="2400"/>
            </a:lvl1pPr>
            <a:lvl2pPr>
              <a:defRPr sz="2000"/>
            </a:lvl2pPr>
            <a:lvl3pPr>
              <a:defRPr sz="1800"/>
            </a:lvl3pPr>
            <a:lvl4pPr>
              <a:defRPr sz="1800"/>
            </a:lvl4pPr>
            <a:lvl5pPr>
              <a:defRPr sz="1800"/>
            </a:lvl5pPr>
          </a:lstStyle>
          <a:p>
            <a:r>
              <a:rPr lang="zh-CN" altLang="en-US" sz="2400" dirty="0" smtClean="0"/>
              <a:t>单击此处编辑文本</a:t>
            </a:r>
            <a:endParaRPr lang="en-US" altLang="zh-CN" sz="2400" dirty="0" smtClean="0"/>
          </a:p>
          <a:p>
            <a:pPr lvl="1"/>
            <a:r>
              <a:rPr lang="zh-CN" altLang="en-US" sz="2000" dirty="0" smtClean="0"/>
              <a:t>第二级</a:t>
            </a:r>
            <a:endParaRPr lang="zh-CN" altLang="en-US" sz="2000" dirty="0" smtClean="0"/>
          </a:p>
          <a:p>
            <a:pPr lvl="2"/>
            <a:r>
              <a:rPr lang="zh-CN" altLang="en-US" sz="1800" dirty="0" smtClean="0"/>
              <a:t>第三级</a:t>
            </a:r>
            <a:endParaRPr lang="zh-CN" altLang="en-US" sz="1800"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7" name="日期占位符 6"/>
          <p:cNvSpPr>
            <a:spLocks noGrp="1"/>
          </p:cNvSpPr>
          <p:nvPr>
            <p:ph type="dt" sz="half" idx="10"/>
          </p:nvPr>
        </p:nvSpPr>
        <p:spPr/>
        <p:txBody>
          <a:bodyPr/>
          <a:lstStyle/>
          <a:p>
            <a:fld id="{A1BB201A-7235-4E23-BDB2-9F9A947DC44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040BD5F-9460-4C8E-A23B-637455E4D558}"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4532400" y="1332000"/>
            <a:ext cx="7048800" cy="2386800"/>
          </a:xfrm>
        </p:spPr>
        <p:txBody>
          <a:bodyPr bIns="46800" anchor="b" anchorCtr="0">
            <a:normAutofit/>
          </a:bodyPr>
          <a:lstStyle>
            <a:lvl1pPr algn="ctr">
              <a:defRPr sz="9600"/>
            </a:lvl1pPr>
          </a:lstStyle>
          <a:p>
            <a:r>
              <a:rPr lang="zh-CN" altLang="en-US" dirty="0" smtClean="0"/>
              <a:t>编辑标题</a:t>
            </a:r>
            <a:endParaRPr lang="zh-CN" altLang="en-US" dirty="0"/>
          </a:p>
        </p:txBody>
      </p:sp>
      <p:sp>
        <p:nvSpPr>
          <p:cNvPr id="3" name="日期占位符 2"/>
          <p:cNvSpPr>
            <a:spLocks noGrp="1"/>
          </p:cNvSpPr>
          <p:nvPr>
            <p:ph type="dt" sz="half" idx="10"/>
          </p:nvPr>
        </p:nvSpPr>
        <p:spPr/>
        <p:txBody>
          <a:bodyPr/>
          <a:lstStyle/>
          <a:p>
            <a:fld id="{A1BB201A-7235-4E23-BDB2-9F9A947DC448}"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040BD5F-9460-4C8E-A23B-637455E4D558}"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1BB201A-7235-4E23-BDB2-9F9A947DC448}"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040BD5F-9460-4C8E-A23B-637455E4D558}"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9787" y="457200"/>
            <a:ext cx="4165200" cy="1600200"/>
          </a:xfrm>
        </p:spPr>
        <p:txBody>
          <a:bodyPr anchor="b"/>
          <a:lstStyle>
            <a:lvl1pPr>
              <a:defRPr sz="3200"/>
            </a:lvl1pPr>
          </a:lstStyle>
          <a:p>
            <a:r>
              <a:rPr lang="zh-CN" altLang="en-US" dirty="0" smtClean="0"/>
              <a:t>单击此处编辑标题</a:t>
            </a:r>
            <a:endParaRPr lang="zh-CN" altLang="en-US" dirty="0"/>
          </a:p>
        </p:txBody>
      </p:sp>
      <p:sp>
        <p:nvSpPr>
          <p:cNvPr id="3" name="图片占位符 2"/>
          <p:cNvSpPr>
            <a:spLocks noGrp="1"/>
          </p:cNvSpPr>
          <p:nvPr>
            <p:ph type="pic" idx="1"/>
          </p:nvPr>
        </p:nvSpPr>
        <p:spPr>
          <a:xfrm>
            <a:off x="5183188" y="457200"/>
            <a:ext cx="6170400"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8800" y="2057400"/>
            <a:ext cx="4165200" cy="3811588"/>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单击此处编辑母版文本样式</a:t>
            </a:r>
            <a:endParaRPr lang="zh-CN" altLang="en-US" dirty="0" smtClean="0"/>
          </a:p>
        </p:txBody>
      </p:sp>
      <p:sp>
        <p:nvSpPr>
          <p:cNvPr id="5" name="日期占位符 4"/>
          <p:cNvSpPr>
            <a:spLocks noGrp="1"/>
          </p:cNvSpPr>
          <p:nvPr>
            <p:ph type="dt" sz="half" idx="10"/>
          </p:nvPr>
        </p:nvSpPr>
        <p:spPr/>
        <p:txBody>
          <a:bodyPr/>
          <a:lstStyle/>
          <a:p>
            <a:fld id="{A1BB201A-7235-4E23-BDB2-9F9A947DC44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040BD5F-9460-4C8E-A23B-637455E4D558}"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642764" y="365125"/>
            <a:ext cx="1711035" cy="5811838"/>
          </a:xfrm>
        </p:spPr>
        <p:txBody>
          <a:bodyPr vert="eaVert"/>
          <a:lstStyle/>
          <a:p>
            <a:r>
              <a:rPr lang="zh-CN" altLang="en-US" dirty="0" smtClean="0"/>
              <a:t>单击此处编辑母版标题样式</a:t>
            </a:r>
            <a:endParaRPr lang="zh-CN" altLang="en-US" dirty="0"/>
          </a:p>
        </p:txBody>
      </p:sp>
      <p:sp>
        <p:nvSpPr>
          <p:cNvPr id="3" name="竖排文字占位符 2"/>
          <p:cNvSpPr>
            <a:spLocks noGrp="1"/>
          </p:cNvSpPr>
          <p:nvPr>
            <p:ph type="body" orient="vert" idx="1" hasCustomPrompt="1"/>
          </p:nvPr>
        </p:nvSpPr>
        <p:spPr>
          <a:xfrm>
            <a:off x="838200" y="365125"/>
            <a:ext cx="8652164" cy="5811838"/>
          </a:xfrm>
        </p:spPr>
        <p:txBody>
          <a:bodyPr vert="eaVert"/>
          <a:lstStyle>
            <a:lvl1pPr>
              <a:defRPr sz="2400"/>
            </a:lvl1pPr>
            <a:lvl2pPr>
              <a:defRPr sz="2000"/>
            </a:lvl2pPr>
            <a:lvl3pPr>
              <a:defRPr sz="1800"/>
            </a:lvl3pPr>
            <a:lvl4pPr>
              <a:defRPr sz="1800"/>
            </a:lvl4pPr>
            <a:lvl5pPr>
              <a:defRPr sz="1800"/>
            </a:lvl5pPr>
          </a:lstStyle>
          <a:p>
            <a:r>
              <a:rPr lang="zh-CN" altLang="en-US" sz="2400" dirty="0" smtClean="0"/>
              <a:t>单击此处编辑文本</a:t>
            </a:r>
            <a:endParaRPr lang="en-US" altLang="zh-CN" sz="2400" dirty="0" smtClean="0"/>
          </a:p>
          <a:p>
            <a:pPr lvl="1"/>
            <a:r>
              <a:rPr lang="zh-CN" altLang="en-US" sz="2000" dirty="0" smtClean="0"/>
              <a:t>第二级</a:t>
            </a:r>
            <a:endParaRPr lang="zh-CN" altLang="en-US" sz="2000" dirty="0" smtClean="0"/>
          </a:p>
          <a:p>
            <a:pPr lvl="2"/>
            <a:r>
              <a:rPr lang="zh-CN" altLang="en-US" sz="1800" dirty="0" smtClean="0"/>
              <a:t>第三级</a:t>
            </a:r>
            <a:endParaRPr lang="zh-CN" altLang="en-US" sz="1800"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A1BB201A-7235-4E23-BDB2-9F9A947DC448}"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040BD5F-9460-4C8E-A23B-637455E4D558}" type="slidenum">
              <a:rPr lang="zh-CN" altLang="en-US" smtClean="0"/>
            </a:fld>
            <a:endParaRPr lang="zh-CN" altLang="en-US"/>
          </a:p>
        </p:txBody>
      </p:sp>
      <p:sp>
        <p:nvSpPr>
          <p:cNvPr id="7" name="内容占位符 6"/>
          <p:cNvSpPr>
            <a:spLocks noGrp="1"/>
          </p:cNvSpPr>
          <p:nvPr>
            <p:ph sz="quarter" idx="13"/>
          </p:nvPr>
        </p:nvSpPr>
        <p:spPr>
          <a:xfrm>
            <a:off x="838800" y="363600"/>
            <a:ext cx="10515600" cy="5810400"/>
          </a:xfrm>
        </p:spPr>
        <p:txBody>
          <a:bodyPr/>
          <a:lstStyle>
            <a:lvl1pPr>
              <a:defRPr sz="2400"/>
            </a:lvl1pPr>
            <a:lvl2pPr>
              <a:defRPr sz="2000"/>
            </a:lvl2pPr>
            <a:lvl3pPr>
              <a:defRPr sz="1800"/>
            </a:lvl3pPr>
            <a:lvl4pPr>
              <a:defRPr sz="1800"/>
            </a:lvl4pPr>
            <a:lvl5pPr>
              <a:defRPr sz="1800"/>
            </a:lvl5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9.xml"/><Relationship Id="rId8" Type="http://schemas.openxmlformats.org/officeDocument/2006/relationships/slideLayout" Target="../slideLayouts/slideLayout18.xml"/><Relationship Id="rId7" Type="http://schemas.openxmlformats.org/officeDocument/2006/relationships/slideLayout" Target="../slideLayouts/slideLayout17.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 Id="rId3" Type="http://schemas.openxmlformats.org/officeDocument/2006/relationships/slideLayout" Target="../slideLayouts/slideLayout13.xml"/><Relationship Id="rId2" Type="http://schemas.openxmlformats.org/officeDocument/2006/relationships/slideLayout" Target="../slideLayouts/slideLayout12.xml"/><Relationship Id="rId12" Type="http://schemas.openxmlformats.org/officeDocument/2006/relationships/theme" Target="../theme/theme2.xml"/><Relationship Id="rId11" Type="http://schemas.openxmlformats.org/officeDocument/2006/relationships/image" Target="../media/image4.png"/><Relationship Id="rId10" Type="http://schemas.openxmlformats.org/officeDocument/2006/relationships/slideLayout" Target="../slideLayouts/slideLayout20.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1">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155575"/>
            <a:ext cx="10515600" cy="796925"/>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838200" y="1143000"/>
            <a:ext cx="10515600" cy="5033963"/>
          </a:xfrm>
          <a:prstGeom prst="rect">
            <a:avLst/>
          </a:prstGeom>
        </p:spPr>
        <p:txBody>
          <a:bodyPr vert="horz" lIns="91440" tIns="45720" rIns="91440" bIns="45720" rtlCol="0">
            <a:normAutofit/>
          </a:bodyPr>
          <a:lstStyle/>
          <a:p>
            <a:r>
              <a:rPr lang="zh-CN" altLang="en-US" sz="2400" dirty="0" smtClean="0"/>
              <a:t>单击此处编辑文本</a:t>
            </a:r>
            <a:endParaRPr lang="en-US" altLang="zh-CN" sz="2400" dirty="0" smtClean="0"/>
          </a:p>
          <a:p>
            <a:pPr lvl="1"/>
            <a:r>
              <a:rPr lang="zh-CN" altLang="en-US" sz="2000" dirty="0" smtClean="0"/>
              <a:t>第二级</a:t>
            </a:r>
            <a:endParaRPr lang="zh-CN" altLang="en-US" sz="2000" dirty="0" smtClean="0"/>
          </a:p>
          <a:p>
            <a:pPr lvl="2"/>
            <a:r>
              <a:rPr lang="zh-CN" altLang="en-US" sz="1800" dirty="0" smtClean="0"/>
              <a:t>第三级</a:t>
            </a:r>
            <a:endParaRPr lang="zh-CN" altLang="en-US" sz="1800"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800" baseline="0">
                <a:solidFill>
                  <a:schemeClr val="tx1">
                    <a:tint val="75000"/>
                  </a:schemeClr>
                </a:solidFill>
                <a:latin typeface="+mn-lt"/>
                <a:ea typeface="+mn-ea"/>
              </a:defRPr>
            </a:lvl1pPr>
          </a:lstStyle>
          <a:p>
            <a:fld id="{A1BB201A-7235-4E23-BDB2-9F9A947DC448}"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800" baseline="0">
                <a:solidFill>
                  <a:schemeClr val="tx1">
                    <a:tint val="75000"/>
                  </a:schemeClr>
                </a:solidFill>
                <a:latin typeface="+mn-lt"/>
                <a:ea typeface="+mn-ea"/>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800" baseline="0">
                <a:solidFill>
                  <a:schemeClr val="tx1">
                    <a:tint val="75000"/>
                  </a:schemeClr>
                </a:solidFill>
                <a:latin typeface="+mn-lt"/>
                <a:ea typeface="+mn-ea"/>
              </a:defRPr>
            </a:lvl1pPr>
          </a:lstStyle>
          <a:p>
            <a:fld id="{4040BD5F-9460-4C8E-A23B-637455E4D558}"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Lst>
  <p:txStyles>
    <p:titleStyle>
      <a:lvl1pPr algn="l" defTabSz="914400" rtl="0" eaLnBrk="1" latinLnBrk="0" hangingPunct="1">
        <a:lnSpc>
          <a:spcPct val="90000"/>
        </a:lnSpc>
        <a:spcBef>
          <a:spcPct val="0"/>
        </a:spcBef>
        <a:buNone/>
        <a:defRPr sz="3600" b="1" kern="1200">
          <a:solidFill>
            <a:schemeClr val="accent1"/>
          </a:solidFill>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2400" kern="1200">
          <a:solidFill>
            <a:srgbClr val="51515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000" kern="1200">
          <a:solidFill>
            <a:srgbClr val="515151"/>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800" kern="1200">
          <a:solidFill>
            <a:srgbClr val="515151"/>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kern="1200">
          <a:solidFill>
            <a:srgbClr val="515151"/>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kern="1200">
          <a:solidFill>
            <a:srgbClr val="51515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xml"/><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image" Target="../media/image5.jpe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1.xml"/><Relationship Id="rId2" Type="http://schemas.openxmlformats.org/officeDocument/2006/relationships/image" Target="../media/image22.jpeg"/><Relationship Id="rId1" Type="http://schemas.openxmlformats.org/officeDocument/2006/relationships/slide" Target="slide4.xml"/></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1.xml"/><Relationship Id="rId2" Type="http://schemas.openxmlformats.org/officeDocument/2006/relationships/image" Target="../media/image23.jpeg"/><Relationship Id="rId1" Type="http://schemas.openxmlformats.org/officeDocument/2006/relationships/slide" Target="slide4.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slide" Target="slide4.xml"/></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1.xml"/><Relationship Id="rId2" Type="http://schemas.openxmlformats.org/officeDocument/2006/relationships/image" Target="../media/image24.png"/><Relationship Id="rId1" Type="http://schemas.openxmlformats.org/officeDocument/2006/relationships/slide" Target="slide4.xml"/></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1.xml"/><Relationship Id="rId2" Type="http://schemas.openxmlformats.org/officeDocument/2006/relationships/image" Target="../media/image25.png"/><Relationship Id="rId1" Type="http://schemas.openxmlformats.org/officeDocument/2006/relationships/slide" Target="slide4.xml"/></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1.xml"/><Relationship Id="rId2" Type="http://schemas.openxmlformats.org/officeDocument/2006/relationships/image" Target="../media/image26.png"/><Relationship Id="rId1" Type="http://schemas.openxmlformats.org/officeDocument/2006/relationships/slide" Target="slide4.xml"/></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1.xml"/><Relationship Id="rId2" Type="http://schemas.openxmlformats.org/officeDocument/2006/relationships/image" Target="../media/image27.png"/><Relationship Id="rId1" Type="http://schemas.openxmlformats.org/officeDocument/2006/relationships/slide" Target="slide4.xml"/></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1.xml"/><Relationship Id="rId2" Type="http://schemas.openxmlformats.org/officeDocument/2006/relationships/slide" Target="slide4.xml"/><Relationship Id="rId1" Type="http://schemas.openxmlformats.org/officeDocument/2006/relationships/image" Target="../media/image28.png"/></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18.xml"/><Relationship Id="rId4" Type="http://schemas.openxmlformats.org/officeDocument/2006/relationships/slideLayout" Target="../slideLayouts/slideLayout1.xml"/><Relationship Id="rId3" Type="http://schemas.openxmlformats.org/officeDocument/2006/relationships/slide" Target="slide4.xml"/><Relationship Id="rId2" Type="http://schemas.openxmlformats.org/officeDocument/2006/relationships/image" Target="../media/image29.png"/><Relationship Id="rId1" Type="http://schemas.openxmlformats.org/officeDocument/2006/relationships/image" Target="../media/image28.png"/></Relationships>
</file>

<file path=ppt/slides/_rels/slide19.xml.rels><?xml version="1.0" encoding="UTF-8" standalone="yes"?>
<Relationships xmlns="http://schemas.openxmlformats.org/package/2006/relationships"><Relationship Id="rId6" Type="http://schemas.openxmlformats.org/officeDocument/2006/relationships/notesSlide" Target="../notesSlides/notesSlide19.xml"/><Relationship Id="rId5" Type="http://schemas.openxmlformats.org/officeDocument/2006/relationships/slideLayout" Target="../slideLayouts/slideLayout1.xml"/><Relationship Id="rId4" Type="http://schemas.openxmlformats.org/officeDocument/2006/relationships/slide" Target="slide4.xml"/><Relationship Id="rId3" Type="http://schemas.openxmlformats.org/officeDocument/2006/relationships/image" Target="../media/image17.jpeg"/><Relationship Id="rId2" Type="http://schemas.openxmlformats.org/officeDocument/2006/relationships/image" Target="../media/image30.jpeg"/><Relationship Id="rId1" Type="http://schemas.openxmlformats.org/officeDocument/2006/relationships/image" Target="../media/image28.png"/></Relationships>
</file>

<file path=ppt/slides/_rels/slide2.xml.rels><?xml version="1.0" encoding="UTF-8" standalone="yes"?>
<Relationships xmlns="http://schemas.openxmlformats.org/package/2006/relationships"><Relationship Id="rId7" Type="http://schemas.openxmlformats.org/officeDocument/2006/relationships/notesSlide" Target="../notesSlides/notesSlide2.xml"/><Relationship Id="rId6"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10.jpeg"/><Relationship Id="rId3" Type="http://schemas.openxmlformats.org/officeDocument/2006/relationships/slide" Target="slide3.xml"/><Relationship Id="rId2" Type="http://schemas.openxmlformats.org/officeDocument/2006/relationships/image" Target="../media/image9.png"/><Relationship Id="rId1" Type="http://schemas.openxmlformats.org/officeDocument/2006/relationships/image" Target="../media/image8.png"/></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20.xml"/><Relationship Id="rId4" Type="http://schemas.openxmlformats.org/officeDocument/2006/relationships/slideLayout" Target="../slideLayouts/slideLayout1.xml"/><Relationship Id="rId3" Type="http://schemas.openxmlformats.org/officeDocument/2006/relationships/slide" Target="slide4.xml"/><Relationship Id="rId2" Type="http://schemas.openxmlformats.org/officeDocument/2006/relationships/image" Target="../media/image32.jpeg"/><Relationship Id="rId1" Type="http://schemas.openxmlformats.org/officeDocument/2006/relationships/image" Target="../media/image31.png"/></Relationships>
</file>

<file path=ppt/slides/_rels/slide21.xml.rels><?xml version="1.0" encoding="UTF-8" standalone="yes"?>
<Relationships xmlns="http://schemas.openxmlformats.org/package/2006/relationships"><Relationship Id="rId6" Type="http://schemas.openxmlformats.org/officeDocument/2006/relationships/notesSlide" Target="../notesSlides/notesSlide21.xml"/><Relationship Id="rId5" Type="http://schemas.openxmlformats.org/officeDocument/2006/relationships/slideLayout" Target="../slideLayouts/slideLayout1.xml"/><Relationship Id="rId4" Type="http://schemas.openxmlformats.org/officeDocument/2006/relationships/slide" Target="slide4.xml"/><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image" Target="../media/image33.png"/></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1.xml"/><Relationship Id="rId2" Type="http://schemas.openxmlformats.org/officeDocument/2006/relationships/image" Target="../media/image36.png"/><Relationship Id="rId1" Type="http://schemas.openxmlformats.org/officeDocument/2006/relationships/slide" Target="slide4.xml"/></Relationships>
</file>

<file path=ppt/slides/_rels/slide23.xml.rels><?xml version="1.0" encoding="UTF-8" standalone="yes"?>
<Relationships xmlns="http://schemas.openxmlformats.org/package/2006/relationships"><Relationship Id="rId5" Type="http://schemas.openxmlformats.org/officeDocument/2006/relationships/notesSlide" Target="../notesSlides/notesSlide23.xml"/><Relationship Id="rId4" Type="http://schemas.openxmlformats.org/officeDocument/2006/relationships/slideLayout" Target="../slideLayouts/slideLayout1.xml"/><Relationship Id="rId3" Type="http://schemas.openxmlformats.org/officeDocument/2006/relationships/slide" Target="slide4.xml"/><Relationship Id="rId2" Type="http://schemas.openxmlformats.org/officeDocument/2006/relationships/image" Target="../media/image38.jpeg"/><Relationship Id="rId1" Type="http://schemas.openxmlformats.org/officeDocument/2006/relationships/image" Target="../media/image37.png"/></Relationships>
</file>

<file path=ppt/slides/_rels/slide24.xml.rels><?xml version="1.0" encoding="UTF-8" standalone="yes"?>
<Relationships xmlns="http://schemas.openxmlformats.org/package/2006/relationships"><Relationship Id="rId5" Type="http://schemas.openxmlformats.org/officeDocument/2006/relationships/notesSlide" Target="../notesSlides/notesSlide24.xml"/><Relationship Id="rId4" Type="http://schemas.openxmlformats.org/officeDocument/2006/relationships/slideLayout" Target="../slideLayouts/slideLayout1.xml"/><Relationship Id="rId3" Type="http://schemas.openxmlformats.org/officeDocument/2006/relationships/slide" Target="slide4.xml"/><Relationship Id="rId2" Type="http://schemas.openxmlformats.org/officeDocument/2006/relationships/image" Target="../media/image40.jpeg"/><Relationship Id="rId1" Type="http://schemas.openxmlformats.org/officeDocument/2006/relationships/image" Target="../media/image39.png"/></Relationships>
</file>

<file path=ppt/slides/_rels/slide25.xml.rels><?xml version="1.0" encoding="UTF-8" standalone="yes"?>
<Relationships xmlns="http://schemas.openxmlformats.org/package/2006/relationships"><Relationship Id="rId5" Type="http://schemas.openxmlformats.org/officeDocument/2006/relationships/notesSlide" Target="../notesSlides/notesSlide25.xml"/><Relationship Id="rId4" Type="http://schemas.openxmlformats.org/officeDocument/2006/relationships/slideLayout" Target="../slideLayouts/slideLayout1.xml"/><Relationship Id="rId3" Type="http://schemas.openxmlformats.org/officeDocument/2006/relationships/slide" Target="slide4.xml"/><Relationship Id="rId2" Type="http://schemas.openxmlformats.org/officeDocument/2006/relationships/image" Target="../media/image42.jpeg"/><Relationship Id="rId1" Type="http://schemas.openxmlformats.org/officeDocument/2006/relationships/image" Target="../media/image41.png"/></Relationships>
</file>

<file path=ppt/slides/_rels/slide26.xml.rels><?xml version="1.0" encoding="UTF-8" standalone="yes"?>
<Relationships xmlns="http://schemas.openxmlformats.org/package/2006/relationships"><Relationship Id="rId5" Type="http://schemas.openxmlformats.org/officeDocument/2006/relationships/notesSlide" Target="../notesSlides/notesSlide26.xml"/><Relationship Id="rId4" Type="http://schemas.openxmlformats.org/officeDocument/2006/relationships/slideLayout" Target="../slideLayouts/slideLayout1.xml"/><Relationship Id="rId3" Type="http://schemas.openxmlformats.org/officeDocument/2006/relationships/slide" Target="slide4.xml"/><Relationship Id="rId2" Type="http://schemas.openxmlformats.org/officeDocument/2006/relationships/image" Target="../media/image44.jpeg"/><Relationship Id="rId1" Type="http://schemas.openxmlformats.org/officeDocument/2006/relationships/image" Target="../media/image43.png"/></Relationships>
</file>

<file path=ppt/slides/_rels/slide27.xml.rels><?xml version="1.0" encoding="UTF-8" standalone="yes"?>
<Relationships xmlns="http://schemas.openxmlformats.org/package/2006/relationships"><Relationship Id="rId5" Type="http://schemas.openxmlformats.org/officeDocument/2006/relationships/notesSlide" Target="../notesSlides/notesSlide27.xml"/><Relationship Id="rId4" Type="http://schemas.openxmlformats.org/officeDocument/2006/relationships/slideLayout" Target="../slideLayouts/slideLayout1.xml"/><Relationship Id="rId3" Type="http://schemas.openxmlformats.org/officeDocument/2006/relationships/slide" Target="slide4.xml"/><Relationship Id="rId2" Type="http://schemas.openxmlformats.org/officeDocument/2006/relationships/image" Target="../media/image46.jpeg"/><Relationship Id="rId1" Type="http://schemas.openxmlformats.org/officeDocument/2006/relationships/image" Target="../media/image45.png"/></Relationships>
</file>

<file path=ppt/slides/_rels/slide28.xml.rels><?xml version="1.0" encoding="UTF-8" standalone="yes"?>
<Relationships xmlns="http://schemas.openxmlformats.org/package/2006/relationships"><Relationship Id="rId5" Type="http://schemas.openxmlformats.org/officeDocument/2006/relationships/notesSlide" Target="../notesSlides/notesSlide28.xml"/><Relationship Id="rId4" Type="http://schemas.openxmlformats.org/officeDocument/2006/relationships/slideLayout" Target="../slideLayouts/slideLayout1.xml"/><Relationship Id="rId3" Type="http://schemas.openxmlformats.org/officeDocument/2006/relationships/slide" Target="slide4.xml"/><Relationship Id="rId2" Type="http://schemas.openxmlformats.org/officeDocument/2006/relationships/image" Target="../media/image48.jpeg"/><Relationship Id="rId1" Type="http://schemas.openxmlformats.org/officeDocument/2006/relationships/image" Target="../media/image47.png"/></Relationships>
</file>

<file path=ppt/slides/_rels/slide29.xml.rels><?xml version="1.0" encoding="UTF-8" standalone="yes"?>
<Relationships xmlns="http://schemas.openxmlformats.org/package/2006/relationships"><Relationship Id="rId5" Type="http://schemas.openxmlformats.org/officeDocument/2006/relationships/notesSlide" Target="../notesSlides/notesSlide29.xml"/><Relationship Id="rId4" Type="http://schemas.openxmlformats.org/officeDocument/2006/relationships/slideLayout" Target="../slideLayouts/slideLayout1.xml"/><Relationship Id="rId3" Type="http://schemas.openxmlformats.org/officeDocument/2006/relationships/slide" Target="slide4.xml"/><Relationship Id="rId2" Type="http://schemas.openxmlformats.org/officeDocument/2006/relationships/image" Target="../media/image50.jpeg"/><Relationship Id="rId1" Type="http://schemas.openxmlformats.org/officeDocument/2006/relationships/image" Target="../media/image49.png"/></Relationships>
</file>

<file path=ppt/slides/_rels/slide3.xml.rels><?xml version="1.0" encoding="UTF-8" standalone="yes"?>
<Relationships xmlns="http://schemas.openxmlformats.org/package/2006/relationships"><Relationship Id="rId7" Type="http://schemas.openxmlformats.org/officeDocument/2006/relationships/notesSlide" Target="../notesSlides/notesSlide3.xml"/><Relationship Id="rId6" Type="http://schemas.openxmlformats.org/officeDocument/2006/relationships/slideLayout" Target="../slideLayouts/slideLayout1.xml"/><Relationship Id="rId5" Type="http://schemas.openxmlformats.org/officeDocument/2006/relationships/image" Target="../media/image15.png"/><Relationship Id="rId4" Type="http://schemas.openxmlformats.org/officeDocument/2006/relationships/image" Target="../media/image14.png"/><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 Target="slide3.xml"/></Relationships>
</file>

<file path=ppt/slides/_rels/slide30.xml.rels><?xml version="1.0" encoding="UTF-8" standalone="yes"?>
<Relationships xmlns="http://schemas.openxmlformats.org/package/2006/relationships"><Relationship Id="rId5" Type="http://schemas.openxmlformats.org/officeDocument/2006/relationships/notesSlide" Target="../notesSlides/notesSlide30.xml"/><Relationship Id="rId4" Type="http://schemas.openxmlformats.org/officeDocument/2006/relationships/slideLayout" Target="../slideLayouts/slideLayout1.xml"/><Relationship Id="rId3" Type="http://schemas.openxmlformats.org/officeDocument/2006/relationships/slide" Target="slide4.xml"/><Relationship Id="rId2" Type="http://schemas.openxmlformats.org/officeDocument/2006/relationships/image" Target="../media/image52.jpeg"/><Relationship Id="rId1" Type="http://schemas.openxmlformats.org/officeDocument/2006/relationships/image" Target="../media/image51.png"/></Relationships>
</file>

<file path=ppt/slides/_rels/slide31.xml.rels><?xml version="1.0" encoding="UTF-8" standalone="yes"?>
<Relationships xmlns="http://schemas.openxmlformats.org/package/2006/relationships"><Relationship Id="rId5" Type="http://schemas.openxmlformats.org/officeDocument/2006/relationships/notesSlide" Target="../notesSlides/notesSlide31.xml"/><Relationship Id="rId4" Type="http://schemas.openxmlformats.org/officeDocument/2006/relationships/slideLayout" Target="../slideLayouts/slideLayout1.xml"/><Relationship Id="rId3" Type="http://schemas.openxmlformats.org/officeDocument/2006/relationships/slide" Target="slide4.xml"/><Relationship Id="rId2" Type="http://schemas.openxmlformats.org/officeDocument/2006/relationships/image" Target="../media/image54.jpeg"/><Relationship Id="rId1" Type="http://schemas.openxmlformats.org/officeDocument/2006/relationships/image" Target="../media/image53.png"/></Relationships>
</file>

<file path=ppt/slides/_rels/slide32.xml.rels><?xml version="1.0" encoding="UTF-8" standalone="yes"?>
<Relationships xmlns="http://schemas.openxmlformats.org/package/2006/relationships"><Relationship Id="rId5" Type="http://schemas.openxmlformats.org/officeDocument/2006/relationships/notesSlide" Target="../notesSlides/notesSlide32.xml"/><Relationship Id="rId4" Type="http://schemas.openxmlformats.org/officeDocument/2006/relationships/slideLayout" Target="../slideLayouts/slideLayout1.xml"/><Relationship Id="rId3" Type="http://schemas.openxmlformats.org/officeDocument/2006/relationships/slide" Target="slide4.xml"/><Relationship Id="rId2" Type="http://schemas.openxmlformats.org/officeDocument/2006/relationships/image" Target="../media/image56.jpeg"/><Relationship Id="rId1" Type="http://schemas.openxmlformats.org/officeDocument/2006/relationships/image" Target="../media/image55.png"/></Relationships>
</file>

<file path=ppt/slides/_rels/slide33.xml.rels><?xml version="1.0" encoding="UTF-8" standalone="yes"?>
<Relationships xmlns="http://schemas.openxmlformats.org/package/2006/relationships"><Relationship Id="rId4" Type="http://schemas.openxmlformats.org/officeDocument/2006/relationships/notesSlide" Target="../notesSlides/notesSlide33.xml"/><Relationship Id="rId3" Type="http://schemas.openxmlformats.org/officeDocument/2006/relationships/slideLayout" Target="../slideLayouts/slideLayout1.xml"/><Relationship Id="rId2" Type="http://schemas.openxmlformats.org/officeDocument/2006/relationships/slide" Target="slide4.xml"/><Relationship Id="rId1" Type="http://schemas.openxmlformats.org/officeDocument/2006/relationships/image" Target="../media/image57.png"/></Relationships>
</file>

<file path=ppt/slides/_rels/slide34.xml.rels><?xml version="1.0" encoding="UTF-8" standalone="yes"?>
<Relationships xmlns="http://schemas.openxmlformats.org/package/2006/relationships"><Relationship Id="rId4" Type="http://schemas.openxmlformats.org/officeDocument/2006/relationships/notesSlide" Target="../notesSlides/notesSlide34.xml"/><Relationship Id="rId3" Type="http://schemas.openxmlformats.org/officeDocument/2006/relationships/slideLayout" Target="../slideLayouts/slideLayout1.xml"/><Relationship Id="rId2" Type="http://schemas.openxmlformats.org/officeDocument/2006/relationships/slide" Target="slide4.xml"/><Relationship Id="rId1" Type="http://schemas.openxmlformats.org/officeDocument/2006/relationships/image" Target="../media/image58.png"/></Relationships>
</file>

<file path=ppt/slides/_rels/slide35.xml.rels><?xml version="1.0" encoding="UTF-8" standalone="yes"?>
<Relationships xmlns="http://schemas.openxmlformats.org/package/2006/relationships"><Relationship Id="rId5" Type="http://schemas.openxmlformats.org/officeDocument/2006/relationships/notesSlide" Target="../notesSlides/notesSlide35.xml"/><Relationship Id="rId4" Type="http://schemas.openxmlformats.org/officeDocument/2006/relationships/slideLayout" Target="../slideLayouts/slideLayout1.xml"/><Relationship Id="rId3" Type="http://schemas.openxmlformats.org/officeDocument/2006/relationships/slide" Target="slide4.xml"/><Relationship Id="rId2" Type="http://schemas.openxmlformats.org/officeDocument/2006/relationships/image" Target="../media/image60.png"/><Relationship Id="rId1" Type="http://schemas.openxmlformats.org/officeDocument/2006/relationships/image" Target="../media/image59.jpeg"/></Relationships>
</file>

<file path=ppt/slides/_rels/slide36.xml.rels><?xml version="1.0" encoding="UTF-8" standalone="yes"?>
<Relationships xmlns="http://schemas.openxmlformats.org/package/2006/relationships"><Relationship Id="rId5" Type="http://schemas.openxmlformats.org/officeDocument/2006/relationships/notesSlide" Target="../notesSlides/notesSlide36.xml"/><Relationship Id="rId4" Type="http://schemas.openxmlformats.org/officeDocument/2006/relationships/slideLayout" Target="../slideLayouts/slideLayout1.xml"/><Relationship Id="rId3" Type="http://schemas.openxmlformats.org/officeDocument/2006/relationships/slide" Target="slide4.xml"/><Relationship Id="rId2" Type="http://schemas.openxmlformats.org/officeDocument/2006/relationships/image" Target="../media/image62.png"/><Relationship Id="rId1" Type="http://schemas.openxmlformats.org/officeDocument/2006/relationships/image" Target="../media/image61.jpeg"/></Relationships>
</file>

<file path=ppt/slides/_rels/slide37.xml.rels><?xml version="1.0" encoding="UTF-8" standalone="yes"?>
<Relationships xmlns="http://schemas.openxmlformats.org/package/2006/relationships"><Relationship Id="rId5" Type="http://schemas.openxmlformats.org/officeDocument/2006/relationships/notesSlide" Target="../notesSlides/notesSlide37.xml"/><Relationship Id="rId4" Type="http://schemas.openxmlformats.org/officeDocument/2006/relationships/slideLayout" Target="../slideLayouts/slideLayout1.xml"/><Relationship Id="rId3" Type="http://schemas.openxmlformats.org/officeDocument/2006/relationships/slide" Target="slide4.xml"/><Relationship Id="rId2" Type="http://schemas.openxmlformats.org/officeDocument/2006/relationships/image" Target="../media/image64.png"/><Relationship Id="rId1" Type="http://schemas.openxmlformats.org/officeDocument/2006/relationships/image" Target="../media/image63.png"/></Relationships>
</file>

<file path=ppt/slides/_rels/slide38.xml.rels><?xml version="1.0" encoding="UTF-8" standalone="yes"?>
<Relationships xmlns="http://schemas.openxmlformats.org/package/2006/relationships"><Relationship Id="rId5" Type="http://schemas.openxmlformats.org/officeDocument/2006/relationships/notesSlide" Target="../notesSlides/notesSlide38.xml"/><Relationship Id="rId4" Type="http://schemas.openxmlformats.org/officeDocument/2006/relationships/slideLayout" Target="../slideLayouts/slideLayout1.xml"/><Relationship Id="rId3" Type="http://schemas.openxmlformats.org/officeDocument/2006/relationships/slide" Target="slide4.xml"/><Relationship Id="rId2" Type="http://schemas.openxmlformats.org/officeDocument/2006/relationships/image" Target="../media/image66.png"/><Relationship Id="rId1" Type="http://schemas.openxmlformats.org/officeDocument/2006/relationships/image" Target="../media/image65.jpeg"/></Relationships>
</file>

<file path=ppt/slides/_rels/slide39.xml.rels><?xml version="1.0" encoding="UTF-8" standalone="yes"?>
<Relationships xmlns="http://schemas.openxmlformats.org/package/2006/relationships"><Relationship Id="rId5" Type="http://schemas.openxmlformats.org/officeDocument/2006/relationships/notesSlide" Target="../notesSlides/notesSlide39.xml"/><Relationship Id="rId4" Type="http://schemas.openxmlformats.org/officeDocument/2006/relationships/slideLayout" Target="../slideLayouts/slideLayout1.xml"/><Relationship Id="rId3" Type="http://schemas.openxmlformats.org/officeDocument/2006/relationships/slide" Target="slide4.xml"/><Relationship Id="rId2" Type="http://schemas.openxmlformats.org/officeDocument/2006/relationships/image" Target="../media/image68.png"/><Relationship Id="rId1" Type="http://schemas.openxmlformats.org/officeDocument/2006/relationships/image" Target="../media/image67.jpeg"/></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1.xml"/><Relationship Id="rId3" Type="http://schemas.openxmlformats.org/officeDocument/2006/relationships/slide" Target="slide4.xml"/><Relationship Id="rId2" Type="http://schemas.openxmlformats.org/officeDocument/2006/relationships/image" Target="../media/image17.jpeg"/><Relationship Id="rId1" Type="http://schemas.openxmlformats.org/officeDocument/2006/relationships/image" Target="../media/image16.jpeg"/></Relationships>
</file>

<file path=ppt/slides/_rels/slide40.xml.rels><?xml version="1.0" encoding="UTF-8" standalone="yes"?>
<Relationships xmlns="http://schemas.openxmlformats.org/package/2006/relationships"><Relationship Id="rId5" Type="http://schemas.openxmlformats.org/officeDocument/2006/relationships/notesSlide" Target="../notesSlides/notesSlide40.xml"/><Relationship Id="rId4" Type="http://schemas.openxmlformats.org/officeDocument/2006/relationships/slideLayout" Target="../slideLayouts/slideLayout1.xml"/><Relationship Id="rId3" Type="http://schemas.openxmlformats.org/officeDocument/2006/relationships/slide" Target="slide4.xml"/><Relationship Id="rId2" Type="http://schemas.openxmlformats.org/officeDocument/2006/relationships/image" Target="../media/image70.png"/><Relationship Id="rId1" Type="http://schemas.openxmlformats.org/officeDocument/2006/relationships/image" Target="../media/image69.png"/></Relationships>
</file>

<file path=ppt/slides/_rels/slide41.xml.rels><?xml version="1.0" encoding="UTF-8" standalone="yes"?>
<Relationships xmlns="http://schemas.openxmlformats.org/package/2006/relationships"><Relationship Id="rId5" Type="http://schemas.openxmlformats.org/officeDocument/2006/relationships/notesSlide" Target="../notesSlides/notesSlide41.xml"/><Relationship Id="rId4" Type="http://schemas.openxmlformats.org/officeDocument/2006/relationships/slideLayout" Target="../slideLayouts/slideLayout1.xml"/><Relationship Id="rId3" Type="http://schemas.openxmlformats.org/officeDocument/2006/relationships/slide" Target="slide4.xml"/><Relationship Id="rId2" Type="http://schemas.openxmlformats.org/officeDocument/2006/relationships/image" Target="../media/image72.png"/><Relationship Id="rId1" Type="http://schemas.openxmlformats.org/officeDocument/2006/relationships/image" Target="../media/image71.png"/></Relationships>
</file>

<file path=ppt/slides/_rels/slide42.xml.rels><?xml version="1.0" encoding="UTF-8" standalone="yes"?>
<Relationships xmlns="http://schemas.openxmlformats.org/package/2006/relationships"><Relationship Id="rId5" Type="http://schemas.openxmlformats.org/officeDocument/2006/relationships/notesSlide" Target="../notesSlides/notesSlide42.xml"/><Relationship Id="rId4" Type="http://schemas.openxmlformats.org/officeDocument/2006/relationships/slideLayout" Target="../slideLayouts/slideLayout1.xml"/><Relationship Id="rId3" Type="http://schemas.openxmlformats.org/officeDocument/2006/relationships/slide" Target="slide4.xml"/><Relationship Id="rId2" Type="http://schemas.openxmlformats.org/officeDocument/2006/relationships/image" Target="../media/image74.png"/><Relationship Id="rId1" Type="http://schemas.openxmlformats.org/officeDocument/2006/relationships/image" Target="../media/image73.png"/></Relationships>
</file>

<file path=ppt/slides/_rels/slide43.xml.rels><?xml version="1.0" encoding="UTF-8" standalone="yes"?>
<Relationships xmlns="http://schemas.openxmlformats.org/package/2006/relationships"><Relationship Id="rId5" Type="http://schemas.openxmlformats.org/officeDocument/2006/relationships/notesSlide" Target="../notesSlides/notesSlide43.xml"/><Relationship Id="rId4" Type="http://schemas.openxmlformats.org/officeDocument/2006/relationships/slideLayout" Target="../slideLayouts/slideLayout1.xml"/><Relationship Id="rId3" Type="http://schemas.openxmlformats.org/officeDocument/2006/relationships/slide" Target="slide4.xml"/><Relationship Id="rId2" Type="http://schemas.openxmlformats.org/officeDocument/2006/relationships/image" Target="../media/image76.png"/><Relationship Id="rId1" Type="http://schemas.openxmlformats.org/officeDocument/2006/relationships/image" Target="../media/image75.png"/></Relationships>
</file>

<file path=ppt/slides/_rels/slide44.xml.rels><?xml version="1.0" encoding="UTF-8" standalone="yes"?>
<Relationships xmlns="http://schemas.openxmlformats.org/package/2006/relationships"><Relationship Id="rId5" Type="http://schemas.openxmlformats.org/officeDocument/2006/relationships/notesSlide" Target="../notesSlides/notesSlide44.xml"/><Relationship Id="rId4" Type="http://schemas.openxmlformats.org/officeDocument/2006/relationships/slideLayout" Target="../slideLayouts/slideLayout1.xml"/><Relationship Id="rId3" Type="http://schemas.openxmlformats.org/officeDocument/2006/relationships/slide" Target="slide4.xml"/><Relationship Id="rId2" Type="http://schemas.openxmlformats.org/officeDocument/2006/relationships/image" Target="../media/image78.png"/><Relationship Id="rId1" Type="http://schemas.openxmlformats.org/officeDocument/2006/relationships/image" Target="../media/image77.jpeg"/></Relationships>
</file>

<file path=ppt/slides/_rels/slide45.xml.rels><?xml version="1.0" encoding="UTF-8" standalone="yes"?>
<Relationships xmlns="http://schemas.openxmlformats.org/package/2006/relationships"><Relationship Id="rId4" Type="http://schemas.openxmlformats.org/officeDocument/2006/relationships/notesSlide" Target="../notesSlides/notesSlide45.xml"/><Relationship Id="rId3" Type="http://schemas.openxmlformats.org/officeDocument/2006/relationships/slideLayout" Target="../slideLayouts/slideLayout1.xml"/><Relationship Id="rId2" Type="http://schemas.openxmlformats.org/officeDocument/2006/relationships/slide" Target="slide4.xml"/><Relationship Id="rId1" Type="http://schemas.openxmlformats.org/officeDocument/2006/relationships/image" Target="../media/image79.png"/></Relationships>
</file>

<file path=ppt/slides/_rels/slide46.xml.rels><?xml version="1.0" encoding="UTF-8" standalone="yes"?>
<Relationships xmlns="http://schemas.openxmlformats.org/package/2006/relationships"><Relationship Id="rId4" Type="http://schemas.openxmlformats.org/officeDocument/2006/relationships/notesSlide" Target="../notesSlides/notesSlide46.xml"/><Relationship Id="rId3" Type="http://schemas.openxmlformats.org/officeDocument/2006/relationships/slideLayout" Target="../slideLayouts/slideLayout1.xml"/><Relationship Id="rId2" Type="http://schemas.openxmlformats.org/officeDocument/2006/relationships/slide" Target="slide4.xml"/><Relationship Id="rId1" Type="http://schemas.openxmlformats.org/officeDocument/2006/relationships/image" Target="../media/image80.png"/></Relationships>
</file>

<file path=ppt/slides/_rels/slide47.xml.rels><?xml version="1.0" encoding="UTF-8" standalone="yes"?>
<Relationships xmlns="http://schemas.openxmlformats.org/package/2006/relationships"><Relationship Id="rId4" Type="http://schemas.openxmlformats.org/officeDocument/2006/relationships/notesSlide" Target="../notesSlides/notesSlide47.xml"/><Relationship Id="rId3" Type="http://schemas.openxmlformats.org/officeDocument/2006/relationships/slideLayout" Target="../slideLayouts/slideLayout1.xml"/><Relationship Id="rId2" Type="http://schemas.openxmlformats.org/officeDocument/2006/relationships/slide" Target="slide4.xml"/><Relationship Id="rId1" Type="http://schemas.openxmlformats.org/officeDocument/2006/relationships/image" Target="../media/image81.png"/></Relationships>
</file>

<file path=ppt/slides/_rels/slide48.xml.rels><?xml version="1.0" encoding="UTF-8" standalone="yes"?>
<Relationships xmlns="http://schemas.openxmlformats.org/package/2006/relationships"><Relationship Id="rId4" Type="http://schemas.openxmlformats.org/officeDocument/2006/relationships/notesSlide" Target="../notesSlides/notesSlide48.xml"/><Relationship Id="rId3" Type="http://schemas.openxmlformats.org/officeDocument/2006/relationships/slideLayout" Target="../slideLayouts/slideLayout16.xml"/><Relationship Id="rId2" Type="http://schemas.openxmlformats.org/officeDocument/2006/relationships/tags" Target="../tags/tag2.xml"/><Relationship Id="rId1" Type="http://schemas.openxmlformats.org/officeDocument/2006/relationships/tags" Target="../tags/tag1.xml"/></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xml"/><Relationship Id="rId2" Type="http://schemas.openxmlformats.org/officeDocument/2006/relationships/slide" Target="slide4.xml"/><Relationship Id="rId1" Type="http://schemas.openxmlformats.org/officeDocument/2006/relationships/image" Target="../media/image18.jpe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1.xml"/><Relationship Id="rId2" Type="http://schemas.openxmlformats.org/officeDocument/2006/relationships/slide" Target="slide4.xml"/><Relationship Id="rId1" Type="http://schemas.openxmlformats.org/officeDocument/2006/relationships/image" Target="../media/image19.pn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1.xml"/><Relationship Id="rId2" Type="http://schemas.openxmlformats.org/officeDocument/2006/relationships/slide" Target="slide4.xml"/><Relationship Id="rId1" Type="http://schemas.openxmlformats.org/officeDocument/2006/relationships/image" Target="../media/image20.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slide" Target="slide4.xml"/></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1.xml"/><Relationship Id="rId2" Type="http://schemas.openxmlformats.org/officeDocument/2006/relationships/slide" Target="slide4.xml"/><Relationship Id="rId1"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9" name="矩形 17"/>
          <p:cNvSpPr/>
          <p:nvPr/>
        </p:nvSpPr>
        <p:spPr>
          <a:xfrm>
            <a:off x="-2540" y="2433638"/>
            <a:ext cx="12193588" cy="2060575"/>
          </a:xfrm>
          <a:prstGeom prst="rect">
            <a:avLst/>
          </a:prstGeom>
          <a:solidFill>
            <a:srgbClr val="9BBB59"/>
          </a:solidFill>
          <a:ln w="25400">
            <a:noFill/>
          </a:ln>
        </p:spPr>
        <p:txBody>
          <a:bodyPr lIns="91422" tIns="45711" rIns="91422" bIns="45711" anchor="ctr"/>
          <a:p>
            <a:pPr lvl="0">
              <a:lnSpc>
                <a:spcPct val="100000"/>
              </a:lnSpc>
            </a:pPr>
            <a:endParaRPr sz="440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4100" name="组合 4099"/>
          <p:cNvGrpSpPr/>
          <p:nvPr/>
        </p:nvGrpSpPr>
        <p:grpSpPr>
          <a:xfrm>
            <a:off x="695960" y="2276475"/>
            <a:ext cx="2638425" cy="2320925"/>
            <a:chOff x="0" y="0"/>
            <a:chExt cx="2638768" cy="2320472"/>
          </a:xfrm>
        </p:grpSpPr>
        <p:sp>
          <p:nvSpPr>
            <p:cNvPr id="4101" name="矩形 4"/>
            <p:cNvSpPr/>
            <p:nvPr/>
          </p:nvSpPr>
          <p:spPr>
            <a:xfrm>
              <a:off x="478528" y="0"/>
              <a:ext cx="2160240" cy="156208"/>
            </a:xfrm>
            <a:custGeom>
              <a:avLst/>
              <a:gdLst>
                <a:gd name="txL" fmla="*/ 0 w 2160240"/>
                <a:gd name="txT" fmla="*/ 0 h 156208"/>
                <a:gd name="txR" fmla="*/ 2160240 w 2160240"/>
                <a:gd name="txB" fmla="*/ 156208 h 156208"/>
              </a:gdLst>
              <a:ahLst/>
              <a:cxnLst>
                <a:cxn ang="0">
                  <a:pos x="134112" y="0"/>
                </a:cxn>
                <a:cxn ang="0">
                  <a:pos x="2160240" y="12192"/>
                </a:cxn>
                <a:cxn ang="0">
                  <a:pos x="2160240" y="156208"/>
                </a:cxn>
                <a:cxn ang="0">
                  <a:pos x="0" y="156208"/>
                </a:cxn>
                <a:cxn ang="0">
                  <a:pos x="134112" y="0"/>
                </a:cxn>
              </a:cxnLst>
              <a:rect l="txL" t="txT" r="txR" b="txB"/>
              <a:pathLst>
                <a:path w="2160240" h="156208">
                  <a:moveTo>
                    <a:pt x="134112" y="0"/>
                  </a:moveTo>
                  <a:lnTo>
                    <a:pt x="2160240" y="12192"/>
                  </a:lnTo>
                  <a:lnTo>
                    <a:pt x="2160240" y="156208"/>
                  </a:lnTo>
                  <a:lnTo>
                    <a:pt x="0" y="156208"/>
                  </a:lnTo>
                  <a:lnTo>
                    <a:pt x="134112" y="0"/>
                  </a:lnTo>
                  <a:close/>
                </a:path>
              </a:pathLst>
            </a:custGeom>
            <a:solidFill>
              <a:srgbClr val="A5A5A5"/>
            </a:solidFill>
            <a:ln w="25400">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4102" name="矩形 3"/>
            <p:cNvSpPr/>
            <p:nvPr/>
          </p:nvSpPr>
          <p:spPr>
            <a:xfrm>
              <a:off x="0" y="2180480"/>
              <a:ext cx="2134712" cy="139992"/>
            </a:xfrm>
            <a:custGeom>
              <a:avLst/>
              <a:gdLst>
                <a:gd name="txL" fmla="*/ 0 w 1928127"/>
                <a:gd name="txT" fmla="*/ 0 h 266629"/>
                <a:gd name="txR" fmla="*/ 1928127 w 1928127"/>
                <a:gd name="txB" fmla="*/ 266629 h 266629"/>
              </a:gdLst>
              <a:ahLst/>
              <a:cxnLst>
                <a:cxn ang="0">
                  <a:pos x="0" y="0"/>
                </a:cxn>
                <a:cxn ang="0">
                  <a:pos x="1928127" y="23221"/>
                </a:cxn>
                <a:cxn ang="0">
                  <a:pos x="1928127" y="266629"/>
                </a:cxn>
                <a:cxn ang="0">
                  <a:pos x="70399" y="266629"/>
                </a:cxn>
                <a:cxn ang="0">
                  <a:pos x="0" y="0"/>
                </a:cxn>
              </a:cxnLst>
              <a:rect l="txL" t="txT" r="txR" b="txB"/>
              <a:pathLst>
                <a:path w="1928127" h="266629">
                  <a:moveTo>
                    <a:pt x="0" y="0"/>
                  </a:moveTo>
                  <a:lnTo>
                    <a:pt x="1928127" y="23221"/>
                  </a:lnTo>
                  <a:lnTo>
                    <a:pt x="1928127" y="266629"/>
                  </a:lnTo>
                  <a:lnTo>
                    <a:pt x="70399" y="266629"/>
                  </a:lnTo>
                  <a:lnTo>
                    <a:pt x="0" y="0"/>
                  </a:lnTo>
                  <a:close/>
                </a:path>
              </a:pathLst>
            </a:custGeom>
            <a:solidFill>
              <a:srgbClr val="A5A5A5"/>
            </a:solidFill>
            <a:ln w="25400">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sp>
        <p:nvSpPr>
          <p:cNvPr id="4103" name="矩形 2"/>
          <p:cNvSpPr/>
          <p:nvPr/>
        </p:nvSpPr>
        <p:spPr>
          <a:xfrm>
            <a:off x="781685" y="2289175"/>
            <a:ext cx="2552700" cy="2320925"/>
          </a:xfrm>
          <a:custGeom>
            <a:avLst/>
            <a:gdLst>
              <a:gd name="txL" fmla="*/ 0 w 2552672"/>
              <a:gd name="txT" fmla="*/ 0 h 2448272"/>
              <a:gd name="txR" fmla="*/ 2552672 w 2552672"/>
              <a:gd name="txB" fmla="*/ 2448272 h 2448272"/>
            </a:gdLst>
            <a:ahLst/>
            <a:cxnLst>
              <a:cxn ang="0">
                <a:pos x="536448" y="0"/>
              </a:cxn>
              <a:cxn ang="0">
                <a:pos x="2552672" y="0"/>
              </a:cxn>
              <a:cxn ang="0">
                <a:pos x="2064992" y="2448272"/>
              </a:cxn>
              <a:cxn ang="0">
                <a:pos x="0" y="2423888"/>
              </a:cxn>
              <a:cxn ang="0">
                <a:pos x="536448" y="0"/>
              </a:cxn>
            </a:cxnLst>
            <a:rect l="txL" t="txT" r="txR" b="txB"/>
            <a:pathLst>
              <a:path w="2552672" h="2448272">
                <a:moveTo>
                  <a:pt x="536448" y="0"/>
                </a:moveTo>
                <a:lnTo>
                  <a:pt x="2552672" y="0"/>
                </a:lnTo>
                <a:lnTo>
                  <a:pt x="2064992" y="2448272"/>
                </a:lnTo>
                <a:lnTo>
                  <a:pt x="0" y="2423888"/>
                </a:lnTo>
                <a:lnTo>
                  <a:pt x="536448" y="0"/>
                </a:lnTo>
                <a:close/>
              </a:path>
            </a:pathLst>
          </a:custGeom>
          <a:solidFill>
            <a:schemeClr val="bg1"/>
          </a:solidFill>
          <a:ln w="25400">
            <a:noFill/>
          </a:ln>
        </p:spPr>
        <p:txBody>
          <a:bodyPr lIns="91422" tIns="45711" rIns="91422" bIns="45711"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4104" name="组合 4103"/>
          <p:cNvGrpSpPr/>
          <p:nvPr/>
        </p:nvGrpSpPr>
        <p:grpSpPr>
          <a:xfrm>
            <a:off x="3131185" y="2284413"/>
            <a:ext cx="2651125" cy="2320925"/>
            <a:chOff x="0" y="0"/>
            <a:chExt cx="2650960" cy="2320472"/>
          </a:xfrm>
        </p:grpSpPr>
        <p:sp>
          <p:nvSpPr>
            <p:cNvPr id="4105" name="矩形 4"/>
            <p:cNvSpPr/>
            <p:nvPr/>
          </p:nvSpPr>
          <p:spPr>
            <a:xfrm>
              <a:off x="490720" y="0"/>
              <a:ext cx="2160240" cy="156208"/>
            </a:xfrm>
            <a:custGeom>
              <a:avLst/>
              <a:gdLst>
                <a:gd name="txL" fmla="*/ 0 w 2160240"/>
                <a:gd name="txT" fmla="*/ 0 h 156208"/>
                <a:gd name="txR" fmla="*/ 2160240 w 2160240"/>
                <a:gd name="txB" fmla="*/ 156208 h 156208"/>
              </a:gdLst>
              <a:ahLst/>
              <a:cxnLst>
                <a:cxn ang="0">
                  <a:pos x="134112" y="0"/>
                </a:cxn>
                <a:cxn ang="0">
                  <a:pos x="2160240" y="12192"/>
                </a:cxn>
                <a:cxn ang="0">
                  <a:pos x="2160240" y="156208"/>
                </a:cxn>
                <a:cxn ang="0">
                  <a:pos x="0" y="156208"/>
                </a:cxn>
                <a:cxn ang="0">
                  <a:pos x="134112" y="0"/>
                </a:cxn>
              </a:cxnLst>
              <a:rect l="txL" t="txT" r="txR" b="txB"/>
              <a:pathLst>
                <a:path w="2160240" h="156208">
                  <a:moveTo>
                    <a:pt x="134112" y="0"/>
                  </a:moveTo>
                  <a:lnTo>
                    <a:pt x="2160240" y="12192"/>
                  </a:lnTo>
                  <a:lnTo>
                    <a:pt x="2160240" y="156208"/>
                  </a:lnTo>
                  <a:lnTo>
                    <a:pt x="0" y="156208"/>
                  </a:lnTo>
                  <a:lnTo>
                    <a:pt x="134112" y="0"/>
                  </a:lnTo>
                  <a:close/>
                </a:path>
              </a:pathLst>
            </a:custGeom>
            <a:solidFill>
              <a:srgbClr val="A5A5A5"/>
            </a:solidFill>
            <a:ln w="25400">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4106" name="矩形 3"/>
            <p:cNvSpPr/>
            <p:nvPr/>
          </p:nvSpPr>
          <p:spPr>
            <a:xfrm>
              <a:off x="0" y="2192672"/>
              <a:ext cx="2146904" cy="127800"/>
            </a:xfrm>
            <a:custGeom>
              <a:avLst/>
              <a:gdLst>
                <a:gd name="txL" fmla="*/ 0 w 1939139"/>
                <a:gd name="txT" fmla="*/ 0 h 243408"/>
                <a:gd name="txR" fmla="*/ 1939139 w 1939139"/>
                <a:gd name="txB" fmla="*/ 243408 h 243408"/>
              </a:gdLst>
              <a:ahLst/>
              <a:cxnLst>
                <a:cxn ang="0">
                  <a:pos x="0" y="0"/>
                </a:cxn>
                <a:cxn ang="0">
                  <a:pos x="1939139" y="0"/>
                </a:cxn>
                <a:cxn ang="0">
                  <a:pos x="1939139" y="243408"/>
                </a:cxn>
                <a:cxn ang="0">
                  <a:pos x="81411" y="243408"/>
                </a:cxn>
                <a:cxn ang="0">
                  <a:pos x="0" y="0"/>
                </a:cxn>
              </a:cxnLst>
              <a:rect l="txL" t="txT" r="txR" b="txB"/>
              <a:pathLst>
                <a:path w="1939139" h="243408">
                  <a:moveTo>
                    <a:pt x="0" y="0"/>
                  </a:moveTo>
                  <a:lnTo>
                    <a:pt x="1939139" y="0"/>
                  </a:lnTo>
                  <a:lnTo>
                    <a:pt x="1939139" y="243408"/>
                  </a:lnTo>
                  <a:lnTo>
                    <a:pt x="81411" y="243408"/>
                  </a:lnTo>
                  <a:lnTo>
                    <a:pt x="0" y="0"/>
                  </a:lnTo>
                  <a:close/>
                </a:path>
              </a:pathLst>
            </a:custGeom>
            <a:solidFill>
              <a:srgbClr val="A5A5A5"/>
            </a:solidFill>
            <a:ln w="25400">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sp>
        <p:nvSpPr>
          <p:cNvPr id="4107" name="矩形 2"/>
          <p:cNvSpPr/>
          <p:nvPr/>
        </p:nvSpPr>
        <p:spPr>
          <a:xfrm>
            <a:off x="3229610" y="2297113"/>
            <a:ext cx="2552700" cy="2320925"/>
          </a:xfrm>
          <a:custGeom>
            <a:avLst/>
            <a:gdLst>
              <a:gd name="txL" fmla="*/ 0 w 2552672"/>
              <a:gd name="txT" fmla="*/ 0 h 2448272"/>
              <a:gd name="txR" fmla="*/ 2552672 w 2552672"/>
              <a:gd name="txB" fmla="*/ 2448272 h 2448272"/>
            </a:gdLst>
            <a:ahLst/>
            <a:cxnLst>
              <a:cxn ang="0">
                <a:pos x="536448" y="0"/>
              </a:cxn>
              <a:cxn ang="0">
                <a:pos x="2552672" y="0"/>
              </a:cxn>
              <a:cxn ang="0">
                <a:pos x="2064992" y="2448272"/>
              </a:cxn>
              <a:cxn ang="0">
                <a:pos x="0" y="2423888"/>
              </a:cxn>
              <a:cxn ang="0">
                <a:pos x="536448" y="0"/>
              </a:cxn>
            </a:cxnLst>
            <a:rect l="txL" t="txT" r="txR" b="txB"/>
            <a:pathLst>
              <a:path w="2552672" h="2448272">
                <a:moveTo>
                  <a:pt x="536448" y="0"/>
                </a:moveTo>
                <a:lnTo>
                  <a:pt x="2552672" y="0"/>
                </a:lnTo>
                <a:lnTo>
                  <a:pt x="2064992" y="2448272"/>
                </a:lnTo>
                <a:lnTo>
                  <a:pt x="0" y="2423888"/>
                </a:lnTo>
                <a:lnTo>
                  <a:pt x="536448" y="0"/>
                </a:lnTo>
                <a:close/>
              </a:path>
            </a:pathLst>
          </a:custGeom>
          <a:solidFill>
            <a:schemeClr val="bg1"/>
          </a:solidFill>
          <a:ln w="25400">
            <a:noFill/>
          </a:ln>
        </p:spPr>
        <p:txBody>
          <a:bodyPr lIns="91422" tIns="45711" rIns="91422" bIns="45711"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4108" name="矩形 2"/>
          <p:cNvSpPr/>
          <p:nvPr/>
        </p:nvSpPr>
        <p:spPr>
          <a:xfrm>
            <a:off x="851535" y="2343150"/>
            <a:ext cx="2409825" cy="2190750"/>
          </a:xfrm>
          <a:custGeom>
            <a:avLst/>
            <a:gdLst>
              <a:gd name="txL" fmla="*/ 0 w 2552672"/>
              <a:gd name="txT" fmla="*/ 0 h 2448272"/>
              <a:gd name="txR" fmla="*/ 2552672 w 2552672"/>
              <a:gd name="txB" fmla="*/ 2448272 h 2448272"/>
            </a:gdLst>
            <a:ahLst/>
            <a:cxnLst>
              <a:cxn ang="0">
                <a:pos x="536448" y="0"/>
              </a:cxn>
              <a:cxn ang="0">
                <a:pos x="2552672" y="0"/>
              </a:cxn>
              <a:cxn ang="0">
                <a:pos x="2064992" y="2448272"/>
              </a:cxn>
              <a:cxn ang="0">
                <a:pos x="0" y="2423888"/>
              </a:cxn>
              <a:cxn ang="0">
                <a:pos x="536448" y="0"/>
              </a:cxn>
            </a:cxnLst>
            <a:rect l="txL" t="txT" r="txR" b="txB"/>
            <a:pathLst>
              <a:path w="2552672" h="2448272">
                <a:moveTo>
                  <a:pt x="536448" y="0"/>
                </a:moveTo>
                <a:lnTo>
                  <a:pt x="2552672" y="0"/>
                </a:lnTo>
                <a:lnTo>
                  <a:pt x="2064992" y="2448272"/>
                </a:lnTo>
                <a:lnTo>
                  <a:pt x="0" y="2423888"/>
                </a:lnTo>
                <a:lnTo>
                  <a:pt x="536448" y="0"/>
                </a:lnTo>
                <a:close/>
              </a:path>
            </a:pathLst>
          </a:custGeom>
          <a:blipFill rotWithShape="1">
            <a:blip r:embed="rId1"/>
            <a:stretch>
              <a:fillRect/>
            </a:stretch>
          </a:blipFill>
          <a:ln w="25400">
            <a:noFill/>
          </a:ln>
        </p:spPr>
        <p:txBody>
          <a:bodyPr lIns="91422" tIns="45711" rIns="91422" bIns="45711"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4109" name="矩形 2"/>
          <p:cNvSpPr/>
          <p:nvPr/>
        </p:nvSpPr>
        <p:spPr>
          <a:xfrm>
            <a:off x="3302635" y="2343150"/>
            <a:ext cx="2409825" cy="2190750"/>
          </a:xfrm>
          <a:custGeom>
            <a:avLst/>
            <a:gdLst>
              <a:gd name="txL" fmla="*/ 0 w 2552672"/>
              <a:gd name="txT" fmla="*/ 0 h 2448272"/>
              <a:gd name="txR" fmla="*/ 2552672 w 2552672"/>
              <a:gd name="txB" fmla="*/ 2448272 h 2448272"/>
            </a:gdLst>
            <a:ahLst/>
            <a:cxnLst>
              <a:cxn ang="0">
                <a:pos x="536448" y="0"/>
              </a:cxn>
              <a:cxn ang="0">
                <a:pos x="2552672" y="0"/>
              </a:cxn>
              <a:cxn ang="0">
                <a:pos x="2064992" y="2448272"/>
              </a:cxn>
              <a:cxn ang="0">
                <a:pos x="0" y="2423888"/>
              </a:cxn>
              <a:cxn ang="0">
                <a:pos x="536448" y="0"/>
              </a:cxn>
            </a:cxnLst>
            <a:rect l="txL" t="txT" r="txR" b="txB"/>
            <a:pathLst>
              <a:path w="2552672" h="2448272">
                <a:moveTo>
                  <a:pt x="536448" y="0"/>
                </a:moveTo>
                <a:lnTo>
                  <a:pt x="2552672" y="0"/>
                </a:lnTo>
                <a:lnTo>
                  <a:pt x="2064992" y="2448272"/>
                </a:lnTo>
                <a:lnTo>
                  <a:pt x="0" y="2423888"/>
                </a:lnTo>
                <a:lnTo>
                  <a:pt x="536448" y="0"/>
                </a:lnTo>
                <a:close/>
              </a:path>
            </a:pathLst>
          </a:custGeom>
          <a:blipFill rotWithShape="1">
            <a:blip r:embed="rId2"/>
            <a:stretch>
              <a:fillRect/>
            </a:stretch>
          </a:blipFill>
          <a:ln w="25400">
            <a:noFill/>
          </a:ln>
        </p:spPr>
        <p:txBody>
          <a:bodyPr lIns="91422" tIns="45711" rIns="91422" bIns="45711"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4110" name="矩形 12"/>
          <p:cNvSpPr/>
          <p:nvPr/>
        </p:nvSpPr>
        <p:spPr>
          <a:xfrm>
            <a:off x="6168390" y="3026410"/>
            <a:ext cx="4057650" cy="1182370"/>
          </a:xfrm>
          <a:prstGeom prst="rect">
            <a:avLst/>
          </a:prstGeom>
          <a:noFill/>
          <a:ln w="25400">
            <a:noFill/>
          </a:ln>
        </p:spPr>
        <p:txBody>
          <a:bodyPr anchor="ctr" anchorCtr="0"/>
          <a:p>
            <a:pPr lvl="0" algn="dist">
              <a:lnSpc>
                <a:spcPct val="100000"/>
              </a:lnSpc>
            </a:pPr>
            <a:r>
              <a:rPr lang="zh-CN" altLang="en-US" sz="5400" b="1" dirty="0">
                <a:solidFill>
                  <a:schemeClr val="bg1"/>
                </a:solidFill>
                <a:latin typeface="微软雅黑" panose="020B0503020204020204" charset="-122"/>
                <a:ea typeface="微软雅黑" panose="020B0503020204020204" charset="-122"/>
                <a:sym typeface="微软雅黑" panose="020B0503020204020204" charset="-122"/>
              </a:rPr>
              <a:t>心理健康</a:t>
            </a:r>
            <a:endParaRPr lang="zh-CN" altLang="en-US" sz="5400" b="1" dirty="0">
              <a:solidFill>
                <a:schemeClr val="bg1"/>
              </a:solidFill>
              <a:latin typeface="微软雅黑" panose="020B0503020204020204" charset="-122"/>
              <a:ea typeface="微软雅黑" panose="020B0503020204020204" charset="-122"/>
              <a:sym typeface="微软雅黑" panose="020B0503020204020204" charset="-122"/>
            </a:endParaRPr>
          </a:p>
        </p:txBody>
      </p:sp>
      <p:grpSp>
        <p:nvGrpSpPr>
          <p:cNvPr id="4111" name="组合 4110"/>
          <p:cNvGrpSpPr/>
          <p:nvPr/>
        </p:nvGrpSpPr>
        <p:grpSpPr>
          <a:xfrm>
            <a:off x="10136823" y="6256337"/>
            <a:ext cx="1935162" cy="473075"/>
            <a:chOff x="0" y="11117"/>
            <a:chExt cx="1936145" cy="473279"/>
          </a:xfrm>
        </p:grpSpPr>
        <p:sp>
          <p:nvSpPr>
            <p:cNvPr id="4112" name="Text Box 62"/>
            <p:cNvSpPr/>
            <p:nvPr/>
          </p:nvSpPr>
          <p:spPr>
            <a:xfrm>
              <a:off x="424742" y="78480"/>
              <a:ext cx="1511403" cy="352577"/>
            </a:xfrm>
            <a:prstGeom prst="rect">
              <a:avLst/>
            </a:prstGeom>
            <a:noFill/>
            <a:ln w="9525">
              <a:noFill/>
            </a:ln>
          </p:spPr>
          <p:txBody>
            <a:bodyPr wrap="square">
              <a:spAutoFit/>
            </a:bodyPr>
            <a:p>
              <a:pPr lvl="0">
                <a:lnSpc>
                  <a:spcPct val="100000"/>
                </a:lnSpc>
              </a:pPr>
              <a:r>
                <a:rPr lang="zh-CN" altLang="en-US" sz="1600" dirty="0">
                  <a:solidFill>
                    <a:srgbClr val="00B0F0"/>
                  </a:solidFill>
                  <a:latin typeface="微软雅黑" panose="020B0503020204020204" charset="-122"/>
                  <a:ea typeface="微软雅黑" panose="020B0503020204020204" charset="-122"/>
                  <a:sym typeface="微软雅黑" panose="020B0503020204020204" charset="-122"/>
                </a:rPr>
                <a:t>北京出版社</a:t>
              </a:r>
              <a:endParaRPr lang="zh-CN" altLang="en-US" dirty="0">
                <a:ea typeface="宋体" panose="02010600030101010101" pitchFamily="2" charset="-122"/>
              </a:endParaRPr>
            </a:p>
          </p:txBody>
        </p:sp>
        <p:pic>
          <p:nvPicPr>
            <p:cNvPr id="4113" name="Picture 9" descr="G:\封面文件\★LOGO\社标.png社标"/>
            <p:cNvPicPr>
              <a:picLocks noChangeAspect="1"/>
            </p:cNvPicPr>
            <p:nvPr/>
          </p:nvPicPr>
          <p:blipFill>
            <a:blip r:embed="rId3"/>
            <a:srcRect/>
            <a:stretch>
              <a:fillRect/>
            </a:stretch>
          </p:blipFill>
          <p:spPr>
            <a:xfrm>
              <a:off x="0" y="11117"/>
              <a:ext cx="495514" cy="473279"/>
            </a:xfrm>
            <a:prstGeom prst="rect">
              <a:avLst/>
            </a:prstGeom>
            <a:noFill/>
            <a:ln w="9525">
              <a:noFill/>
            </a:ln>
          </p:spPr>
        </p:pic>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0"/>
                                  </p:stCondLst>
                                  <p:iterate type="lt">
                                    <p:tmPct val="10000"/>
                                  </p:iterate>
                                  <p:childTnLst>
                                    <p:set>
                                      <p:cBhvr>
                                        <p:cTn id="6" dur="1" fill="hold">
                                          <p:stCondLst>
                                            <p:cond delay="0"/>
                                          </p:stCondLst>
                                        </p:cTn>
                                        <p:tgtEl>
                                          <p:spTgt spid="4110"/>
                                        </p:tgtEl>
                                        <p:attrNameLst>
                                          <p:attrName>style.visibility</p:attrName>
                                        </p:attrNameLst>
                                      </p:cBhvr>
                                      <p:to>
                                        <p:strVal val="visible"/>
                                      </p:to>
                                    </p:set>
                                    <p:anim calcmode="lin" valueType="num">
                                      <p:cBhvr>
                                        <p:cTn id="7" dur="1000" fill="hold"/>
                                        <p:tgtEl>
                                          <p:spTgt spid="4110"/>
                                        </p:tgtEl>
                                        <p:attrNameLst>
                                          <p:attrName>ppt_w</p:attrName>
                                        </p:attrNameLst>
                                      </p:cBhvr>
                                      <p:tavLst>
                                        <p:tav tm="0">
                                          <p:val>
                                            <p:fltVal val="0.000000"/>
                                          </p:val>
                                        </p:tav>
                                        <p:tav tm="100000">
                                          <p:val>
                                            <p:strVal val="#ppt_w"/>
                                          </p:val>
                                        </p:tav>
                                      </p:tavLst>
                                    </p:anim>
                                    <p:anim calcmode="lin" valueType="num">
                                      <p:cBhvr>
                                        <p:cTn id="8" dur="1000" fill="hold"/>
                                        <p:tgtEl>
                                          <p:spTgt spid="4110"/>
                                        </p:tgtEl>
                                        <p:attrNameLst>
                                          <p:attrName>ppt_h</p:attrName>
                                        </p:attrNameLst>
                                      </p:cBhvr>
                                      <p:tavLst>
                                        <p:tav tm="0">
                                          <p:val>
                                            <p:fltVal val="0.000000"/>
                                          </p:val>
                                        </p:tav>
                                        <p:tav tm="100000">
                                          <p:val>
                                            <p:strVal val="#ppt_h"/>
                                          </p:val>
                                        </p:tav>
                                      </p:tavLst>
                                    </p:anim>
                                    <p:anim calcmode="lin" valueType="num">
                                      <p:cBhvr>
                                        <p:cTn id="9" dur="1000" fill="hold"/>
                                        <p:tgtEl>
                                          <p:spTgt spid="4110"/>
                                        </p:tgtEl>
                                        <p:attrNameLst>
                                          <p:attrName>ppt_x</p:attrName>
                                        </p:attrNameLst>
                                      </p:cBhvr>
                                      <p:tavLst>
                                        <p:tav tm="0" fmla="#ppt_x+(cos(-2*pi*(1-$))*-#ppt_x-sin(-2*pi*(1-$))*(1-#ppt_y))*(1-$)">
                                          <p:val>
                                            <p:fltVal val="0.000000"/>
                                          </p:val>
                                        </p:tav>
                                        <p:tav tm="100000">
                                          <p:val>
                                            <p:fltVal val="1.000000"/>
                                          </p:val>
                                        </p:tav>
                                      </p:tavLst>
                                    </p:anim>
                                    <p:anim calcmode="lin" valueType="num">
                                      <p:cBhvr>
                                        <p:cTn id="10" dur="1000" fill="hold"/>
                                        <p:tgtEl>
                                          <p:spTgt spid="4110"/>
                                        </p:tgtEl>
                                        <p:attrNameLst>
                                          <p:attrName>ppt_y</p:attrName>
                                        </p:attrNameLst>
                                      </p:cBhvr>
                                      <p:tavLst>
                                        <p:tav tm="0" fmla="#ppt_y+(sin(-2*pi*(1-$))*-#ppt_x+cos(-2*pi*(1-$))*(1-#ppt_y))*(1-$)">
                                          <p:val>
                                            <p:fltVal val="0.000000"/>
                                          </p:val>
                                        </p:tav>
                                        <p:tav tm="100000">
                                          <p:val>
                                            <p:fltVal val="1.000000"/>
                                          </p:val>
                                        </p:tav>
                                      </p:tavLst>
                                    </p:anim>
                                  </p:childTnLst>
                                </p:cTn>
                              </p:par>
                            </p:childTnLst>
                          </p:cTn>
                        </p:par>
                        <p:par>
                          <p:cTn id="11" fill="hold">
                            <p:stCondLst>
                              <p:cond delay="1299"/>
                            </p:stCondLst>
                            <p:childTnLst>
                              <p:par>
                                <p:cTn id="12" presetID="2" presetClass="entr" presetSubtype="1" fill="hold" nodeType="afterEffect">
                                  <p:stCondLst>
                                    <p:cond delay="0"/>
                                  </p:stCondLst>
                                  <p:childTnLst>
                                    <p:set>
                                      <p:cBhvr>
                                        <p:cTn id="13" dur="1" fill="hold">
                                          <p:stCondLst>
                                            <p:cond delay="0"/>
                                          </p:stCondLst>
                                        </p:cTn>
                                        <p:tgtEl>
                                          <p:spTgt spid="4111"/>
                                        </p:tgtEl>
                                        <p:attrNameLst>
                                          <p:attrName>style.visibility</p:attrName>
                                        </p:attrNameLst>
                                      </p:cBhvr>
                                      <p:to>
                                        <p:strVal val="visible"/>
                                      </p:to>
                                    </p:set>
                                    <p:anim calcmode="lin" valueType="num">
                                      <p:cBhvr>
                                        <p:cTn id="14" dur="500" fill="hold"/>
                                        <p:tgtEl>
                                          <p:spTgt spid="4111"/>
                                        </p:tgtEl>
                                        <p:attrNameLst>
                                          <p:attrName>ppt_x</p:attrName>
                                        </p:attrNameLst>
                                      </p:cBhvr>
                                      <p:tavLst>
                                        <p:tav tm="0">
                                          <p:val>
                                            <p:strVal val="#ppt_x"/>
                                          </p:val>
                                        </p:tav>
                                        <p:tav tm="100000">
                                          <p:val>
                                            <p:strVal val="#ppt_x"/>
                                          </p:val>
                                        </p:tav>
                                      </p:tavLst>
                                    </p:anim>
                                    <p:anim calcmode="lin" valueType="num">
                                      <p:cBhvr>
                                        <p:cTn id="15" dur="500" fill="hold"/>
                                        <p:tgtEl>
                                          <p:spTgt spid="4111"/>
                                        </p:tgtEl>
                                        <p:attrNameLst>
                                          <p:attrName>ppt_y</p:attrName>
                                        </p:attrNameLst>
                                      </p:cBhvr>
                                      <p:tavLst>
                                        <p:tav tm="0">
                                          <p:val>
                                            <p:strVal val="0-#ppt_h/2"/>
                                          </p:val>
                                        </p:tav>
                                        <p:tav tm="100000">
                                          <p:val>
                                            <p:strVal val="#ppt_y"/>
                                          </p:val>
                                        </p:tav>
                                      </p:tavLst>
                                    </p:anim>
                                  </p:childTnLst>
                                </p:cTn>
                              </p:par>
                              <p:par>
                                <p:cTn id="16" presetID="8" presetClass="emph" presetSubtype="0" fill="hold" nodeType="withEffect">
                                  <p:stCondLst>
                                    <p:cond delay="0"/>
                                  </p:stCondLst>
                                  <p:childTnLst>
                                    <p:animRot by="43200000">
                                      <p:cBhvr>
                                        <p:cTn id="17" dur="300" fill="hold"/>
                                        <p:tgtEl>
                                          <p:spTgt spid="41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10" grpId="0" bldLvl="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42545" y="1123950"/>
            <a:ext cx="1748155" cy="4826000"/>
            <a:chOff x="-68" y="1770"/>
            <a:chExt cx="2753" cy="7600"/>
          </a:xfrm>
        </p:grpSpPr>
        <p:sp>
          <p:nvSpPr>
            <p:cNvPr id="2" name="矩形 13"/>
            <p:cNvSpPr/>
            <p:nvPr/>
          </p:nvSpPr>
          <p:spPr>
            <a:xfrm>
              <a:off x="3" y="1770"/>
              <a:ext cx="2680" cy="76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152" name="矩形 19"/>
            <p:cNvSpPr/>
            <p:nvPr/>
          </p:nvSpPr>
          <p:spPr>
            <a:xfrm>
              <a:off x="921" y="4880"/>
              <a:ext cx="1736"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3" name="矩形 20"/>
            <p:cNvSpPr/>
            <p:nvPr/>
          </p:nvSpPr>
          <p:spPr>
            <a:xfrm>
              <a:off x="3" y="2789"/>
              <a:ext cx="777"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4" name="TextBox 21"/>
            <p:cNvSpPr/>
            <p:nvPr/>
          </p:nvSpPr>
          <p:spPr>
            <a:xfrm>
              <a:off x="-68" y="2678"/>
              <a:ext cx="994"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01</a:t>
              </a:r>
              <a:endParaRPr lang="en-US" altLang="zh-CN" sz="2800" b="1">
                <a:solidFill>
                  <a:srgbClr val="F2F2F2"/>
                </a:solidFill>
                <a:latin typeface="Bradley Hand ITC" pitchFamily="2" charset="0"/>
                <a:ea typeface="楷体_GB2312" panose="02010609030101010101" pitchFamily="1" charset="-122"/>
                <a:sym typeface="Bradley Hand ITC" pitchFamily="2" charset="0"/>
              </a:endParaRPr>
            </a:p>
          </p:txBody>
        </p:sp>
        <p:sp>
          <p:nvSpPr>
            <p:cNvPr id="6155" name="TextBox 22">
              <a:hlinkClick r:id="rId1" action="ppaction://hlinksldjump"/>
            </p:cNvPr>
            <p:cNvSpPr/>
            <p:nvPr/>
          </p:nvSpPr>
          <p:spPr>
            <a:xfrm>
              <a:off x="1041" y="275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rPr>
                <a:t>单元一</a:t>
              </a:r>
              <a:endPar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endParaRPr>
            </a:p>
          </p:txBody>
        </p:sp>
        <p:sp>
          <p:nvSpPr>
            <p:cNvPr id="6158" name="矩形 41"/>
            <p:cNvSpPr/>
            <p:nvPr/>
          </p:nvSpPr>
          <p:spPr>
            <a:xfrm>
              <a:off x="4" y="3835"/>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9" name="TextBox 42"/>
            <p:cNvSpPr/>
            <p:nvPr/>
          </p:nvSpPr>
          <p:spPr>
            <a:xfrm>
              <a:off x="-68" y="3724"/>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02</a:t>
              </a:r>
              <a:endParaRPr lang="en-US" altLang="zh-CN">
                <a:ea typeface="宋体" panose="02010600030101010101" pitchFamily="2" charset="-122"/>
              </a:endParaRPr>
            </a:p>
          </p:txBody>
        </p:sp>
        <p:sp>
          <p:nvSpPr>
            <p:cNvPr id="6160" name="TextBox 43">
              <a:hlinkClick r:id="rId1" action="ppaction://hlinksldjump"/>
            </p:cNvPr>
            <p:cNvSpPr/>
            <p:nvPr/>
          </p:nvSpPr>
          <p:spPr>
            <a:xfrm>
              <a:off x="1042" y="3803"/>
              <a:ext cx="1641" cy="658"/>
            </a:xfrm>
            <a:prstGeom prst="rect">
              <a:avLst/>
            </a:prstGeom>
            <a:noFill/>
            <a:ln w="9525">
              <a:noFill/>
            </a:ln>
          </p:spPr>
          <p:txBody>
            <a:bodyPr wrap="square">
              <a:spAutoFit/>
            </a:bodyPr>
            <a:p>
              <a:pPr lvl="0">
                <a:lnSpc>
                  <a:spcPct val="100000"/>
                </a:lnSpc>
              </a:pPr>
              <a:r>
                <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rPr>
                <a:t>单元二</a:t>
              </a:r>
              <a:endPar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endParaRPr>
            </a:p>
          </p:txBody>
        </p:sp>
        <p:sp>
          <p:nvSpPr>
            <p:cNvPr id="6162" name="矩形 38"/>
            <p:cNvSpPr/>
            <p:nvPr/>
          </p:nvSpPr>
          <p:spPr>
            <a:xfrm>
              <a:off x="4" y="4881"/>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3" name="TextBox 39"/>
            <p:cNvSpPr/>
            <p:nvPr/>
          </p:nvSpPr>
          <p:spPr>
            <a:xfrm>
              <a:off x="-68" y="4770"/>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03</a:t>
              </a:r>
              <a:endParaRPr lang="en-US" altLang="zh-CN">
                <a:ea typeface="宋体" panose="02010600030101010101" pitchFamily="2" charset="-122"/>
              </a:endParaRPr>
            </a:p>
          </p:txBody>
        </p:sp>
        <p:sp>
          <p:nvSpPr>
            <p:cNvPr id="6164" name="TextBox 40">
              <a:hlinkClick r:id="rId1" action="ppaction://hlinksldjump"/>
            </p:cNvPr>
            <p:cNvSpPr/>
            <p:nvPr/>
          </p:nvSpPr>
          <p:spPr>
            <a:xfrm>
              <a:off x="1042" y="4849"/>
              <a:ext cx="1641" cy="658"/>
            </a:xfrm>
            <a:prstGeom prst="rect">
              <a:avLst/>
            </a:prstGeom>
            <a:noFill/>
            <a:ln w="9525">
              <a:noFill/>
            </a:ln>
          </p:spPr>
          <p:txBody>
            <a:bodyPr wrap="square">
              <a:spAutoFit/>
            </a:bodyPr>
            <a:p>
              <a:pPr lvl="0">
                <a:lnSpc>
                  <a:spcPct val="100000"/>
                </a:lnSpc>
              </a:pPr>
              <a:r>
                <a:rPr lang="zh-CN" altLang="en-US" sz="2000">
                  <a:solidFill>
                    <a:schemeClr val="bg1"/>
                  </a:solidFill>
                  <a:latin typeface="微软雅黑" panose="020B0503020204020204" charset="-122"/>
                  <a:ea typeface="微软雅黑" panose="020B0503020204020204" charset="-122"/>
                  <a:sym typeface="微软雅黑" panose="020B0503020204020204" charset="-122"/>
                </a:rPr>
                <a:t>单元三</a:t>
              </a:r>
              <a:endParaRPr lang="zh-CN" altLang="en-US" sz="200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6166" name="矩形 35"/>
            <p:cNvSpPr/>
            <p:nvPr/>
          </p:nvSpPr>
          <p:spPr>
            <a:xfrm>
              <a:off x="4" y="5885"/>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7" name="TextBox 36"/>
            <p:cNvSpPr/>
            <p:nvPr/>
          </p:nvSpPr>
          <p:spPr>
            <a:xfrm>
              <a:off x="-68" y="5812"/>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04</a:t>
              </a:r>
              <a:endParaRPr lang="en-US" altLang="zh-CN">
                <a:ea typeface="宋体" panose="02010600030101010101" pitchFamily="2" charset="-122"/>
              </a:endParaRPr>
            </a:p>
          </p:txBody>
        </p:sp>
        <p:sp>
          <p:nvSpPr>
            <p:cNvPr id="6168" name="TextBox 37">
              <a:hlinkClick r:id="rId1" action="ppaction://hlinksldjump"/>
            </p:cNvPr>
            <p:cNvSpPr/>
            <p:nvPr/>
          </p:nvSpPr>
          <p:spPr>
            <a:xfrm>
              <a:off x="1042" y="5885"/>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单元四</a:t>
              </a:r>
              <a:endParaRPr lang="zh-CN" altLang="en-US">
                <a:ea typeface="宋体" panose="02010600030101010101" pitchFamily="2" charset="-122"/>
              </a:endParaRPr>
            </a:p>
          </p:txBody>
        </p:sp>
        <p:sp>
          <p:nvSpPr>
            <p:cNvPr id="6170" name="矩形 32"/>
            <p:cNvSpPr/>
            <p:nvPr/>
          </p:nvSpPr>
          <p:spPr>
            <a:xfrm>
              <a:off x="4" y="6926"/>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1" name="TextBox 33"/>
            <p:cNvSpPr/>
            <p:nvPr/>
          </p:nvSpPr>
          <p:spPr>
            <a:xfrm>
              <a:off x="-68" y="6853"/>
              <a:ext cx="98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05</a:t>
              </a:r>
              <a:endParaRPr lang="en-US" altLang="zh-CN">
                <a:ea typeface="宋体" panose="02010600030101010101" pitchFamily="2" charset="-122"/>
              </a:endParaRPr>
            </a:p>
          </p:txBody>
        </p:sp>
        <p:sp>
          <p:nvSpPr>
            <p:cNvPr id="6172" name="TextBox 34">
              <a:hlinkClick r:id="rId1" action="ppaction://hlinksldjump"/>
            </p:cNvPr>
            <p:cNvSpPr/>
            <p:nvPr/>
          </p:nvSpPr>
          <p:spPr>
            <a:xfrm>
              <a:off x="1042" y="6926"/>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单元五</a:t>
              </a:r>
              <a:endParaRPr lang="zh-CN" altLang="en-US">
                <a:ea typeface="宋体" panose="02010600030101010101" pitchFamily="2" charset="-122"/>
              </a:endParaRPr>
            </a:p>
          </p:txBody>
        </p:sp>
        <p:sp>
          <p:nvSpPr>
            <p:cNvPr id="6174" name="矩形 29"/>
            <p:cNvSpPr/>
            <p:nvPr/>
          </p:nvSpPr>
          <p:spPr>
            <a:xfrm>
              <a:off x="6" y="7967"/>
              <a:ext cx="776"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5" name="TextBox 30"/>
            <p:cNvSpPr/>
            <p:nvPr/>
          </p:nvSpPr>
          <p:spPr>
            <a:xfrm>
              <a:off x="-68" y="7894"/>
              <a:ext cx="110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06</a:t>
              </a:r>
              <a:endParaRPr lang="en-US" altLang="zh-CN">
                <a:ea typeface="宋体" panose="02010600030101010101" pitchFamily="2" charset="-122"/>
              </a:endParaRPr>
            </a:p>
          </p:txBody>
        </p:sp>
        <p:sp>
          <p:nvSpPr>
            <p:cNvPr id="6176" name="TextBox 31">
              <a:hlinkClick r:id="rId1" action="ppaction://hlinksldjump"/>
            </p:cNvPr>
            <p:cNvSpPr/>
            <p:nvPr/>
          </p:nvSpPr>
          <p:spPr>
            <a:xfrm>
              <a:off x="1041" y="796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单元六</a:t>
              </a:r>
              <a:endParaRPr lang="zh-CN" altLang="en-US">
                <a:ea typeface="宋体" panose="02010600030101010101" pitchFamily="2" charset="-122"/>
              </a:endParaRPr>
            </a:p>
          </p:txBody>
        </p:sp>
      </p:grpSp>
      <p:sp>
        <p:nvSpPr>
          <p:cNvPr id="55299" name="矩形 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5302" name="直接连接符 5"/>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grpSp>
        <p:nvGrpSpPr>
          <p:cNvPr id="55330" name="组合 55329"/>
          <p:cNvGrpSpPr/>
          <p:nvPr/>
        </p:nvGrpSpPr>
        <p:grpSpPr>
          <a:xfrm>
            <a:off x="1883410" y="512763"/>
            <a:ext cx="539750" cy="539750"/>
            <a:chOff x="0" y="0"/>
            <a:chExt cx="540000" cy="540000"/>
          </a:xfrm>
        </p:grpSpPr>
        <p:sp>
          <p:nvSpPr>
            <p:cNvPr id="55331"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55332"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a:t>
              </a:r>
              <a:r>
                <a:rPr lang="en-US"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2</a:t>
              </a:r>
              <a:endParaRPr lang="en-US" dirty="0">
                <a:ea typeface="宋体" panose="02010600030101010101" pitchFamily="2" charset="-122"/>
              </a:endParaRPr>
            </a:p>
          </p:txBody>
        </p:sp>
      </p:grpSp>
      <p:sp>
        <p:nvSpPr>
          <p:cNvPr id="55333" name="TextBox 12"/>
          <p:cNvSpPr/>
          <p:nvPr/>
        </p:nvSpPr>
        <p:spPr>
          <a:xfrm>
            <a:off x="2712085" y="552450"/>
            <a:ext cx="3527425"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人格的基本特征</a:t>
            </a:r>
            <a:endParaRPr lang="zh-CN" altLang="en-US" dirty="0">
              <a:ea typeface="宋体" panose="02010600030101010101" pitchFamily="2" charset="-122"/>
            </a:endParaRPr>
          </a:p>
        </p:txBody>
      </p:sp>
      <p:grpSp>
        <p:nvGrpSpPr>
          <p:cNvPr id="55334" name="组合 55333"/>
          <p:cNvGrpSpPr/>
          <p:nvPr/>
        </p:nvGrpSpPr>
        <p:grpSpPr>
          <a:xfrm>
            <a:off x="4896485" y="4365625"/>
            <a:ext cx="6904355" cy="1664970"/>
            <a:chOff x="0" y="0"/>
            <a:chExt cx="6671167" cy="1665434"/>
          </a:xfrm>
        </p:grpSpPr>
        <p:sp>
          <p:nvSpPr>
            <p:cNvPr id="55335" name="直接连接符 33"/>
            <p:cNvSpPr/>
            <p:nvPr/>
          </p:nvSpPr>
          <p:spPr>
            <a:xfrm>
              <a:off x="180367" y="1440160"/>
              <a:ext cx="6490800" cy="1"/>
            </a:xfrm>
            <a:prstGeom prst="line">
              <a:avLst/>
            </a:prstGeom>
            <a:ln w="9525" cap="flat" cmpd="sng">
              <a:solidFill>
                <a:srgbClr val="92D050"/>
              </a:solidFill>
              <a:prstDash val="dash"/>
              <a:headEnd type="oval" w="med" len="med"/>
              <a:tailEnd type="oval" w="med" len="med"/>
            </a:ln>
          </p:spPr>
        </p:sp>
        <p:grpSp>
          <p:nvGrpSpPr>
            <p:cNvPr id="55336" name="组合 55335"/>
            <p:cNvGrpSpPr/>
            <p:nvPr/>
          </p:nvGrpSpPr>
          <p:grpSpPr>
            <a:xfrm>
              <a:off x="0" y="0"/>
              <a:ext cx="6671166" cy="1665434"/>
              <a:chOff x="0" y="0"/>
              <a:chExt cx="6671166" cy="1665434"/>
            </a:xfrm>
          </p:grpSpPr>
          <p:sp>
            <p:nvSpPr>
              <p:cNvPr id="55337" name="TextBox 35"/>
              <p:cNvSpPr/>
              <p:nvPr/>
            </p:nvSpPr>
            <p:spPr>
              <a:xfrm>
                <a:off x="0" y="216024"/>
                <a:ext cx="731290" cy="1097586"/>
              </a:xfrm>
              <a:prstGeom prst="rect">
                <a:avLst/>
              </a:prstGeom>
              <a:noFill/>
              <a:ln w="9525">
                <a:noFill/>
              </a:ln>
            </p:spPr>
            <p:txBody>
              <a:bodyPr wrap="square">
                <a:spAutoFit/>
              </a:bodyPr>
              <a:p>
                <a:pPr lvl="0" algn="ctr">
                  <a:lnSpc>
                    <a:spcPct val="100000"/>
                  </a:lnSpc>
                </a:pPr>
                <a:r>
                  <a:rPr lang="en-US" sz="6600" dirty="0">
                    <a:solidFill>
                      <a:srgbClr val="92D050"/>
                    </a:solidFill>
                    <a:latin typeface="Broadway" panose="04040905080B02020502" pitchFamily="2" charset="0"/>
                    <a:ea typeface="微软雅黑" panose="020B0503020204020204" charset="-122"/>
                    <a:sym typeface="Broadway" panose="04040905080B02020502" pitchFamily="2" charset="0"/>
                  </a:rPr>
                  <a:t>2</a:t>
                </a:r>
                <a:endParaRPr lang="en-US" dirty="0">
                  <a:ea typeface="宋体" panose="02010600030101010101" pitchFamily="2" charset="-122"/>
                </a:endParaRPr>
              </a:p>
            </p:txBody>
          </p:sp>
          <p:sp>
            <p:nvSpPr>
              <p:cNvPr id="55338" name="矩形 37"/>
              <p:cNvSpPr/>
              <p:nvPr/>
            </p:nvSpPr>
            <p:spPr>
              <a:xfrm>
                <a:off x="724355" y="0"/>
                <a:ext cx="5946811" cy="1665434"/>
              </a:xfrm>
              <a:prstGeom prst="rect">
                <a:avLst/>
              </a:prstGeom>
              <a:noFill/>
              <a:ln w="9525">
                <a:noFill/>
              </a:ln>
            </p:spPr>
            <p:txBody>
              <a:bodyPr wrap="square">
                <a:spAutoFit/>
              </a:bodyPr>
              <a:p>
                <a:pPr lvl="0">
                  <a:lnSpc>
                    <a:spcPct val="120000"/>
                  </a:lnSpc>
                  <a:spcAft>
                    <a:spcPts val="600"/>
                  </a:spcAft>
                </a:pPr>
                <a:r>
                  <a:rPr lang="zh-CN" altLang="en-US" b="1" dirty="0">
                    <a:solidFill>
                      <a:srgbClr val="92D050"/>
                    </a:solidFill>
                    <a:latin typeface="微软雅黑" panose="020B0503020204020204" charset="-122"/>
                    <a:ea typeface="微软雅黑" panose="020B0503020204020204" charset="-122"/>
                    <a:sym typeface="微软雅黑" panose="020B0503020204020204" charset="-122"/>
                  </a:rPr>
                  <a:t>.统合性</a:t>
                </a:r>
                <a:endParaRPr lang="zh-CN" altLang="en-US" b="1" dirty="0">
                  <a:solidFill>
                    <a:srgbClr val="92D050"/>
                  </a:solidFill>
                  <a:latin typeface="微软雅黑" panose="020B0503020204020204" charset="-122"/>
                  <a:ea typeface="微软雅黑" panose="020B0503020204020204" charset="-122"/>
                  <a:sym typeface="微软雅黑" panose="020B0503020204020204" charset="-122"/>
                </a:endParaRPr>
              </a:p>
              <a:p>
                <a:pPr lvl="0">
                  <a:lnSpc>
                    <a:spcPct val="120000"/>
                  </a:lnSpc>
                  <a:spcAft>
                    <a:spcPts val="600"/>
                  </a:spcAft>
                </a:pPr>
                <a:r>
                  <a:rPr lang="zh-CN" altLang="en-US" sz="1600" dirty="0">
                    <a:solidFill>
                      <a:srgbClr val="7F7F7F"/>
                    </a:solidFill>
                    <a:latin typeface="微软雅黑" panose="020B0503020204020204" charset="-122"/>
                    <a:ea typeface="微软雅黑" panose="020B0503020204020204" charset="-122"/>
                    <a:sym typeface="微软雅黑" panose="020B0503020204020204" charset="-122"/>
                  </a:rPr>
                  <a:t>人格是由多种成分构成的一个有机整体，具有内在统一的一致性，受自我意识的调控。人格统合性是心理健康的重要指标。当一个人的人格结构在各方面彼此和谐统一时，他的人格就是健康的。否则，可能会出现适应困难，甚至出现人格分裂。</a:t>
                </a:r>
                <a:endParaRPr lang="zh-CN" altLang="en-US" sz="1600" dirty="0">
                  <a:solidFill>
                    <a:srgbClr val="7F7F7F"/>
                  </a:solidFill>
                  <a:latin typeface="微软雅黑" panose="020B0503020204020204" charset="-122"/>
                  <a:ea typeface="微软雅黑" panose="020B0503020204020204" charset="-122"/>
                  <a:sym typeface="微软雅黑" panose="020B0503020204020204" charset="-122"/>
                </a:endParaRPr>
              </a:p>
            </p:txBody>
          </p:sp>
        </p:grpSp>
      </p:grpSp>
      <p:grpSp>
        <p:nvGrpSpPr>
          <p:cNvPr id="55344" name="组合 55343"/>
          <p:cNvGrpSpPr/>
          <p:nvPr/>
        </p:nvGrpSpPr>
        <p:grpSpPr>
          <a:xfrm>
            <a:off x="4896485" y="1155065"/>
            <a:ext cx="6904990" cy="3196590"/>
            <a:chOff x="0" y="0"/>
            <a:chExt cx="6671168" cy="3197669"/>
          </a:xfrm>
        </p:grpSpPr>
        <p:grpSp>
          <p:nvGrpSpPr>
            <p:cNvPr id="55345" name="组合 55344"/>
            <p:cNvGrpSpPr/>
            <p:nvPr/>
          </p:nvGrpSpPr>
          <p:grpSpPr>
            <a:xfrm>
              <a:off x="0" y="0"/>
              <a:ext cx="6671168" cy="3134481"/>
              <a:chOff x="0" y="0"/>
              <a:chExt cx="6671168" cy="3134481"/>
            </a:xfrm>
          </p:grpSpPr>
          <p:sp>
            <p:nvSpPr>
              <p:cNvPr id="55346" name="TextBox 46"/>
              <p:cNvSpPr/>
              <p:nvPr/>
            </p:nvSpPr>
            <p:spPr>
              <a:xfrm>
                <a:off x="0" y="0"/>
                <a:ext cx="731290" cy="1097650"/>
              </a:xfrm>
              <a:prstGeom prst="rect">
                <a:avLst/>
              </a:prstGeom>
              <a:noFill/>
              <a:ln w="9525">
                <a:noFill/>
              </a:ln>
            </p:spPr>
            <p:txBody>
              <a:bodyPr wrap="square">
                <a:spAutoFit/>
              </a:bodyPr>
              <a:p>
                <a:pPr lvl="0" algn="ctr">
                  <a:lnSpc>
                    <a:spcPct val="100000"/>
                  </a:lnSpc>
                </a:pPr>
                <a:r>
                  <a:rPr lang="en-US" altLang="x-none" sz="6600" dirty="0">
                    <a:solidFill>
                      <a:srgbClr val="92D050"/>
                    </a:solidFill>
                    <a:latin typeface="Broadway" panose="04040905080B02020502" pitchFamily="2" charset="0"/>
                    <a:ea typeface="微软雅黑" panose="020B0503020204020204" charset="-122"/>
                    <a:sym typeface="Broadway" panose="04040905080B02020502" pitchFamily="2" charset="0"/>
                  </a:rPr>
                  <a:t>1</a:t>
                </a:r>
                <a:endParaRPr lang="zh-CN" altLang="en-US" dirty="0">
                  <a:ea typeface="宋体" panose="02010600030101010101" pitchFamily="2" charset="-122"/>
                </a:endParaRPr>
              </a:p>
            </p:txBody>
          </p:sp>
          <p:sp>
            <p:nvSpPr>
              <p:cNvPr id="55347" name="矩形 47"/>
              <p:cNvSpPr/>
              <p:nvPr/>
            </p:nvSpPr>
            <p:spPr>
              <a:xfrm>
                <a:off x="724356" y="7956"/>
                <a:ext cx="5946812" cy="3126525"/>
              </a:xfrm>
              <a:prstGeom prst="rect">
                <a:avLst/>
              </a:prstGeom>
              <a:noFill/>
              <a:ln w="9525">
                <a:noFill/>
              </a:ln>
            </p:spPr>
            <p:txBody>
              <a:bodyPr wrap="square">
                <a:spAutoFit/>
              </a:bodyPr>
              <a:p>
                <a:pPr lvl="0">
                  <a:lnSpc>
                    <a:spcPct val="120000"/>
                  </a:lnSpc>
                  <a:spcAft>
                    <a:spcPts val="600"/>
                  </a:spcAft>
                </a:pPr>
                <a:r>
                  <a:rPr lang="zh-CN" altLang="en-US" b="1" dirty="0">
                    <a:solidFill>
                      <a:srgbClr val="92D050"/>
                    </a:solidFill>
                    <a:latin typeface="微软雅黑" panose="020B0503020204020204" charset="-122"/>
                    <a:ea typeface="微软雅黑" panose="020B0503020204020204" charset="-122"/>
                    <a:sym typeface="微软雅黑" panose="020B0503020204020204" charset="-122"/>
                  </a:rPr>
                  <a:t>独特性</a:t>
                </a:r>
                <a:endParaRPr lang="zh-CN" altLang="en-US" b="1" dirty="0">
                  <a:solidFill>
                    <a:srgbClr val="92D050"/>
                  </a:solidFill>
                  <a:latin typeface="微软雅黑" panose="020B0503020204020204" charset="-122"/>
                  <a:ea typeface="微软雅黑" panose="020B0503020204020204" charset="-122"/>
                  <a:sym typeface="微软雅黑" panose="020B0503020204020204" charset="-122"/>
                </a:endParaRPr>
              </a:p>
              <a:p>
                <a:pPr lvl="0">
                  <a:lnSpc>
                    <a:spcPct val="120000"/>
                  </a:lnSpc>
                  <a:spcAft>
                    <a:spcPts val="600"/>
                  </a:spcAft>
                </a:pPr>
                <a:r>
                  <a:rPr lang="zh-CN" altLang="en-US" sz="1600" dirty="0">
                    <a:solidFill>
                      <a:srgbClr val="7F7F7F"/>
                    </a:solidFill>
                    <a:latin typeface="微软雅黑" panose="020B0503020204020204" charset="-122"/>
                    <a:ea typeface="微软雅黑" panose="020B0503020204020204" charset="-122"/>
                    <a:sym typeface="微软雅黑" panose="020B0503020204020204" charset="-122"/>
                  </a:rPr>
                  <a:t>一个人的人格是在遗传、环境、教育等因素的交互作用下形成的。不同的遗传、生存及教育环境，形成了各自独特的心理点。人与人没有完全一样的人格特点。所谓“人心不同，各有其面”，这就是人格的独特性。但是，人格的独特性并不意味着人与人之间的个性毫无相同之处。在人格形成与发展中，既有生物因素的制约作用，也有社会因素的作用。人格作为一个人的整体特质，既包括每个人与其他人不同的心理特点，也包括人与人之间在心理、面貌上相同的方面，如每个民族、阶级和集团的人都有其共同的心理特点。人格是共同性与差别性的统一，是生物性与社会性的统一</a:t>
                </a:r>
                <a:endParaRPr lang="zh-CN" altLang="en-US" sz="1600" dirty="0">
                  <a:solidFill>
                    <a:srgbClr val="7F7F7F"/>
                  </a:solidFill>
                  <a:latin typeface="微软雅黑" panose="020B0503020204020204" charset="-122"/>
                  <a:ea typeface="微软雅黑" panose="020B0503020204020204" charset="-122"/>
                  <a:sym typeface="微软雅黑" panose="020B0503020204020204" charset="-122"/>
                </a:endParaRPr>
              </a:p>
            </p:txBody>
          </p:sp>
        </p:grpSp>
        <p:sp>
          <p:nvSpPr>
            <p:cNvPr id="55348" name="直接连接符 45"/>
            <p:cNvSpPr/>
            <p:nvPr/>
          </p:nvSpPr>
          <p:spPr>
            <a:xfrm>
              <a:off x="180368" y="3197668"/>
              <a:ext cx="6490800" cy="1"/>
            </a:xfrm>
            <a:prstGeom prst="line">
              <a:avLst/>
            </a:prstGeom>
            <a:ln w="9525" cap="flat" cmpd="sng">
              <a:solidFill>
                <a:srgbClr val="92D050"/>
              </a:solidFill>
              <a:prstDash val="dash"/>
              <a:headEnd type="oval" w="med" len="med"/>
              <a:tailEnd type="oval" w="med" len="med"/>
            </a:ln>
          </p:spPr>
        </p:sp>
      </p:grpSp>
      <p:sp>
        <p:nvSpPr>
          <p:cNvPr id="15367" name="标题 1"/>
          <p:cNvSpPr/>
          <p:nvPr/>
        </p:nvSpPr>
        <p:spPr>
          <a:xfrm>
            <a:off x="8598535" y="525939"/>
            <a:ext cx="2330450" cy="461010"/>
          </a:xfrm>
          <a:prstGeom prst="rect">
            <a:avLst/>
          </a:prstGeom>
          <a:noFill/>
          <a:ln w="9525">
            <a:noFill/>
          </a:ln>
        </p:spPr>
        <p:txBody>
          <a:bodyPr anchor="ctr" anchorCtr="0">
            <a:normAutofit/>
          </a:bodyPr>
          <a:p>
            <a:pPr lvl="0" algn="r">
              <a:lnSpc>
                <a:spcPct val="100000"/>
              </a:lnSpc>
            </a:pPr>
            <a:r>
              <a:rPr lang="zh-CN" altLang="en-US" sz="1400">
                <a:solidFill>
                  <a:srgbClr val="7BC143"/>
                </a:solidFill>
                <a:latin typeface="微软雅黑" panose="020B0503020204020204" charset="-122"/>
                <a:ea typeface="微软雅黑" panose="020B0503020204020204" charset="-122"/>
                <a:sym typeface="Calibri" panose="020F0502020204030204" charset="0"/>
              </a:rPr>
              <a:t>孕育生命之花</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4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学习单元三</a:t>
            </a:r>
            <a:endParaRPr lang="zh-CN" altLang="en-US" sz="1400" baseline="0">
              <a:solidFill>
                <a:srgbClr val="7BC143"/>
              </a:solidFill>
              <a:latin typeface="微软雅黑" panose="020B0503020204020204" charset="-122"/>
              <a:ea typeface="微软雅黑" panose="020B0503020204020204" charset="-122"/>
              <a:sym typeface="Calibri" panose="020F0502020204030204" charset="0"/>
            </a:endParaRPr>
          </a:p>
        </p:txBody>
      </p:sp>
      <p:pic>
        <p:nvPicPr>
          <p:cNvPr id="4" name="图片 3" descr="5655ddd7e1c42_1024"/>
          <p:cNvPicPr>
            <a:picLocks noChangeAspect="1"/>
          </p:cNvPicPr>
          <p:nvPr/>
        </p:nvPicPr>
        <p:blipFill>
          <a:blip r:embed="rId2"/>
          <a:srcRect l="30788" t="2029" r="12454" b="5617"/>
          <a:stretch>
            <a:fillRect/>
          </a:stretch>
        </p:blipFill>
        <p:spPr>
          <a:xfrm>
            <a:off x="1527810" y="1891665"/>
            <a:ext cx="3368675" cy="3290570"/>
          </a:xfrm>
          <a:prstGeom prst="ellipse">
            <a:avLst/>
          </a:prstGeom>
          <a:noFill/>
          <a:ln w="25400">
            <a:solidFill>
              <a:srgbClr val="9BBB94"/>
            </a:solidFill>
          </a:ln>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55330"/>
                                        </p:tgtEl>
                                        <p:attrNameLst>
                                          <p:attrName>style.visibility</p:attrName>
                                        </p:attrNameLst>
                                      </p:cBhvr>
                                      <p:to>
                                        <p:strVal val="visible"/>
                                      </p:to>
                                    </p:set>
                                    <p:anim calcmode="lin" valueType="num">
                                      <p:cBhvr>
                                        <p:cTn id="7" dur="500" fill="hold"/>
                                        <p:tgtEl>
                                          <p:spTgt spid="55330"/>
                                        </p:tgtEl>
                                        <p:attrNameLst>
                                          <p:attrName>ppt_x</p:attrName>
                                        </p:attrNameLst>
                                      </p:cBhvr>
                                      <p:tavLst>
                                        <p:tav tm="0">
                                          <p:val>
                                            <p:strVal val="#ppt_x"/>
                                          </p:val>
                                        </p:tav>
                                        <p:tav tm="100000">
                                          <p:val>
                                            <p:strVal val="#ppt_x"/>
                                          </p:val>
                                        </p:tav>
                                      </p:tavLst>
                                    </p:anim>
                                    <p:anim calcmode="lin" valueType="num">
                                      <p:cBhvr>
                                        <p:cTn id="8" dur="500" fill="hold"/>
                                        <p:tgtEl>
                                          <p:spTgt spid="55330"/>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55333"/>
                                        </p:tgtEl>
                                        <p:attrNameLst>
                                          <p:attrName>style.visibility</p:attrName>
                                        </p:attrNameLst>
                                      </p:cBhvr>
                                      <p:to>
                                        <p:strVal val="visible"/>
                                      </p:to>
                                    </p:set>
                                    <p:anim calcmode="lin" valueType="num">
                                      <p:cBhvr>
                                        <p:cTn id="11" dur="500" fill="hold"/>
                                        <p:tgtEl>
                                          <p:spTgt spid="55333"/>
                                        </p:tgtEl>
                                        <p:attrNameLst>
                                          <p:attrName>ppt_x</p:attrName>
                                        </p:attrNameLst>
                                      </p:cBhvr>
                                      <p:tavLst>
                                        <p:tav tm="0">
                                          <p:val>
                                            <p:strVal val="#ppt_x"/>
                                          </p:val>
                                        </p:tav>
                                        <p:tav tm="100000">
                                          <p:val>
                                            <p:strVal val="#ppt_x"/>
                                          </p:val>
                                        </p:tav>
                                      </p:tavLst>
                                    </p:anim>
                                    <p:anim calcmode="lin" valueType="num">
                                      <p:cBhvr>
                                        <p:cTn id="12" dur="500" fill="hold"/>
                                        <p:tgtEl>
                                          <p:spTgt spid="55333"/>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14" presetClass="entr" presetSubtype="10" fill="hold" nodeType="afterEffect">
                                  <p:stCondLst>
                                    <p:cond delay="0"/>
                                  </p:stCondLst>
                                  <p:childTnLst>
                                    <p:set>
                                      <p:cBhvr>
                                        <p:cTn id="15" dur="1" fill="hold">
                                          <p:stCondLst>
                                            <p:cond delay="0"/>
                                          </p:stCondLst>
                                        </p:cTn>
                                        <p:tgtEl>
                                          <p:spTgt spid="55344"/>
                                        </p:tgtEl>
                                        <p:attrNameLst>
                                          <p:attrName>style.visibility</p:attrName>
                                        </p:attrNameLst>
                                      </p:cBhvr>
                                      <p:to>
                                        <p:strVal val="visible"/>
                                      </p:to>
                                    </p:set>
                                    <p:animEffect filter="randombar(horizontal)">
                                      <p:cBhvr>
                                        <p:cTn id="16" dur="500"/>
                                        <p:tgtEl>
                                          <p:spTgt spid="55344"/>
                                        </p:tgtEl>
                                      </p:cBhvr>
                                    </p:animEffect>
                                  </p:childTnLst>
                                </p:cTn>
                              </p:par>
                            </p:childTnLst>
                          </p:cTn>
                        </p:par>
                        <p:par>
                          <p:cTn id="17" fill="hold">
                            <p:stCondLst>
                              <p:cond delay="1000"/>
                            </p:stCondLst>
                            <p:childTnLst>
                              <p:par>
                                <p:cTn id="18" presetID="14" presetClass="entr" presetSubtype="10" fill="hold" nodeType="afterEffect">
                                  <p:stCondLst>
                                    <p:cond delay="0"/>
                                  </p:stCondLst>
                                  <p:childTnLst>
                                    <p:set>
                                      <p:cBhvr>
                                        <p:cTn id="19" dur="1" fill="hold">
                                          <p:stCondLst>
                                            <p:cond delay="0"/>
                                          </p:stCondLst>
                                        </p:cTn>
                                        <p:tgtEl>
                                          <p:spTgt spid="55334"/>
                                        </p:tgtEl>
                                        <p:attrNameLst>
                                          <p:attrName>style.visibility</p:attrName>
                                        </p:attrNameLst>
                                      </p:cBhvr>
                                      <p:to>
                                        <p:strVal val="visible"/>
                                      </p:to>
                                    </p:set>
                                    <p:animEffect filter="randombar(horizontal)">
                                      <p:cBhvr>
                                        <p:cTn id="20" dur="500"/>
                                        <p:tgtEl>
                                          <p:spTgt spid="553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333" grpId="0" bldLvl="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299" name="矩形 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5302" name="直接连接符 5"/>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grpSp>
        <p:nvGrpSpPr>
          <p:cNvPr id="55339" name="组合 55338"/>
          <p:cNvGrpSpPr/>
          <p:nvPr/>
        </p:nvGrpSpPr>
        <p:grpSpPr>
          <a:xfrm>
            <a:off x="4899923" y="2924175"/>
            <a:ext cx="6669461" cy="2721611"/>
            <a:chOff x="3437" y="0"/>
            <a:chExt cx="6668364" cy="2721556"/>
          </a:xfrm>
        </p:grpSpPr>
        <p:sp>
          <p:nvSpPr>
            <p:cNvPr id="55340" name="直接连接符 39"/>
            <p:cNvSpPr/>
            <p:nvPr/>
          </p:nvSpPr>
          <p:spPr>
            <a:xfrm>
              <a:off x="180043" y="2721555"/>
              <a:ext cx="6491758" cy="1"/>
            </a:xfrm>
            <a:prstGeom prst="line">
              <a:avLst/>
            </a:prstGeom>
            <a:ln w="9525" cap="flat" cmpd="sng">
              <a:solidFill>
                <a:srgbClr val="92D050"/>
              </a:solidFill>
              <a:prstDash val="dash"/>
              <a:headEnd type="oval" w="med" len="med"/>
              <a:tailEnd type="oval" w="med" len="med"/>
            </a:ln>
          </p:spPr>
        </p:sp>
        <p:grpSp>
          <p:nvGrpSpPr>
            <p:cNvPr id="55341" name="组合 55340"/>
            <p:cNvGrpSpPr/>
            <p:nvPr/>
          </p:nvGrpSpPr>
          <p:grpSpPr>
            <a:xfrm>
              <a:off x="3437" y="0"/>
              <a:ext cx="6667729" cy="2600740"/>
              <a:chOff x="3437" y="0"/>
              <a:chExt cx="6667729" cy="2600740"/>
            </a:xfrm>
          </p:grpSpPr>
          <p:sp>
            <p:nvSpPr>
              <p:cNvPr id="55342" name="TextBox 41"/>
              <p:cNvSpPr/>
              <p:nvPr/>
            </p:nvSpPr>
            <p:spPr>
              <a:xfrm>
                <a:off x="3437" y="0"/>
                <a:ext cx="724416" cy="1097258"/>
              </a:xfrm>
              <a:prstGeom prst="rect">
                <a:avLst/>
              </a:prstGeom>
              <a:noFill/>
              <a:ln w="9525">
                <a:noFill/>
              </a:ln>
            </p:spPr>
            <p:txBody>
              <a:bodyPr wrap="none">
                <a:spAutoFit/>
              </a:bodyPr>
              <a:p>
                <a:pPr lvl="0" algn="ctr">
                  <a:lnSpc>
                    <a:spcPct val="100000"/>
                  </a:lnSpc>
                </a:pPr>
                <a:r>
                  <a:rPr lang="en-US" sz="6600" dirty="0">
                    <a:solidFill>
                      <a:srgbClr val="92D050"/>
                    </a:solidFill>
                    <a:latin typeface="Broadway" panose="04040905080B02020502" pitchFamily="2" charset="0"/>
                    <a:ea typeface="微软雅黑" panose="020B0503020204020204" charset="-122"/>
                    <a:sym typeface="Broadway" panose="04040905080B02020502" pitchFamily="2" charset="0"/>
                  </a:rPr>
                  <a:t>4</a:t>
                </a:r>
                <a:endParaRPr lang="en-US" dirty="0">
                  <a:ea typeface="宋体" panose="02010600030101010101" pitchFamily="2" charset="-122"/>
                </a:endParaRPr>
              </a:p>
            </p:txBody>
          </p:sp>
          <p:sp>
            <p:nvSpPr>
              <p:cNvPr id="55343" name="矩形 42"/>
              <p:cNvSpPr/>
              <p:nvPr/>
            </p:nvSpPr>
            <p:spPr>
              <a:xfrm>
                <a:off x="724354" y="59521"/>
                <a:ext cx="5946812" cy="2541219"/>
              </a:xfrm>
              <a:prstGeom prst="rect">
                <a:avLst/>
              </a:prstGeom>
              <a:noFill/>
              <a:ln w="9525">
                <a:noFill/>
              </a:ln>
            </p:spPr>
            <p:txBody>
              <a:bodyPr wrap="square">
                <a:spAutoFit/>
              </a:bodyPr>
              <a:p>
                <a:pPr lvl="0">
                  <a:lnSpc>
                    <a:spcPct val="120000"/>
                  </a:lnSpc>
                  <a:spcAft>
                    <a:spcPts val="600"/>
                  </a:spcAft>
                </a:pPr>
                <a:r>
                  <a:rPr lang="zh-CN" altLang="en-US" b="1" dirty="0">
                    <a:solidFill>
                      <a:srgbClr val="92D050"/>
                    </a:solidFill>
                    <a:latin typeface="微软雅黑" panose="020B0503020204020204" charset="-122"/>
                    <a:ea typeface="微软雅黑" panose="020B0503020204020204" charset="-122"/>
                    <a:sym typeface="微软雅黑" panose="020B0503020204020204" charset="-122"/>
                  </a:rPr>
                  <a:t>稳定性</a:t>
                </a:r>
                <a:endParaRPr lang="zh-CN" altLang="en-US" b="1" dirty="0">
                  <a:solidFill>
                    <a:srgbClr val="92D050"/>
                  </a:solidFill>
                  <a:latin typeface="微软雅黑" panose="020B0503020204020204" charset="-122"/>
                  <a:ea typeface="微软雅黑" panose="020B0503020204020204" charset="-122"/>
                  <a:sym typeface="微软雅黑" panose="020B0503020204020204" charset="-122"/>
                </a:endParaRPr>
              </a:p>
              <a:p>
                <a:pPr lvl="0">
                  <a:lnSpc>
                    <a:spcPct val="120000"/>
                  </a:lnSpc>
                </a:pPr>
                <a:r>
                  <a:rPr lang="zh-CN" altLang="en-US" sz="1600" dirty="0">
                    <a:solidFill>
                      <a:srgbClr val="7F7F7F"/>
                    </a:solidFill>
                    <a:latin typeface="微软雅黑" panose="020B0503020204020204" charset="-122"/>
                    <a:ea typeface="微软雅黑" panose="020B0503020204020204" charset="-122"/>
                    <a:sym typeface="微软雅黑" panose="020B0503020204020204" charset="-122"/>
                  </a:rPr>
                  <a:t>人格具有稳定性。个体在行为中偶然表现出来的心理倾向和心理特征并不能表征他的人格。俗话说，“江山易改，秉性难移”，这里的“秉性”就是指人格。当然，强调人格的稳定性并不意味着它在人的一生中是一成不变的，随着生理的成熟和环境的变化，人格也有可能产生或多或少的变化，这是人格可塑性的一面，正因为人格具有可塑性，才能培养和发展人格。人格是稳定性与可塑性的统一。</a:t>
                </a:r>
                <a:endParaRPr lang="zh-CN" altLang="en-US" sz="1600" dirty="0">
                  <a:solidFill>
                    <a:srgbClr val="7F7F7F"/>
                  </a:solidFill>
                  <a:latin typeface="微软雅黑" panose="020B0503020204020204" charset="-122"/>
                  <a:ea typeface="微软雅黑" panose="020B0503020204020204" charset="-122"/>
                  <a:sym typeface="微软雅黑" panose="020B0503020204020204" charset="-122"/>
                </a:endParaRPr>
              </a:p>
            </p:txBody>
          </p:sp>
        </p:grpSp>
      </p:grpSp>
      <p:grpSp>
        <p:nvGrpSpPr>
          <p:cNvPr id="55344" name="组合 55343"/>
          <p:cNvGrpSpPr/>
          <p:nvPr/>
        </p:nvGrpSpPr>
        <p:grpSpPr>
          <a:xfrm>
            <a:off x="4899923" y="1312863"/>
            <a:ext cx="6668825" cy="1499553"/>
            <a:chOff x="3437" y="0"/>
            <a:chExt cx="6667731" cy="1500215"/>
          </a:xfrm>
        </p:grpSpPr>
        <p:grpSp>
          <p:nvGrpSpPr>
            <p:cNvPr id="55345" name="组合 55344"/>
            <p:cNvGrpSpPr/>
            <p:nvPr/>
          </p:nvGrpSpPr>
          <p:grpSpPr>
            <a:xfrm>
              <a:off x="3437" y="0"/>
              <a:ext cx="6667731" cy="1381432"/>
              <a:chOff x="3437" y="0"/>
              <a:chExt cx="6667731" cy="1381432"/>
            </a:xfrm>
          </p:grpSpPr>
          <p:sp>
            <p:nvSpPr>
              <p:cNvPr id="55346" name="TextBox 46"/>
              <p:cNvSpPr/>
              <p:nvPr/>
            </p:nvSpPr>
            <p:spPr>
              <a:xfrm>
                <a:off x="3437" y="0"/>
                <a:ext cx="724416" cy="1097764"/>
              </a:xfrm>
              <a:prstGeom prst="rect">
                <a:avLst/>
              </a:prstGeom>
              <a:noFill/>
              <a:ln w="9525">
                <a:noFill/>
              </a:ln>
            </p:spPr>
            <p:txBody>
              <a:bodyPr wrap="none">
                <a:spAutoFit/>
              </a:bodyPr>
              <a:p>
                <a:pPr lvl="0" algn="ctr">
                  <a:lnSpc>
                    <a:spcPct val="100000"/>
                  </a:lnSpc>
                </a:pPr>
                <a:r>
                  <a:rPr lang="en-US" sz="6600" dirty="0">
                    <a:solidFill>
                      <a:srgbClr val="92D050"/>
                    </a:solidFill>
                    <a:latin typeface="Broadway" panose="04040905080B02020502" pitchFamily="2" charset="0"/>
                    <a:ea typeface="微软雅黑" panose="020B0503020204020204" charset="-122"/>
                    <a:sym typeface="Broadway" panose="04040905080B02020502" pitchFamily="2" charset="0"/>
                  </a:rPr>
                  <a:t>3</a:t>
                </a:r>
                <a:endParaRPr lang="en-US" dirty="0">
                  <a:ea typeface="宋体" panose="02010600030101010101" pitchFamily="2" charset="-122"/>
                </a:endParaRPr>
              </a:p>
            </p:txBody>
          </p:sp>
          <p:sp>
            <p:nvSpPr>
              <p:cNvPr id="55347" name="矩形 47"/>
              <p:cNvSpPr/>
              <p:nvPr/>
            </p:nvSpPr>
            <p:spPr>
              <a:xfrm>
                <a:off x="724356" y="7956"/>
                <a:ext cx="5946812" cy="1373476"/>
              </a:xfrm>
              <a:prstGeom prst="rect">
                <a:avLst/>
              </a:prstGeom>
              <a:noFill/>
              <a:ln w="9525">
                <a:noFill/>
              </a:ln>
            </p:spPr>
            <p:txBody>
              <a:bodyPr wrap="square">
                <a:spAutoFit/>
              </a:bodyPr>
              <a:p>
                <a:pPr lvl="0">
                  <a:lnSpc>
                    <a:spcPct val="120000"/>
                  </a:lnSpc>
                  <a:spcAft>
                    <a:spcPts val="600"/>
                  </a:spcAft>
                </a:pPr>
                <a:r>
                  <a:rPr lang="zh-CN" altLang="en-US" b="1" dirty="0">
                    <a:solidFill>
                      <a:srgbClr val="92D050"/>
                    </a:solidFill>
                    <a:latin typeface="微软雅黑" panose="020B0503020204020204" charset="-122"/>
                    <a:ea typeface="微软雅黑" panose="020B0503020204020204" charset="-122"/>
                    <a:sym typeface="微软雅黑" panose="020B0503020204020204" charset="-122"/>
                  </a:rPr>
                  <a:t>功能性</a:t>
                </a:r>
                <a:endParaRPr lang="zh-CN" altLang="en-US" b="1" dirty="0">
                  <a:solidFill>
                    <a:srgbClr val="92D050"/>
                  </a:solidFill>
                  <a:latin typeface="微软雅黑" panose="020B0503020204020204" charset="-122"/>
                  <a:ea typeface="微软雅黑" panose="020B0503020204020204" charset="-122"/>
                  <a:sym typeface="微软雅黑" panose="020B0503020204020204" charset="-122"/>
                </a:endParaRPr>
              </a:p>
              <a:p>
                <a:pPr lvl="0">
                  <a:lnSpc>
                    <a:spcPct val="120000"/>
                  </a:lnSpc>
                  <a:spcAft>
                    <a:spcPts val="600"/>
                  </a:spcAft>
                </a:pPr>
                <a:r>
                  <a:rPr lang="zh-CN" altLang="en-US" sz="1600" dirty="0">
                    <a:solidFill>
                      <a:srgbClr val="7F7F7F"/>
                    </a:solidFill>
                    <a:latin typeface="微软雅黑" panose="020B0503020204020204" charset="-122"/>
                    <a:ea typeface="微软雅黑" panose="020B0503020204020204" charset="-122"/>
                    <a:sym typeface="微软雅黑" panose="020B0503020204020204" charset="-122"/>
                  </a:rPr>
                  <a:t>人格决定一个人的生活方式，甚至决定一个人的命运，因而是人生成败的根源之一。当面对挫折与失败时，坚强者能发愤拼搏，懦弱者会一蹶不振，这就是人格功能的表现。</a:t>
                </a:r>
                <a:endParaRPr lang="zh-CN" altLang="en-US" sz="1600" dirty="0">
                  <a:solidFill>
                    <a:srgbClr val="7F7F7F"/>
                  </a:solidFill>
                  <a:latin typeface="微软雅黑" panose="020B0503020204020204" charset="-122"/>
                  <a:ea typeface="微软雅黑" panose="020B0503020204020204" charset="-122"/>
                  <a:sym typeface="微软雅黑" panose="020B0503020204020204" charset="-122"/>
                </a:endParaRPr>
              </a:p>
            </p:txBody>
          </p:sp>
        </p:grpSp>
        <p:sp>
          <p:nvSpPr>
            <p:cNvPr id="55348" name="直接连接符 45"/>
            <p:cNvSpPr/>
            <p:nvPr/>
          </p:nvSpPr>
          <p:spPr>
            <a:xfrm>
              <a:off x="180368" y="1500214"/>
              <a:ext cx="6490800" cy="1"/>
            </a:xfrm>
            <a:prstGeom prst="line">
              <a:avLst/>
            </a:prstGeom>
            <a:ln w="9525" cap="flat" cmpd="sng">
              <a:solidFill>
                <a:srgbClr val="92D050"/>
              </a:solidFill>
              <a:prstDash val="dash"/>
              <a:headEnd type="oval" w="med" len="med"/>
              <a:tailEnd type="oval" w="med" len="med"/>
            </a:ln>
          </p:spPr>
        </p:sp>
      </p:grpSp>
      <p:grpSp>
        <p:nvGrpSpPr>
          <p:cNvPr id="3" name="组合 2"/>
          <p:cNvGrpSpPr/>
          <p:nvPr/>
        </p:nvGrpSpPr>
        <p:grpSpPr>
          <a:xfrm>
            <a:off x="-42545" y="1123950"/>
            <a:ext cx="1748155" cy="4826000"/>
            <a:chOff x="-68" y="1770"/>
            <a:chExt cx="2753" cy="7600"/>
          </a:xfrm>
        </p:grpSpPr>
        <p:sp>
          <p:nvSpPr>
            <p:cNvPr id="2" name="矩形 13"/>
            <p:cNvSpPr/>
            <p:nvPr/>
          </p:nvSpPr>
          <p:spPr>
            <a:xfrm>
              <a:off x="3" y="1770"/>
              <a:ext cx="2680" cy="76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152" name="矩形 19"/>
            <p:cNvSpPr/>
            <p:nvPr/>
          </p:nvSpPr>
          <p:spPr>
            <a:xfrm>
              <a:off x="921" y="4880"/>
              <a:ext cx="1736"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3" name="矩形 20"/>
            <p:cNvSpPr/>
            <p:nvPr/>
          </p:nvSpPr>
          <p:spPr>
            <a:xfrm>
              <a:off x="3" y="2789"/>
              <a:ext cx="777"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4" name="TextBox 21"/>
            <p:cNvSpPr/>
            <p:nvPr/>
          </p:nvSpPr>
          <p:spPr>
            <a:xfrm>
              <a:off x="-68" y="2678"/>
              <a:ext cx="994"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01</a:t>
              </a:r>
              <a:endParaRPr lang="en-US" altLang="zh-CN" sz="2800" b="1">
                <a:solidFill>
                  <a:srgbClr val="F2F2F2"/>
                </a:solidFill>
                <a:latin typeface="Bradley Hand ITC" pitchFamily="2" charset="0"/>
                <a:ea typeface="楷体_GB2312" panose="02010609030101010101" pitchFamily="1" charset="-122"/>
                <a:sym typeface="Bradley Hand ITC" pitchFamily="2" charset="0"/>
              </a:endParaRPr>
            </a:p>
          </p:txBody>
        </p:sp>
        <p:sp>
          <p:nvSpPr>
            <p:cNvPr id="6155" name="TextBox 22">
              <a:hlinkClick r:id="rId1" action="ppaction://hlinksldjump"/>
            </p:cNvPr>
            <p:cNvSpPr/>
            <p:nvPr/>
          </p:nvSpPr>
          <p:spPr>
            <a:xfrm>
              <a:off x="1041" y="275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rPr>
                <a:t>单元一</a:t>
              </a:r>
              <a:endPar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endParaRPr>
            </a:p>
          </p:txBody>
        </p:sp>
        <p:sp>
          <p:nvSpPr>
            <p:cNvPr id="6158" name="矩形 41"/>
            <p:cNvSpPr/>
            <p:nvPr/>
          </p:nvSpPr>
          <p:spPr>
            <a:xfrm>
              <a:off x="4" y="3835"/>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9" name="TextBox 42"/>
            <p:cNvSpPr/>
            <p:nvPr/>
          </p:nvSpPr>
          <p:spPr>
            <a:xfrm>
              <a:off x="-68" y="3724"/>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02</a:t>
              </a:r>
              <a:endParaRPr lang="en-US" altLang="zh-CN">
                <a:ea typeface="宋体" panose="02010600030101010101" pitchFamily="2" charset="-122"/>
              </a:endParaRPr>
            </a:p>
          </p:txBody>
        </p:sp>
        <p:sp>
          <p:nvSpPr>
            <p:cNvPr id="6160" name="TextBox 43">
              <a:hlinkClick r:id="rId1" action="ppaction://hlinksldjump"/>
            </p:cNvPr>
            <p:cNvSpPr/>
            <p:nvPr/>
          </p:nvSpPr>
          <p:spPr>
            <a:xfrm>
              <a:off x="1042" y="3803"/>
              <a:ext cx="1641" cy="658"/>
            </a:xfrm>
            <a:prstGeom prst="rect">
              <a:avLst/>
            </a:prstGeom>
            <a:noFill/>
            <a:ln w="9525">
              <a:noFill/>
            </a:ln>
          </p:spPr>
          <p:txBody>
            <a:bodyPr wrap="square">
              <a:spAutoFit/>
            </a:bodyPr>
            <a:p>
              <a:pPr lvl="0">
                <a:lnSpc>
                  <a:spcPct val="100000"/>
                </a:lnSpc>
              </a:pPr>
              <a:r>
                <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rPr>
                <a:t>单元二</a:t>
              </a:r>
              <a:endPar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endParaRPr>
            </a:p>
          </p:txBody>
        </p:sp>
        <p:sp>
          <p:nvSpPr>
            <p:cNvPr id="6162" name="矩形 38"/>
            <p:cNvSpPr/>
            <p:nvPr/>
          </p:nvSpPr>
          <p:spPr>
            <a:xfrm>
              <a:off x="4" y="4881"/>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3" name="TextBox 39"/>
            <p:cNvSpPr/>
            <p:nvPr/>
          </p:nvSpPr>
          <p:spPr>
            <a:xfrm>
              <a:off x="-68" y="4770"/>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03</a:t>
              </a:r>
              <a:endParaRPr lang="en-US" altLang="zh-CN">
                <a:ea typeface="宋体" panose="02010600030101010101" pitchFamily="2" charset="-122"/>
              </a:endParaRPr>
            </a:p>
          </p:txBody>
        </p:sp>
        <p:sp>
          <p:nvSpPr>
            <p:cNvPr id="6164" name="TextBox 40">
              <a:hlinkClick r:id="rId1" action="ppaction://hlinksldjump"/>
            </p:cNvPr>
            <p:cNvSpPr/>
            <p:nvPr/>
          </p:nvSpPr>
          <p:spPr>
            <a:xfrm>
              <a:off x="1042" y="4849"/>
              <a:ext cx="1641" cy="658"/>
            </a:xfrm>
            <a:prstGeom prst="rect">
              <a:avLst/>
            </a:prstGeom>
            <a:noFill/>
            <a:ln w="9525">
              <a:noFill/>
            </a:ln>
          </p:spPr>
          <p:txBody>
            <a:bodyPr wrap="square">
              <a:spAutoFit/>
            </a:bodyPr>
            <a:p>
              <a:pPr lvl="0">
                <a:lnSpc>
                  <a:spcPct val="100000"/>
                </a:lnSpc>
              </a:pPr>
              <a:r>
                <a:rPr lang="zh-CN" altLang="en-US" sz="2000">
                  <a:solidFill>
                    <a:schemeClr val="bg1"/>
                  </a:solidFill>
                  <a:latin typeface="微软雅黑" panose="020B0503020204020204" charset="-122"/>
                  <a:ea typeface="微软雅黑" panose="020B0503020204020204" charset="-122"/>
                  <a:sym typeface="微软雅黑" panose="020B0503020204020204" charset="-122"/>
                </a:rPr>
                <a:t>单元三</a:t>
              </a:r>
              <a:endParaRPr lang="zh-CN" altLang="en-US" sz="200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6166" name="矩形 35"/>
            <p:cNvSpPr/>
            <p:nvPr/>
          </p:nvSpPr>
          <p:spPr>
            <a:xfrm>
              <a:off x="4" y="5885"/>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7" name="TextBox 36"/>
            <p:cNvSpPr/>
            <p:nvPr/>
          </p:nvSpPr>
          <p:spPr>
            <a:xfrm>
              <a:off x="-68" y="5812"/>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04</a:t>
              </a:r>
              <a:endParaRPr lang="en-US" altLang="zh-CN">
                <a:ea typeface="宋体" panose="02010600030101010101" pitchFamily="2" charset="-122"/>
              </a:endParaRPr>
            </a:p>
          </p:txBody>
        </p:sp>
        <p:sp>
          <p:nvSpPr>
            <p:cNvPr id="6168" name="TextBox 37">
              <a:hlinkClick r:id="rId1" action="ppaction://hlinksldjump"/>
            </p:cNvPr>
            <p:cNvSpPr/>
            <p:nvPr/>
          </p:nvSpPr>
          <p:spPr>
            <a:xfrm>
              <a:off x="1042" y="5885"/>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单元四</a:t>
              </a:r>
              <a:endParaRPr lang="zh-CN" altLang="en-US">
                <a:ea typeface="宋体" panose="02010600030101010101" pitchFamily="2" charset="-122"/>
              </a:endParaRPr>
            </a:p>
          </p:txBody>
        </p:sp>
        <p:sp>
          <p:nvSpPr>
            <p:cNvPr id="6170" name="矩形 32"/>
            <p:cNvSpPr/>
            <p:nvPr/>
          </p:nvSpPr>
          <p:spPr>
            <a:xfrm>
              <a:off x="4" y="6926"/>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1" name="TextBox 33"/>
            <p:cNvSpPr/>
            <p:nvPr/>
          </p:nvSpPr>
          <p:spPr>
            <a:xfrm>
              <a:off x="-68" y="6853"/>
              <a:ext cx="98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05</a:t>
              </a:r>
              <a:endParaRPr lang="en-US" altLang="zh-CN">
                <a:ea typeface="宋体" panose="02010600030101010101" pitchFamily="2" charset="-122"/>
              </a:endParaRPr>
            </a:p>
          </p:txBody>
        </p:sp>
        <p:sp>
          <p:nvSpPr>
            <p:cNvPr id="6172" name="TextBox 34">
              <a:hlinkClick r:id="rId1" action="ppaction://hlinksldjump"/>
            </p:cNvPr>
            <p:cNvSpPr/>
            <p:nvPr/>
          </p:nvSpPr>
          <p:spPr>
            <a:xfrm>
              <a:off x="1042" y="6926"/>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单元五</a:t>
              </a:r>
              <a:endParaRPr lang="zh-CN" altLang="en-US">
                <a:ea typeface="宋体" panose="02010600030101010101" pitchFamily="2" charset="-122"/>
              </a:endParaRPr>
            </a:p>
          </p:txBody>
        </p:sp>
        <p:sp>
          <p:nvSpPr>
            <p:cNvPr id="6174" name="矩形 29"/>
            <p:cNvSpPr/>
            <p:nvPr/>
          </p:nvSpPr>
          <p:spPr>
            <a:xfrm>
              <a:off x="6" y="7967"/>
              <a:ext cx="776"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5" name="TextBox 30"/>
            <p:cNvSpPr/>
            <p:nvPr/>
          </p:nvSpPr>
          <p:spPr>
            <a:xfrm>
              <a:off x="-68" y="7894"/>
              <a:ext cx="110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06</a:t>
              </a:r>
              <a:endParaRPr lang="en-US" altLang="zh-CN">
                <a:ea typeface="宋体" panose="02010600030101010101" pitchFamily="2" charset="-122"/>
              </a:endParaRPr>
            </a:p>
          </p:txBody>
        </p:sp>
        <p:sp>
          <p:nvSpPr>
            <p:cNvPr id="6176" name="TextBox 31">
              <a:hlinkClick r:id="rId1" action="ppaction://hlinksldjump"/>
            </p:cNvPr>
            <p:cNvSpPr/>
            <p:nvPr/>
          </p:nvSpPr>
          <p:spPr>
            <a:xfrm>
              <a:off x="1041" y="796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单元六</a:t>
              </a:r>
              <a:endParaRPr lang="zh-CN" altLang="en-US">
                <a:ea typeface="宋体" panose="02010600030101010101" pitchFamily="2" charset="-122"/>
              </a:endParaRPr>
            </a:p>
          </p:txBody>
        </p:sp>
      </p:grpSp>
      <p:pic>
        <p:nvPicPr>
          <p:cNvPr id="4" name="图片 3" descr="5655ddd7e1c42_1024"/>
          <p:cNvPicPr>
            <a:picLocks noChangeAspect="1"/>
          </p:cNvPicPr>
          <p:nvPr/>
        </p:nvPicPr>
        <p:blipFill>
          <a:blip r:embed="rId2"/>
          <a:srcRect l="30788" t="2029" r="12454" b="5617"/>
          <a:stretch>
            <a:fillRect/>
          </a:stretch>
        </p:blipFill>
        <p:spPr>
          <a:xfrm>
            <a:off x="1527810" y="1891665"/>
            <a:ext cx="3368675" cy="3290570"/>
          </a:xfrm>
          <a:prstGeom prst="ellipse">
            <a:avLst/>
          </a:prstGeom>
          <a:noFill/>
          <a:ln w="25400">
            <a:solidFill>
              <a:srgbClr val="9BBB94"/>
            </a:solidFill>
          </a:ln>
        </p:spPr>
      </p:pic>
      <p:grpSp>
        <p:nvGrpSpPr>
          <p:cNvPr id="5" name="组合 4"/>
          <p:cNvGrpSpPr/>
          <p:nvPr/>
        </p:nvGrpSpPr>
        <p:grpSpPr>
          <a:xfrm>
            <a:off x="1883410" y="512763"/>
            <a:ext cx="539750" cy="539750"/>
            <a:chOff x="0" y="0"/>
            <a:chExt cx="540000" cy="540000"/>
          </a:xfrm>
        </p:grpSpPr>
        <p:sp>
          <p:nvSpPr>
            <p:cNvPr id="6"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7"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a:t>
              </a:r>
              <a:r>
                <a:rPr lang="en-US"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2</a:t>
              </a:r>
              <a:endParaRPr lang="en-US" dirty="0">
                <a:ea typeface="宋体" panose="02010600030101010101" pitchFamily="2" charset="-122"/>
              </a:endParaRPr>
            </a:p>
          </p:txBody>
        </p:sp>
      </p:grpSp>
      <p:sp>
        <p:nvSpPr>
          <p:cNvPr id="8" name="TextBox 12"/>
          <p:cNvSpPr/>
          <p:nvPr/>
        </p:nvSpPr>
        <p:spPr>
          <a:xfrm>
            <a:off x="2712085" y="552450"/>
            <a:ext cx="3527425"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人格的基本特征</a:t>
            </a:r>
            <a:endParaRPr lang="zh-CN" altLang="en-US" dirty="0">
              <a:ea typeface="宋体" panose="02010600030101010101" pitchFamily="2" charset="-122"/>
            </a:endParaRPr>
          </a:p>
        </p:txBody>
      </p:sp>
      <p:sp>
        <p:nvSpPr>
          <p:cNvPr id="15367" name="标题 1"/>
          <p:cNvSpPr/>
          <p:nvPr/>
        </p:nvSpPr>
        <p:spPr>
          <a:xfrm>
            <a:off x="8598535" y="525939"/>
            <a:ext cx="2330450" cy="461010"/>
          </a:xfrm>
          <a:prstGeom prst="rect">
            <a:avLst/>
          </a:prstGeom>
          <a:noFill/>
          <a:ln w="9525">
            <a:noFill/>
          </a:ln>
        </p:spPr>
        <p:txBody>
          <a:bodyPr anchor="ctr" anchorCtr="0">
            <a:normAutofit/>
          </a:bodyPr>
          <a:p>
            <a:pPr lvl="0" algn="r">
              <a:lnSpc>
                <a:spcPct val="100000"/>
              </a:lnSpc>
            </a:pPr>
            <a:r>
              <a:rPr lang="zh-CN" altLang="en-US" sz="1400">
                <a:solidFill>
                  <a:srgbClr val="7BC143"/>
                </a:solidFill>
                <a:latin typeface="微软雅黑" panose="020B0503020204020204" charset="-122"/>
                <a:ea typeface="微软雅黑" panose="020B0503020204020204" charset="-122"/>
                <a:sym typeface="Calibri" panose="020F0502020204030204" charset="0"/>
              </a:rPr>
              <a:t>孕育生命之花</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4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学习单元三</a:t>
            </a:r>
            <a:endParaRPr lang="zh-CN" altLang="en-US" sz="1400" baseline="0">
              <a:solidFill>
                <a:srgbClr val="7BC143"/>
              </a:solidFill>
              <a:latin typeface="微软雅黑" panose="020B0503020204020204" charset="-122"/>
              <a:ea typeface="微软雅黑" panose="020B0503020204020204" charset="-122"/>
              <a:sym typeface="Calibri" panose="020F05020202040302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55344"/>
                                        </p:tgtEl>
                                        <p:attrNameLst>
                                          <p:attrName>style.visibility</p:attrName>
                                        </p:attrNameLst>
                                      </p:cBhvr>
                                      <p:to>
                                        <p:strVal val="visible"/>
                                      </p:to>
                                    </p:set>
                                    <p:animEffect filter="randombar(horizontal)">
                                      <p:cBhvr>
                                        <p:cTn id="7" dur="500"/>
                                        <p:tgtEl>
                                          <p:spTgt spid="55344"/>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55339"/>
                                        </p:tgtEl>
                                        <p:attrNameLst>
                                          <p:attrName>style.visibility</p:attrName>
                                        </p:attrNameLst>
                                      </p:cBhvr>
                                      <p:to>
                                        <p:strVal val="visible"/>
                                      </p:to>
                                    </p:set>
                                    <p:animEffect filter="randombar(horizontal)">
                                      <p:cBhvr>
                                        <p:cTn id="11" dur="500"/>
                                        <p:tgtEl>
                                          <p:spTgt spid="55339"/>
                                        </p:tgtEl>
                                      </p:cBhvr>
                                    </p:animEffect>
                                  </p:childTnLst>
                                </p:cTn>
                              </p:par>
                            </p:childTnLst>
                          </p:cTn>
                        </p:par>
                        <p:par>
                          <p:cTn id="12" fill="hold">
                            <p:stCondLst>
                              <p:cond delay="1000"/>
                            </p:stCondLst>
                            <p:childTnLst>
                              <p:par>
                                <p:cTn id="13" presetID="2" presetClass="entr" presetSubtype="1"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ppt_x</p:attrName>
                                        </p:attrNameLst>
                                      </p:cBhvr>
                                      <p:tavLst>
                                        <p:tav tm="0">
                                          <p:val>
                                            <p:strVal val="#ppt_x"/>
                                          </p:val>
                                        </p:tav>
                                        <p:tav tm="100000">
                                          <p:val>
                                            <p:strVal val="#ppt_x"/>
                                          </p:val>
                                        </p:tav>
                                      </p:tavLst>
                                    </p:anim>
                                    <p:anim calcmode="lin" valueType="num">
                                      <p:cBhvr>
                                        <p:cTn id="16" dur="500" fill="hold"/>
                                        <p:tgtEl>
                                          <p:spTgt spid="5"/>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ppt_x</p:attrName>
                                        </p:attrNameLst>
                                      </p:cBhvr>
                                      <p:tavLst>
                                        <p:tav tm="0">
                                          <p:val>
                                            <p:strVal val="#ppt_x"/>
                                          </p:val>
                                        </p:tav>
                                        <p:tav tm="100000">
                                          <p:val>
                                            <p:strVal val="#ppt_x"/>
                                          </p:val>
                                        </p:tav>
                                      </p:tavLst>
                                    </p:anim>
                                    <p:anim calcmode="lin" valueType="num">
                                      <p:cBhvr>
                                        <p:cTn id="20"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299" name="矩形 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5302" name="直接连接符 5"/>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sp>
        <p:nvSpPr>
          <p:cNvPr id="55340" name="直接连接符 39"/>
          <p:cNvSpPr/>
          <p:nvPr/>
        </p:nvSpPr>
        <p:spPr>
          <a:xfrm>
            <a:off x="2159000" y="5804535"/>
            <a:ext cx="9514205" cy="0"/>
          </a:xfrm>
          <a:prstGeom prst="line">
            <a:avLst/>
          </a:prstGeom>
          <a:ln w="9525" cap="flat" cmpd="sng">
            <a:solidFill>
              <a:srgbClr val="92D050"/>
            </a:solidFill>
            <a:prstDash val="dash"/>
            <a:headEnd type="oval" w="med" len="med"/>
            <a:tailEnd type="oval" w="med" len="med"/>
          </a:ln>
        </p:spPr>
      </p:sp>
      <p:sp>
        <p:nvSpPr>
          <p:cNvPr id="55343" name="矩形 42"/>
          <p:cNvSpPr/>
          <p:nvPr/>
        </p:nvSpPr>
        <p:spPr>
          <a:xfrm>
            <a:off x="2261870" y="3822065"/>
            <a:ext cx="9409430" cy="1372870"/>
          </a:xfrm>
          <a:prstGeom prst="rect">
            <a:avLst/>
          </a:prstGeom>
          <a:noFill/>
          <a:ln w="9525">
            <a:noFill/>
          </a:ln>
        </p:spPr>
        <p:txBody>
          <a:bodyPr wrap="square">
            <a:spAutoFit/>
          </a:bodyPr>
          <a:p>
            <a:pPr lvl="0">
              <a:lnSpc>
                <a:spcPct val="120000"/>
              </a:lnSpc>
              <a:spcAft>
                <a:spcPts val="600"/>
              </a:spcAft>
            </a:pPr>
            <a:r>
              <a:rPr lang="zh-CN" altLang="en-US" b="1" dirty="0">
                <a:solidFill>
                  <a:srgbClr val="92D050"/>
                </a:solidFill>
                <a:latin typeface="微软雅黑" panose="020B0503020204020204" charset="-122"/>
                <a:ea typeface="微软雅黑" panose="020B0503020204020204" charset="-122"/>
                <a:sym typeface="微软雅黑" panose="020B0503020204020204" charset="-122"/>
              </a:rPr>
              <a:t>二、性格</a:t>
            </a:r>
            <a:endParaRPr lang="zh-CN" altLang="en-US" b="1" dirty="0">
              <a:solidFill>
                <a:srgbClr val="92D050"/>
              </a:solidFill>
              <a:latin typeface="微软雅黑" panose="020B0503020204020204" charset="-122"/>
              <a:ea typeface="微软雅黑" panose="020B0503020204020204" charset="-122"/>
              <a:sym typeface="微软雅黑" panose="020B0503020204020204" charset="-122"/>
            </a:endParaRPr>
          </a:p>
          <a:p>
            <a:pPr lvl="1">
              <a:lnSpc>
                <a:spcPct val="120000"/>
              </a:lnSpc>
            </a:pPr>
            <a:r>
              <a:rPr lang="en-US" altLang="zh-CN" sz="1600" dirty="0">
                <a:solidFill>
                  <a:srgbClr val="7F7F7F"/>
                </a:solidFill>
                <a:latin typeface="微软雅黑" panose="020B0503020204020204" charset="-122"/>
                <a:ea typeface="微软雅黑" panose="020B0503020204020204" charset="-122"/>
                <a:sym typeface="微软雅黑" panose="020B0503020204020204" charset="-122"/>
              </a:rPr>
              <a:t>1.</a:t>
            </a:r>
            <a:r>
              <a:rPr sz="1600" dirty="0">
                <a:solidFill>
                  <a:srgbClr val="7F7F7F"/>
                </a:solidFill>
                <a:latin typeface="微软雅黑" panose="020B0503020204020204" charset="-122"/>
                <a:ea typeface="微软雅黑" panose="020B0503020204020204" charset="-122"/>
                <a:sym typeface="微软雅黑" panose="020B0503020204020204" charset="-122"/>
              </a:rPr>
              <a:t>按照知、情、意在性格中的表现程度，性格可分为理智型、情绪型和意志型三种。</a:t>
            </a:r>
            <a:endParaRPr sz="1600" dirty="0">
              <a:solidFill>
                <a:srgbClr val="7F7F7F"/>
              </a:solidFill>
              <a:latin typeface="微软雅黑" panose="020B0503020204020204" charset="-122"/>
              <a:ea typeface="微软雅黑" panose="020B0503020204020204" charset="-122"/>
              <a:sym typeface="微软雅黑" panose="020B0503020204020204" charset="-122"/>
            </a:endParaRPr>
          </a:p>
          <a:p>
            <a:pPr lvl="1">
              <a:lnSpc>
                <a:spcPct val="120000"/>
              </a:lnSpc>
            </a:pPr>
            <a:r>
              <a:rPr lang="en-US" altLang="zh-CN" sz="1600" dirty="0">
                <a:solidFill>
                  <a:srgbClr val="7F7F7F"/>
                </a:solidFill>
                <a:latin typeface="微软雅黑" panose="020B0503020204020204" charset="-122"/>
                <a:ea typeface="微软雅黑" panose="020B0503020204020204" charset="-122"/>
                <a:sym typeface="微软雅黑" panose="020B0503020204020204" charset="-122"/>
              </a:rPr>
              <a:t>2.</a:t>
            </a:r>
            <a:r>
              <a:rPr sz="1600" dirty="0">
                <a:solidFill>
                  <a:srgbClr val="7F7F7F"/>
                </a:solidFill>
                <a:latin typeface="微软雅黑" panose="020B0503020204020204" charset="-122"/>
                <a:ea typeface="微软雅黑" panose="020B0503020204020204" charset="-122"/>
                <a:sym typeface="微软雅黑" panose="020B0503020204020204" charset="-122"/>
              </a:rPr>
              <a:t>按心理倾向，性格分为外倾型和内倾型。</a:t>
            </a:r>
            <a:endParaRPr sz="1600" dirty="0">
              <a:solidFill>
                <a:srgbClr val="7F7F7F"/>
              </a:solidFill>
              <a:latin typeface="微软雅黑" panose="020B0503020204020204" charset="-122"/>
              <a:ea typeface="微软雅黑" panose="020B0503020204020204" charset="-122"/>
              <a:sym typeface="微软雅黑" panose="020B0503020204020204" charset="-122"/>
            </a:endParaRPr>
          </a:p>
          <a:p>
            <a:pPr lvl="1">
              <a:lnSpc>
                <a:spcPct val="120000"/>
              </a:lnSpc>
            </a:pPr>
            <a:r>
              <a:rPr lang="en-US" altLang="zh-CN" sz="1600" dirty="0">
                <a:solidFill>
                  <a:srgbClr val="7F7F7F"/>
                </a:solidFill>
                <a:latin typeface="微软雅黑" panose="020B0503020204020204" charset="-122"/>
                <a:ea typeface="微软雅黑" panose="020B0503020204020204" charset="-122"/>
                <a:sym typeface="微软雅黑" panose="020B0503020204020204" charset="-122"/>
              </a:rPr>
              <a:t>3.</a:t>
            </a:r>
            <a:r>
              <a:rPr sz="1600" dirty="0">
                <a:solidFill>
                  <a:srgbClr val="7F7F7F"/>
                </a:solidFill>
                <a:latin typeface="微软雅黑" panose="020B0503020204020204" charset="-122"/>
                <a:ea typeface="微软雅黑" panose="020B0503020204020204" charset="-122"/>
                <a:sym typeface="微软雅黑" panose="020B0503020204020204" charset="-122"/>
              </a:rPr>
              <a:t>按独立性程度，性格分为场依存型和场独立型两种，又称为独立型和顺从型。</a:t>
            </a:r>
            <a:endParaRPr lang="zh-CN" altLang="en-US" sz="1600" dirty="0">
              <a:solidFill>
                <a:srgbClr val="7F7F7F"/>
              </a:solidFill>
              <a:latin typeface="微软雅黑" panose="020B0503020204020204" charset="-122"/>
              <a:ea typeface="微软雅黑" panose="020B0503020204020204" charset="-122"/>
              <a:sym typeface="微软雅黑" panose="020B0503020204020204" charset="-122"/>
            </a:endParaRPr>
          </a:p>
        </p:txBody>
      </p:sp>
      <p:sp>
        <p:nvSpPr>
          <p:cNvPr id="55348" name="直接连接符 45"/>
          <p:cNvSpPr/>
          <p:nvPr/>
        </p:nvSpPr>
        <p:spPr>
          <a:xfrm>
            <a:off x="2159000" y="1429385"/>
            <a:ext cx="9513570" cy="635"/>
          </a:xfrm>
          <a:prstGeom prst="line">
            <a:avLst/>
          </a:prstGeom>
          <a:ln w="9525" cap="flat" cmpd="sng">
            <a:solidFill>
              <a:srgbClr val="92D050"/>
            </a:solidFill>
            <a:prstDash val="dash"/>
            <a:headEnd type="oval" w="med" len="med"/>
            <a:tailEnd type="oval" w="med" len="med"/>
          </a:ln>
        </p:spPr>
      </p:sp>
      <p:grpSp>
        <p:nvGrpSpPr>
          <p:cNvPr id="3" name="组合 2"/>
          <p:cNvGrpSpPr/>
          <p:nvPr/>
        </p:nvGrpSpPr>
        <p:grpSpPr>
          <a:xfrm>
            <a:off x="-42545" y="1123950"/>
            <a:ext cx="1748155" cy="4826000"/>
            <a:chOff x="-68" y="1770"/>
            <a:chExt cx="2753" cy="7600"/>
          </a:xfrm>
        </p:grpSpPr>
        <p:sp>
          <p:nvSpPr>
            <p:cNvPr id="2" name="矩形 13"/>
            <p:cNvSpPr/>
            <p:nvPr/>
          </p:nvSpPr>
          <p:spPr>
            <a:xfrm>
              <a:off x="3" y="1770"/>
              <a:ext cx="2680" cy="76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152" name="矩形 19"/>
            <p:cNvSpPr/>
            <p:nvPr/>
          </p:nvSpPr>
          <p:spPr>
            <a:xfrm>
              <a:off x="921" y="4880"/>
              <a:ext cx="1736"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3" name="矩形 20"/>
            <p:cNvSpPr/>
            <p:nvPr/>
          </p:nvSpPr>
          <p:spPr>
            <a:xfrm>
              <a:off x="3" y="2789"/>
              <a:ext cx="777"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4" name="TextBox 21"/>
            <p:cNvSpPr/>
            <p:nvPr/>
          </p:nvSpPr>
          <p:spPr>
            <a:xfrm>
              <a:off x="-68" y="2678"/>
              <a:ext cx="994"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01</a:t>
              </a:r>
              <a:endParaRPr lang="en-US" altLang="zh-CN" sz="2800" b="1">
                <a:solidFill>
                  <a:srgbClr val="F2F2F2"/>
                </a:solidFill>
                <a:latin typeface="Bradley Hand ITC" pitchFamily="2" charset="0"/>
                <a:ea typeface="楷体_GB2312" panose="02010609030101010101" pitchFamily="1" charset="-122"/>
                <a:sym typeface="Bradley Hand ITC" pitchFamily="2" charset="0"/>
              </a:endParaRPr>
            </a:p>
          </p:txBody>
        </p:sp>
        <p:sp>
          <p:nvSpPr>
            <p:cNvPr id="6155" name="TextBox 22">
              <a:hlinkClick r:id="rId1" action="ppaction://hlinksldjump"/>
            </p:cNvPr>
            <p:cNvSpPr/>
            <p:nvPr/>
          </p:nvSpPr>
          <p:spPr>
            <a:xfrm>
              <a:off x="1041" y="275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rPr>
                <a:t>单元一</a:t>
              </a:r>
              <a:endPar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endParaRPr>
            </a:p>
          </p:txBody>
        </p:sp>
        <p:sp>
          <p:nvSpPr>
            <p:cNvPr id="6158" name="矩形 41"/>
            <p:cNvSpPr/>
            <p:nvPr/>
          </p:nvSpPr>
          <p:spPr>
            <a:xfrm>
              <a:off x="4" y="3835"/>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9" name="TextBox 42"/>
            <p:cNvSpPr/>
            <p:nvPr/>
          </p:nvSpPr>
          <p:spPr>
            <a:xfrm>
              <a:off x="-68" y="3724"/>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02</a:t>
              </a:r>
              <a:endParaRPr lang="en-US" altLang="zh-CN">
                <a:ea typeface="宋体" panose="02010600030101010101" pitchFamily="2" charset="-122"/>
              </a:endParaRPr>
            </a:p>
          </p:txBody>
        </p:sp>
        <p:sp>
          <p:nvSpPr>
            <p:cNvPr id="6160" name="TextBox 43">
              <a:hlinkClick r:id="rId1" action="ppaction://hlinksldjump"/>
            </p:cNvPr>
            <p:cNvSpPr/>
            <p:nvPr/>
          </p:nvSpPr>
          <p:spPr>
            <a:xfrm>
              <a:off x="1042" y="3803"/>
              <a:ext cx="1641" cy="658"/>
            </a:xfrm>
            <a:prstGeom prst="rect">
              <a:avLst/>
            </a:prstGeom>
            <a:noFill/>
            <a:ln w="9525">
              <a:noFill/>
            </a:ln>
          </p:spPr>
          <p:txBody>
            <a:bodyPr wrap="square">
              <a:spAutoFit/>
            </a:bodyPr>
            <a:p>
              <a:pPr lvl="0">
                <a:lnSpc>
                  <a:spcPct val="100000"/>
                </a:lnSpc>
              </a:pPr>
              <a:r>
                <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rPr>
                <a:t>单元二</a:t>
              </a:r>
              <a:endPar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endParaRPr>
            </a:p>
          </p:txBody>
        </p:sp>
        <p:sp>
          <p:nvSpPr>
            <p:cNvPr id="6162" name="矩形 38"/>
            <p:cNvSpPr/>
            <p:nvPr/>
          </p:nvSpPr>
          <p:spPr>
            <a:xfrm>
              <a:off x="4" y="4881"/>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3" name="TextBox 39"/>
            <p:cNvSpPr/>
            <p:nvPr/>
          </p:nvSpPr>
          <p:spPr>
            <a:xfrm>
              <a:off x="-68" y="4770"/>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03</a:t>
              </a:r>
              <a:endParaRPr lang="en-US" altLang="zh-CN">
                <a:ea typeface="宋体" panose="02010600030101010101" pitchFamily="2" charset="-122"/>
              </a:endParaRPr>
            </a:p>
          </p:txBody>
        </p:sp>
        <p:sp>
          <p:nvSpPr>
            <p:cNvPr id="6164" name="TextBox 40">
              <a:hlinkClick r:id="rId1" action="ppaction://hlinksldjump"/>
            </p:cNvPr>
            <p:cNvSpPr/>
            <p:nvPr/>
          </p:nvSpPr>
          <p:spPr>
            <a:xfrm>
              <a:off x="1042" y="4849"/>
              <a:ext cx="1641" cy="658"/>
            </a:xfrm>
            <a:prstGeom prst="rect">
              <a:avLst/>
            </a:prstGeom>
            <a:noFill/>
            <a:ln w="9525">
              <a:noFill/>
            </a:ln>
          </p:spPr>
          <p:txBody>
            <a:bodyPr wrap="square">
              <a:spAutoFit/>
            </a:bodyPr>
            <a:p>
              <a:pPr lvl="0">
                <a:lnSpc>
                  <a:spcPct val="100000"/>
                </a:lnSpc>
              </a:pPr>
              <a:r>
                <a:rPr lang="zh-CN" altLang="en-US" sz="2000">
                  <a:solidFill>
                    <a:schemeClr val="bg1"/>
                  </a:solidFill>
                  <a:latin typeface="微软雅黑" panose="020B0503020204020204" charset="-122"/>
                  <a:ea typeface="微软雅黑" panose="020B0503020204020204" charset="-122"/>
                  <a:sym typeface="微软雅黑" panose="020B0503020204020204" charset="-122"/>
                </a:rPr>
                <a:t>单元三</a:t>
              </a:r>
              <a:endParaRPr lang="zh-CN" altLang="en-US" sz="200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6166" name="矩形 35"/>
            <p:cNvSpPr/>
            <p:nvPr/>
          </p:nvSpPr>
          <p:spPr>
            <a:xfrm>
              <a:off x="4" y="5885"/>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7" name="TextBox 36"/>
            <p:cNvSpPr/>
            <p:nvPr/>
          </p:nvSpPr>
          <p:spPr>
            <a:xfrm>
              <a:off x="-68" y="5812"/>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04</a:t>
              </a:r>
              <a:endParaRPr lang="en-US" altLang="zh-CN">
                <a:ea typeface="宋体" panose="02010600030101010101" pitchFamily="2" charset="-122"/>
              </a:endParaRPr>
            </a:p>
          </p:txBody>
        </p:sp>
        <p:sp>
          <p:nvSpPr>
            <p:cNvPr id="6168" name="TextBox 37">
              <a:hlinkClick r:id="rId1" action="ppaction://hlinksldjump"/>
            </p:cNvPr>
            <p:cNvSpPr/>
            <p:nvPr/>
          </p:nvSpPr>
          <p:spPr>
            <a:xfrm>
              <a:off x="1042" y="5885"/>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单元四</a:t>
              </a:r>
              <a:endParaRPr lang="zh-CN" altLang="en-US">
                <a:ea typeface="宋体" panose="02010600030101010101" pitchFamily="2" charset="-122"/>
              </a:endParaRPr>
            </a:p>
          </p:txBody>
        </p:sp>
        <p:sp>
          <p:nvSpPr>
            <p:cNvPr id="6170" name="矩形 32"/>
            <p:cNvSpPr/>
            <p:nvPr/>
          </p:nvSpPr>
          <p:spPr>
            <a:xfrm>
              <a:off x="4" y="6926"/>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1" name="TextBox 33"/>
            <p:cNvSpPr/>
            <p:nvPr/>
          </p:nvSpPr>
          <p:spPr>
            <a:xfrm>
              <a:off x="-68" y="6853"/>
              <a:ext cx="98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05</a:t>
              </a:r>
              <a:endParaRPr lang="en-US" altLang="zh-CN">
                <a:ea typeface="宋体" panose="02010600030101010101" pitchFamily="2" charset="-122"/>
              </a:endParaRPr>
            </a:p>
          </p:txBody>
        </p:sp>
        <p:sp>
          <p:nvSpPr>
            <p:cNvPr id="6172" name="TextBox 34">
              <a:hlinkClick r:id="rId1" action="ppaction://hlinksldjump"/>
            </p:cNvPr>
            <p:cNvSpPr/>
            <p:nvPr/>
          </p:nvSpPr>
          <p:spPr>
            <a:xfrm>
              <a:off x="1042" y="6926"/>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单元五</a:t>
              </a:r>
              <a:endParaRPr lang="zh-CN" altLang="en-US">
                <a:ea typeface="宋体" panose="02010600030101010101" pitchFamily="2" charset="-122"/>
              </a:endParaRPr>
            </a:p>
          </p:txBody>
        </p:sp>
        <p:sp>
          <p:nvSpPr>
            <p:cNvPr id="6174" name="矩形 29"/>
            <p:cNvSpPr/>
            <p:nvPr/>
          </p:nvSpPr>
          <p:spPr>
            <a:xfrm>
              <a:off x="6" y="7967"/>
              <a:ext cx="776"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5" name="TextBox 30"/>
            <p:cNvSpPr/>
            <p:nvPr/>
          </p:nvSpPr>
          <p:spPr>
            <a:xfrm>
              <a:off x="-68" y="7894"/>
              <a:ext cx="110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06</a:t>
              </a:r>
              <a:endParaRPr lang="en-US" altLang="zh-CN">
                <a:ea typeface="宋体" panose="02010600030101010101" pitchFamily="2" charset="-122"/>
              </a:endParaRPr>
            </a:p>
          </p:txBody>
        </p:sp>
        <p:sp>
          <p:nvSpPr>
            <p:cNvPr id="6176" name="TextBox 31">
              <a:hlinkClick r:id="rId1" action="ppaction://hlinksldjump"/>
            </p:cNvPr>
            <p:cNvSpPr/>
            <p:nvPr/>
          </p:nvSpPr>
          <p:spPr>
            <a:xfrm>
              <a:off x="1041" y="796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单元六</a:t>
              </a:r>
              <a:endParaRPr lang="zh-CN" altLang="en-US">
                <a:ea typeface="宋体" panose="02010600030101010101" pitchFamily="2" charset="-122"/>
              </a:endParaRPr>
            </a:p>
          </p:txBody>
        </p:sp>
      </p:grpSp>
      <p:grpSp>
        <p:nvGrpSpPr>
          <p:cNvPr id="5" name="组合 4"/>
          <p:cNvGrpSpPr/>
          <p:nvPr/>
        </p:nvGrpSpPr>
        <p:grpSpPr>
          <a:xfrm>
            <a:off x="1883410" y="512763"/>
            <a:ext cx="539750" cy="539750"/>
            <a:chOff x="0" y="0"/>
            <a:chExt cx="540000" cy="540000"/>
          </a:xfrm>
        </p:grpSpPr>
        <p:sp>
          <p:nvSpPr>
            <p:cNvPr id="6"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7"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a:t>
              </a:r>
              <a:r>
                <a:rPr lang="en-US"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3</a:t>
              </a:r>
              <a:endParaRPr lang="en-US" dirty="0">
                <a:ea typeface="宋体" panose="02010600030101010101" pitchFamily="2" charset="-122"/>
              </a:endParaRPr>
            </a:p>
          </p:txBody>
        </p:sp>
      </p:grpSp>
      <p:sp>
        <p:nvSpPr>
          <p:cNvPr id="8" name="TextBox 12"/>
          <p:cNvSpPr/>
          <p:nvPr/>
        </p:nvSpPr>
        <p:spPr>
          <a:xfrm>
            <a:off x="2712085" y="552450"/>
            <a:ext cx="3527425"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人格的内容结构</a:t>
            </a:r>
            <a:endParaRPr lang="zh-CN" altLang="en-US" dirty="0">
              <a:ea typeface="宋体" panose="02010600030101010101" pitchFamily="2" charset="-122"/>
            </a:endParaRPr>
          </a:p>
        </p:txBody>
      </p:sp>
      <p:sp>
        <p:nvSpPr>
          <p:cNvPr id="9" name="矩形 42"/>
          <p:cNvSpPr/>
          <p:nvPr/>
        </p:nvSpPr>
        <p:spPr>
          <a:xfrm>
            <a:off x="2261870" y="1779905"/>
            <a:ext cx="9411335" cy="1957070"/>
          </a:xfrm>
          <a:prstGeom prst="rect">
            <a:avLst/>
          </a:prstGeom>
          <a:noFill/>
          <a:ln w="9525">
            <a:noFill/>
          </a:ln>
        </p:spPr>
        <p:txBody>
          <a:bodyPr wrap="square">
            <a:spAutoFit/>
          </a:bodyPr>
          <a:p>
            <a:pPr lvl="0">
              <a:lnSpc>
                <a:spcPct val="120000"/>
              </a:lnSpc>
              <a:spcAft>
                <a:spcPts val="600"/>
              </a:spcAft>
            </a:pPr>
            <a:r>
              <a:rPr lang="zh-CN" altLang="en-US" b="1" dirty="0">
                <a:solidFill>
                  <a:srgbClr val="92D050"/>
                </a:solidFill>
                <a:latin typeface="微软雅黑" panose="020B0503020204020204" charset="-122"/>
                <a:ea typeface="微软雅黑" panose="020B0503020204020204" charset="-122"/>
                <a:sym typeface="微软雅黑" panose="020B0503020204020204" charset="-122"/>
              </a:rPr>
              <a:t>一、气质</a:t>
            </a:r>
            <a:endParaRPr lang="zh-CN" altLang="en-US" b="1" dirty="0">
              <a:solidFill>
                <a:srgbClr val="92D050"/>
              </a:solidFill>
              <a:latin typeface="微软雅黑" panose="020B0503020204020204" charset="-122"/>
              <a:ea typeface="微软雅黑" panose="020B0503020204020204" charset="-122"/>
              <a:sym typeface="微软雅黑" panose="020B0503020204020204" charset="-122"/>
            </a:endParaRPr>
          </a:p>
          <a:p>
            <a:pPr lvl="1">
              <a:lnSpc>
                <a:spcPct val="120000"/>
              </a:lnSpc>
            </a:pPr>
            <a:r>
              <a:rPr lang="en-US" altLang="zh-CN" sz="1600" dirty="0">
                <a:solidFill>
                  <a:srgbClr val="7F7F7F"/>
                </a:solidFill>
                <a:latin typeface="微软雅黑" panose="020B0503020204020204" charset="-122"/>
                <a:ea typeface="微软雅黑" panose="020B0503020204020204" charset="-122"/>
                <a:sym typeface="微软雅黑" panose="020B0503020204020204" charset="-122"/>
              </a:rPr>
              <a:t>1.“</a:t>
            </a:r>
            <a:r>
              <a:rPr lang="zh-CN" altLang="en-US" sz="1600" dirty="0">
                <a:solidFill>
                  <a:srgbClr val="7F7F7F"/>
                </a:solidFill>
                <a:latin typeface="微软雅黑" panose="020B0503020204020204" charset="-122"/>
                <a:ea typeface="微软雅黑" panose="020B0503020204020204" charset="-122"/>
                <a:sym typeface="微软雅黑" panose="020B0503020204020204" charset="-122"/>
              </a:rPr>
              <a:t>四液说</a:t>
            </a:r>
            <a:r>
              <a:rPr lang="en-US" altLang="zh-CN" sz="1600" dirty="0">
                <a:solidFill>
                  <a:srgbClr val="7F7F7F"/>
                </a:solidFill>
                <a:latin typeface="微软雅黑" panose="020B0503020204020204" charset="-122"/>
                <a:ea typeface="微软雅黑" panose="020B0503020204020204" charset="-122"/>
                <a:sym typeface="微软雅黑" panose="020B0503020204020204" charset="-122"/>
              </a:rPr>
              <a:t>”</a:t>
            </a:r>
            <a:endParaRPr lang="en-US" altLang="zh-CN" sz="1600" dirty="0">
              <a:solidFill>
                <a:srgbClr val="7F7F7F"/>
              </a:solidFill>
              <a:latin typeface="微软雅黑" panose="020B0503020204020204" charset="-122"/>
              <a:ea typeface="微软雅黑" panose="020B0503020204020204" charset="-122"/>
              <a:sym typeface="微软雅黑" panose="020B0503020204020204" charset="-122"/>
            </a:endParaRPr>
          </a:p>
          <a:p>
            <a:pPr lvl="1">
              <a:lnSpc>
                <a:spcPct val="120000"/>
              </a:lnSpc>
            </a:pPr>
            <a:r>
              <a:rPr lang="en-US" altLang="zh-CN" sz="1600" dirty="0">
                <a:solidFill>
                  <a:srgbClr val="7F7F7F"/>
                </a:solidFill>
                <a:latin typeface="微软雅黑" panose="020B0503020204020204" charset="-122"/>
                <a:ea typeface="微软雅黑" panose="020B0503020204020204" charset="-122"/>
                <a:sym typeface="微软雅黑" panose="020B0503020204020204" charset="-122"/>
              </a:rPr>
              <a:t>2.   </a:t>
            </a:r>
            <a:r>
              <a:rPr lang="zh-CN" altLang="en-US" sz="1600" dirty="0">
                <a:solidFill>
                  <a:srgbClr val="7F7F7F"/>
                </a:solidFill>
                <a:latin typeface="微软雅黑" panose="020B0503020204020204" charset="-122"/>
                <a:ea typeface="微软雅黑" panose="020B0503020204020204" charset="-122"/>
                <a:sym typeface="微软雅黑" panose="020B0503020204020204" charset="-122"/>
              </a:rPr>
              <a:t>体型说</a:t>
            </a:r>
            <a:endParaRPr lang="zh-CN" altLang="en-US" sz="1600" dirty="0">
              <a:solidFill>
                <a:srgbClr val="7F7F7F"/>
              </a:solidFill>
              <a:latin typeface="微软雅黑" panose="020B0503020204020204" charset="-122"/>
              <a:ea typeface="微软雅黑" panose="020B0503020204020204" charset="-122"/>
              <a:sym typeface="微软雅黑" panose="020B0503020204020204" charset="-122"/>
            </a:endParaRPr>
          </a:p>
          <a:p>
            <a:pPr lvl="1">
              <a:lnSpc>
                <a:spcPct val="120000"/>
              </a:lnSpc>
            </a:pPr>
            <a:r>
              <a:rPr lang="en-US" altLang="zh-CN" sz="1600" dirty="0">
                <a:solidFill>
                  <a:srgbClr val="7F7F7F"/>
                </a:solidFill>
                <a:latin typeface="微软雅黑" panose="020B0503020204020204" charset="-122"/>
                <a:ea typeface="微软雅黑" panose="020B0503020204020204" charset="-122"/>
                <a:sym typeface="微软雅黑" panose="020B0503020204020204" charset="-122"/>
              </a:rPr>
              <a:t>3.   </a:t>
            </a:r>
            <a:r>
              <a:rPr lang="zh-CN" altLang="en-US" sz="1600" dirty="0">
                <a:solidFill>
                  <a:srgbClr val="7F7F7F"/>
                </a:solidFill>
                <a:latin typeface="微软雅黑" panose="020B0503020204020204" charset="-122"/>
                <a:ea typeface="微软雅黑" panose="020B0503020204020204" charset="-122"/>
                <a:sym typeface="微软雅黑" panose="020B0503020204020204" charset="-122"/>
              </a:rPr>
              <a:t>血型说</a:t>
            </a:r>
            <a:endParaRPr lang="zh-CN" altLang="en-US" sz="1600" dirty="0">
              <a:solidFill>
                <a:srgbClr val="7F7F7F"/>
              </a:solidFill>
              <a:latin typeface="微软雅黑" panose="020B0503020204020204" charset="-122"/>
              <a:ea typeface="微软雅黑" panose="020B0503020204020204" charset="-122"/>
              <a:sym typeface="微软雅黑" panose="020B0503020204020204" charset="-122"/>
            </a:endParaRPr>
          </a:p>
          <a:p>
            <a:pPr lvl="1">
              <a:lnSpc>
                <a:spcPct val="120000"/>
              </a:lnSpc>
            </a:pPr>
            <a:r>
              <a:rPr lang="en-US" altLang="zh-CN" sz="1600" dirty="0">
                <a:solidFill>
                  <a:srgbClr val="7F7F7F"/>
                </a:solidFill>
                <a:latin typeface="微软雅黑" panose="020B0503020204020204" charset="-122"/>
                <a:ea typeface="微软雅黑" panose="020B0503020204020204" charset="-122"/>
                <a:sym typeface="微软雅黑" panose="020B0503020204020204" charset="-122"/>
              </a:rPr>
              <a:t>4.   </a:t>
            </a:r>
            <a:r>
              <a:rPr lang="zh-CN" altLang="en-US" sz="1600" dirty="0">
                <a:solidFill>
                  <a:srgbClr val="7F7F7F"/>
                </a:solidFill>
                <a:latin typeface="微软雅黑" panose="020B0503020204020204" charset="-122"/>
                <a:ea typeface="微软雅黑" panose="020B0503020204020204" charset="-122"/>
                <a:sym typeface="微软雅黑" panose="020B0503020204020204" charset="-122"/>
              </a:rPr>
              <a:t>激素说</a:t>
            </a:r>
            <a:endParaRPr lang="zh-CN" altLang="en-US" sz="1600" dirty="0">
              <a:solidFill>
                <a:srgbClr val="7F7F7F"/>
              </a:solidFill>
              <a:latin typeface="微软雅黑" panose="020B0503020204020204" charset="-122"/>
              <a:ea typeface="微软雅黑" panose="020B0503020204020204" charset="-122"/>
              <a:sym typeface="微软雅黑" panose="020B0503020204020204" charset="-122"/>
            </a:endParaRPr>
          </a:p>
          <a:p>
            <a:pPr lvl="1">
              <a:lnSpc>
                <a:spcPct val="120000"/>
              </a:lnSpc>
            </a:pPr>
            <a:r>
              <a:rPr lang="en-US" altLang="zh-CN" sz="1600" dirty="0">
                <a:solidFill>
                  <a:srgbClr val="7F7F7F"/>
                </a:solidFill>
                <a:latin typeface="微软雅黑" panose="020B0503020204020204" charset="-122"/>
                <a:ea typeface="微软雅黑" panose="020B0503020204020204" charset="-122"/>
                <a:sym typeface="微软雅黑" panose="020B0503020204020204" charset="-122"/>
              </a:rPr>
              <a:t>5.   </a:t>
            </a:r>
            <a:r>
              <a:rPr lang="zh-CN" altLang="en-US" sz="1600" dirty="0">
                <a:solidFill>
                  <a:srgbClr val="7F7F7F"/>
                </a:solidFill>
                <a:latin typeface="微软雅黑" panose="020B0503020204020204" charset="-122"/>
                <a:ea typeface="微软雅黑" panose="020B0503020204020204" charset="-122"/>
                <a:sym typeface="微软雅黑" panose="020B0503020204020204" charset="-122"/>
              </a:rPr>
              <a:t>高级神经活动类型说</a:t>
            </a:r>
            <a:endParaRPr lang="zh-CN" altLang="en-US" sz="1600" dirty="0">
              <a:solidFill>
                <a:srgbClr val="7F7F7F"/>
              </a:solidFill>
              <a:latin typeface="微软雅黑" panose="020B0503020204020204" charset="-122"/>
              <a:ea typeface="微软雅黑" panose="020B0503020204020204" charset="-122"/>
              <a:sym typeface="微软雅黑" panose="020B0503020204020204" charset="-122"/>
            </a:endParaRPr>
          </a:p>
        </p:txBody>
      </p:sp>
      <p:sp>
        <p:nvSpPr>
          <p:cNvPr id="15367" name="标题 1"/>
          <p:cNvSpPr/>
          <p:nvPr/>
        </p:nvSpPr>
        <p:spPr>
          <a:xfrm>
            <a:off x="8598535" y="525939"/>
            <a:ext cx="2330450" cy="461010"/>
          </a:xfrm>
          <a:prstGeom prst="rect">
            <a:avLst/>
          </a:prstGeom>
          <a:noFill/>
          <a:ln w="9525">
            <a:noFill/>
          </a:ln>
        </p:spPr>
        <p:txBody>
          <a:bodyPr anchor="ctr" anchorCtr="0">
            <a:normAutofit/>
          </a:bodyPr>
          <a:p>
            <a:pPr lvl="0" algn="r">
              <a:lnSpc>
                <a:spcPct val="100000"/>
              </a:lnSpc>
            </a:pPr>
            <a:r>
              <a:rPr lang="zh-CN" altLang="en-US" sz="1400">
                <a:solidFill>
                  <a:srgbClr val="7BC143"/>
                </a:solidFill>
                <a:latin typeface="微软雅黑" panose="020B0503020204020204" charset="-122"/>
                <a:ea typeface="微软雅黑" panose="020B0503020204020204" charset="-122"/>
                <a:sym typeface="Calibri" panose="020F0502020204030204" charset="0"/>
              </a:rPr>
              <a:t>孕育生命之花</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4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学习单元三</a:t>
            </a:r>
            <a:endParaRPr lang="zh-CN" altLang="en-US" sz="1400" baseline="0">
              <a:solidFill>
                <a:srgbClr val="7BC143"/>
              </a:solidFill>
              <a:latin typeface="微软雅黑" panose="020B0503020204020204" charset="-122"/>
              <a:ea typeface="微软雅黑" panose="020B0503020204020204" charset="-122"/>
              <a:sym typeface="Calibri" panose="020F05020202040302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
                                          </p:val>
                                        </p:tav>
                                        <p:tav tm="100000">
                                          <p:val>
                                            <p:strVal val="#ppt_x"/>
                                          </p:val>
                                        </p:tav>
                                      </p:tavLst>
                                    </p:anim>
                                    <p:anim calcmode="lin" valueType="num">
                                      <p:cBhvr>
                                        <p:cTn id="8" dur="500" fill="hold"/>
                                        <p:tgtEl>
                                          <p:spTgt spid="5"/>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ppt_x</p:attrName>
                                        </p:attrNameLst>
                                      </p:cBhvr>
                                      <p:tavLst>
                                        <p:tav tm="0">
                                          <p:val>
                                            <p:strVal val="#ppt_x"/>
                                          </p:val>
                                        </p:tav>
                                        <p:tav tm="100000">
                                          <p:val>
                                            <p:strVal val="#ppt_x"/>
                                          </p:val>
                                        </p:tav>
                                      </p:tavLst>
                                    </p:anim>
                                    <p:anim calcmode="lin" valueType="num">
                                      <p:cBhvr>
                                        <p:cTn id="12"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299" name="矩形 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5302" name="直接连接符 5"/>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sp>
        <p:nvSpPr>
          <p:cNvPr id="55340" name="直接连接符 39"/>
          <p:cNvSpPr/>
          <p:nvPr/>
        </p:nvSpPr>
        <p:spPr>
          <a:xfrm>
            <a:off x="2159000" y="5804535"/>
            <a:ext cx="9514205" cy="0"/>
          </a:xfrm>
          <a:prstGeom prst="line">
            <a:avLst/>
          </a:prstGeom>
          <a:ln w="9525" cap="flat" cmpd="sng">
            <a:solidFill>
              <a:srgbClr val="92D050"/>
            </a:solidFill>
            <a:prstDash val="dash"/>
            <a:headEnd type="oval" w="med" len="med"/>
            <a:tailEnd type="oval" w="med" len="med"/>
          </a:ln>
        </p:spPr>
      </p:sp>
      <p:sp>
        <p:nvSpPr>
          <p:cNvPr id="55348" name="直接连接符 45"/>
          <p:cNvSpPr/>
          <p:nvPr/>
        </p:nvSpPr>
        <p:spPr>
          <a:xfrm>
            <a:off x="2159000" y="1429385"/>
            <a:ext cx="9513570" cy="635"/>
          </a:xfrm>
          <a:prstGeom prst="line">
            <a:avLst/>
          </a:prstGeom>
          <a:ln w="9525" cap="flat" cmpd="sng">
            <a:solidFill>
              <a:srgbClr val="92D050"/>
            </a:solidFill>
            <a:prstDash val="dash"/>
            <a:headEnd type="oval" w="med" len="med"/>
            <a:tailEnd type="oval" w="med" len="med"/>
          </a:ln>
        </p:spPr>
      </p:sp>
      <p:grpSp>
        <p:nvGrpSpPr>
          <p:cNvPr id="3" name="组合 2"/>
          <p:cNvGrpSpPr/>
          <p:nvPr/>
        </p:nvGrpSpPr>
        <p:grpSpPr>
          <a:xfrm>
            <a:off x="-42545" y="1123950"/>
            <a:ext cx="1748155" cy="4826000"/>
            <a:chOff x="-68" y="1770"/>
            <a:chExt cx="2753" cy="7600"/>
          </a:xfrm>
        </p:grpSpPr>
        <p:sp>
          <p:nvSpPr>
            <p:cNvPr id="2" name="矩形 13"/>
            <p:cNvSpPr/>
            <p:nvPr/>
          </p:nvSpPr>
          <p:spPr>
            <a:xfrm>
              <a:off x="3" y="1770"/>
              <a:ext cx="2680" cy="76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152" name="矩形 19"/>
            <p:cNvSpPr/>
            <p:nvPr/>
          </p:nvSpPr>
          <p:spPr>
            <a:xfrm>
              <a:off x="921" y="4880"/>
              <a:ext cx="1736"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3" name="矩形 20"/>
            <p:cNvSpPr/>
            <p:nvPr/>
          </p:nvSpPr>
          <p:spPr>
            <a:xfrm>
              <a:off x="3" y="2789"/>
              <a:ext cx="777"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4" name="TextBox 21"/>
            <p:cNvSpPr/>
            <p:nvPr/>
          </p:nvSpPr>
          <p:spPr>
            <a:xfrm>
              <a:off x="-68" y="2678"/>
              <a:ext cx="994"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01</a:t>
              </a:r>
              <a:endParaRPr lang="en-US" altLang="zh-CN" sz="2800" b="1">
                <a:solidFill>
                  <a:srgbClr val="F2F2F2"/>
                </a:solidFill>
                <a:latin typeface="Bradley Hand ITC" pitchFamily="2" charset="0"/>
                <a:ea typeface="楷体_GB2312" panose="02010609030101010101" pitchFamily="1" charset="-122"/>
                <a:sym typeface="Bradley Hand ITC" pitchFamily="2" charset="0"/>
              </a:endParaRPr>
            </a:p>
          </p:txBody>
        </p:sp>
        <p:sp>
          <p:nvSpPr>
            <p:cNvPr id="6155" name="TextBox 22">
              <a:hlinkClick r:id="rId1" action="ppaction://hlinksldjump"/>
            </p:cNvPr>
            <p:cNvSpPr/>
            <p:nvPr/>
          </p:nvSpPr>
          <p:spPr>
            <a:xfrm>
              <a:off x="1041" y="275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rPr>
                <a:t>单元一</a:t>
              </a:r>
              <a:endPar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endParaRPr>
            </a:p>
          </p:txBody>
        </p:sp>
        <p:sp>
          <p:nvSpPr>
            <p:cNvPr id="6158" name="矩形 41"/>
            <p:cNvSpPr/>
            <p:nvPr/>
          </p:nvSpPr>
          <p:spPr>
            <a:xfrm>
              <a:off x="4" y="3835"/>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9" name="TextBox 42"/>
            <p:cNvSpPr/>
            <p:nvPr/>
          </p:nvSpPr>
          <p:spPr>
            <a:xfrm>
              <a:off x="-68" y="3724"/>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02</a:t>
              </a:r>
              <a:endParaRPr lang="en-US" altLang="zh-CN">
                <a:ea typeface="宋体" panose="02010600030101010101" pitchFamily="2" charset="-122"/>
              </a:endParaRPr>
            </a:p>
          </p:txBody>
        </p:sp>
        <p:sp>
          <p:nvSpPr>
            <p:cNvPr id="6160" name="TextBox 43">
              <a:hlinkClick r:id="rId1" action="ppaction://hlinksldjump"/>
            </p:cNvPr>
            <p:cNvSpPr/>
            <p:nvPr/>
          </p:nvSpPr>
          <p:spPr>
            <a:xfrm>
              <a:off x="1042" y="3803"/>
              <a:ext cx="1641" cy="658"/>
            </a:xfrm>
            <a:prstGeom prst="rect">
              <a:avLst/>
            </a:prstGeom>
            <a:noFill/>
            <a:ln w="9525">
              <a:noFill/>
            </a:ln>
          </p:spPr>
          <p:txBody>
            <a:bodyPr wrap="square">
              <a:spAutoFit/>
            </a:bodyPr>
            <a:p>
              <a:pPr lvl="0">
                <a:lnSpc>
                  <a:spcPct val="100000"/>
                </a:lnSpc>
              </a:pPr>
              <a:r>
                <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rPr>
                <a:t>单元二</a:t>
              </a:r>
              <a:endPar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endParaRPr>
            </a:p>
          </p:txBody>
        </p:sp>
        <p:sp>
          <p:nvSpPr>
            <p:cNvPr id="6162" name="矩形 38"/>
            <p:cNvSpPr/>
            <p:nvPr/>
          </p:nvSpPr>
          <p:spPr>
            <a:xfrm>
              <a:off x="4" y="4881"/>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3" name="TextBox 39"/>
            <p:cNvSpPr/>
            <p:nvPr/>
          </p:nvSpPr>
          <p:spPr>
            <a:xfrm>
              <a:off x="-68" y="4770"/>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03</a:t>
              </a:r>
              <a:endParaRPr lang="en-US" altLang="zh-CN">
                <a:ea typeface="宋体" panose="02010600030101010101" pitchFamily="2" charset="-122"/>
              </a:endParaRPr>
            </a:p>
          </p:txBody>
        </p:sp>
        <p:sp>
          <p:nvSpPr>
            <p:cNvPr id="6164" name="TextBox 40">
              <a:hlinkClick r:id="rId1" action="ppaction://hlinksldjump"/>
            </p:cNvPr>
            <p:cNvSpPr/>
            <p:nvPr/>
          </p:nvSpPr>
          <p:spPr>
            <a:xfrm>
              <a:off x="1042" y="4849"/>
              <a:ext cx="1641" cy="658"/>
            </a:xfrm>
            <a:prstGeom prst="rect">
              <a:avLst/>
            </a:prstGeom>
            <a:noFill/>
            <a:ln w="9525">
              <a:noFill/>
            </a:ln>
          </p:spPr>
          <p:txBody>
            <a:bodyPr wrap="square">
              <a:spAutoFit/>
            </a:bodyPr>
            <a:p>
              <a:pPr lvl="0">
                <a:lnSpc>
                  <a:spcPct val="100000"/>
                </a:lnSpc>
              </a:pPr>
              <a:r>
                <a:rPr lang="zh-CN" altLang="en-US" sz="2000">
                  <a:solidFill>
                    <a:schemeClr val="bg1"/>
                  </a:solidFill>
                  <a:latin typeface="微软雅黑" panose="020B0503020204020204" charset="-122"/>
                  <a:ea typeface="微软雅黑" panose="020B0503020204020204" charset="-122"/>
                  <a:sym typeface="微软雅黑" panose="020B0503020204020204" charset="-122"/>
                </a:rPr>
                <a:t>单元三</a:t>
              </a:r>
              <a:endParaRPr lang="zh-CN" altLang="en-US" sz="200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6166" name="矩形 35"/>
            <p:cNvSpPr/>
            <p:nvPr/>
          </p:nvSpPr>
          <p:spPr>
            <a:xfrm>
              <a:off x="4" y="5885"/>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7" name="TextBox 36"/>
            <p:cNvSpPr/>
            <p:nvPr/>
          </p:nvSpPr>
          <p:spPr>
            <a:xfrm>
              <a:off x="-68" y="5812"/>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04</a:t>
              </a:r>
              <a:endParaRPr lang="en-US" altLang="zh-CN">
                <a:ea typeface="宋体" panose="02010600030101010101" pitchFamily="2" charset="-122"/>
              </a:endParaRPr>
            </a:p>
          </p:txBody>
        </p:sp>
        <p:sp>
          <p:nvSpPr>
            <p:cNvPr id="6168" name="TextBox 37">
              <a:hlinkClick r:id="rId1" action="ppaction://hlinksldjump"/>
            </p:cNvPr>
            <p:cNvSpPr/>
            <p:nvPr/>
          </p:nvSpPr>
          <p:spPr>
            <a:xfrm>
              <a:off x="1042" y="5885"/>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单元四</a:t>
              </a:r>
              <a:endParaRPr lang="zh-CN" altLang="en-US">
                <a:ea typeface="宋体" panose="02010600030101010101" pitchFamily="2" charset="-122"/>
              </a:endParaRPr>
            </a:p>
          </p:txBody>
        </p:sp>
        <p:sp>
          <p:nvSpPr>
            <p:cNvPr id="6170" name="矩形 32"/>
            <p:cNvSpPr/>
            <p:nvPr/>
          </p:nvSpPr>
          <p:spPr>
            <a:xfrm>
              <a:off x="4" y="6926"/>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1" name="TextBox 33"/>
            <p:cNvSpPr/>
            <p:nvPr/>
          </p:nvSpPr>
          <p:spPr>
            <a:xfrm>
              <a:off x="-68" y="6853"/>
              <a:ext cx="98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05</a:t>
              </a:r>
              <a:endParaRPr lang="en-US" altLang="zh-CN">
                <a:ea typeface="宋体" panose="02010600030101010101" pitchFamily="2" charset="-122"/>
              </a:endParaRPr>
            </a:p>
          </p:txBody>
        </p:sp>
        <p:sp>
          <p:nvSpPr>
            <p:cNvPr id="6172" name="TextBox 34">
              <a:hlinkClick r:id="rId1" action="ppaction://hlinksldjump"/>
            </p:cNvPr>
            <p:cNvSpPr/>
            <p:nvPr/>
          </p:nvSpPr>
          <p:spPr>
            <a:xfrm>
              <a:off x="1042" y="6926"/>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单元五</a:t>
              </a:r>
              <a:endParaRPr lang="zh-CN" altLang="en-US">
                <a:ea typeface="宋体" panose="02010600030101010101" pitchFamily="2" charset="-122"/>
              </a:endParaRPr>
            </a:p>
          </p:txBody>
        </p:sp>
        <p:sp>
          <p:nvSpPr>
            <p:cNvPr id="6174" name="矩形 29"/>
            <p:cNvSpPr/>
            <p:nvPr/>
          </p:nvSpPr>
          <p:spPr>
            <a:xfrm>
              <a:off x="6" y="7967"/>
              <a:ext cx="776"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5" name="TextBox 30"/>
            <p:cNvSpPr/>
            <p:nvPr/>
          </p:nvSpPr>
          <p:spPr>
            <a:xfrm>
              <a:off x="-68" y="7894"/>
              <a:ext cx="110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06</a:t>
              </a:r>
              <a:endParaRPr lang="en-US" altLang="zh-CN">
                <a:ea typeface="宋体" panose="02010600030101010101" pitchFamily="2" charset="-122"/>
              </a:endParaRPr>
            </a:p>
          </p:txBody>
        </p:sp>
        <p:sp>
          <p:nvSpPr>
            <p:cNvPr id="6176" name="TextBox 31">
              <a:hlinkClick r:id="rId1" action="ppaction://hlinksldjump"/>
            </p:cNvPr>
            <p:cNvSpPr/>
            <p:nvPr/>
          </p:nvSpPr>
          <p:spPr>
            <a:xfrm>
              <a:off x="1041" y="796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单元六</a:t>
              </a:r>
              <a:endParaRPr lang="zh-CN" altLang="en-US">
                <a:ea typeface="宋体" panose="02010600030101010101" pitchFamily="2" charset="-122"/>
              </a:endParaRPr>
            </a:p>
          </p:txBody>
        </p:sp>
      </p:grpSp>
      <p:grpSp>
        <p:nvGrpSpPr>
          <p:cNvPr id="5" name="组合 4"/>
          <p:cNvGrpSpPr/>
          <p:nvPr/>
        </p:nvGrpSpPr>
        <p:grpSpPr>
          <a:xfrm>
            <a:off x="1883410" y="512763"/>
            <a:ext cx="539750" cy="539750"/>
            <a:chOff x="0" y="0"/>
            <a:chExt cx="540000" cy="540000"/>
          </a:xfrm>
        </p:grpSpPr>
        <p:sp>
          <p:nvSpPr>
            <p:cNvPr id="6"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7"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a:t>
              </a:r>
              <a:r>
                <a:rPr lang="en-US"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4</a:t>
              </a:r>
              <a:endParaRPr lang="en-US" dirty="0">
                <a:ea typeface="宋体" panose="02010600030101010101" pitchFamily="2" charset="-122"/>
              </a:endParaRPr>
            </a:p>
          </p:txBody>
        </p:sp>
      </p:grpSp>
      <p:sp>
        <p:nvSpPr>
          <p:cNvPr id="8" name="TextBox 12"/>
          <p:cNvSpPr/>
          <p:nvPr/>
        </p:nvSpPr>
        <p:spPr>
          <a:xfrm>
            <a:off x="2712085" y="552450"/>
            <a:ext cx="3930650"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人格形成与发展的影响因素</a:t>
            </a:r>
            <a:endParaRPr lang="zh-CN" altLang="en-US" dirty="0">
              <a:ea typeface="宋体" panose="02010600030101010101" pitchFamily="2" charset="-122"/>
            </a:endParaRPr>
          </a:p>
        </p:txBody>
      </p:sp>
      <p:sp>
        <p:nvSpPr>
          <p:cNvPr id="9" name="矩形 42"/>
          <p:cNvSpPr/>
          <p:nvPr/>
        </p:nvSpPr>
        <p:spPr>
          <a:xfrm>
            <a:off x="2261870" y="1779905"/>
            <a:ext cx="4683125" cy="3665220"/>
          </a:xfrm>
          <a:prstGeom prst="rect">
            <a:avLst/>
          </a:prstGeom>
          <a:noFill/>
          <a:ln w="9525">
            <a:noFill/>
          </a:ln>
        </p:spPr>
        <p:txBody>
          <a:bodyPr wrap="square">
            <a:spAutoFit/>
          </a:bodyPr>
          <a:p>
            <a:pPr lvl="0">
              <a:lnSpc>
                <a:spcPct val="120000"/>
              </a:lnSpc>
              <a:spcAft>
                <a:spcPts val="600"/>
              </a:spcAft>
            </a:pPr>
            <a:r>
              <a:rPr lang="zh-CN" altLang="en-US" b="1" dirty="0">
                <a:solidFill>
                  <a:srgbClr val="92D050"/>
                </a:solidFill>
                <a:latin typeface="微软雅黑" panose="020B0503020204020204" charset="-122"/>
                <a:ea typeface="微软雅黑" panose="020B0503020204020204" charset="-122"/>
                <a:sym typeface="微软雅黑" panose="020B0503020204020204" charset="-122"/>
              </a:rPr>
              <a:t>一、生物遗传因素</a:t>
            </a:r>
            <a:endParaRPr lang="en-US" altLang="zh-CN" b="1" dirty="0">
              <a:solidFill>
                <a:srgbClr val="92D050"/>
              </a:solidFill>
              <a:latin typeface="微软雅黑" panose="020B0503020204020204" charset="-122"/>
              <a:ea typeface="微软雅黑" panose="020B0503020204020204" charset="-122"/>
              <a:sym typeface="微软雅黑" panose="020B0503020204020204" charset="-122"/>
            </a:endParaRPr>
          </a:p>
          <a:p>
            <a:pPr lvl="1">
              <a:lnSpc>
                <a:spcPct val="130000"/>
              </a:lnSpc>
            </a:pPr>
            <a:r>
              <a:rPr sz="1600" dirty="0">
                <a:solidFill>
                  <a:srgbClr val="7F7F7F"/>
                </a:solidFill>
                <a:latin typeface="微软雅黑" panose="020B0503020204020204" charset="-122"/>
                <a:ea typeface="微软雅黑" panose="020B0503020204020204" charset="-122"/>
                <a:sym typeface="微软雅黑" panose="020B0503020204020204" charset="-122"/>
              </a:rPr>
              <a:t>由于人格具有较强的稳定特征，因此人格研究者非常关注遗传因素的作用。许多心理学家认为：双生子研究是研究人格遗传因素的最好方法。弗洛德鲁斯等人对瑞典的12000名双生子进行了人格问卷测试，结果表明，同卵双生子在外向和神经质上的相关系数是0.50，而异卵双生子的相关系数只有0.21和0.23。同卵双生子在外向和神经质上的相似性要明显高于异卵双生子，这说明遗传在这两种人格物质中显示了较大的作用。</a:t>
            </a:r>
            <a:endParaRPr sz="1600" dirty="0">
              <a:solidFill>
                <a:srgbClr val="7F7F7F"/>
              </a:solidFill>
              <a:latin typeface="微软雅黑" panose="020B0503020204020204" charset="-122"/>
              <a:ea typeface="微软雅黑" panose="020B0503020204020204" charset="-122"/>
              <a:sym typeface="微软雅黑" panose="020B0503020204020204" charset="-122"/>
            </a:endParaRPr>
          </a:p>
        </p:txBody>
      </p:sp>
      <p:sp>
        <p:nvSpPr>
          <p:cNvPr id="15367" name="标题 1"/>
          <p:cNvSpPr/>
          <p:nvPr/>
        </p:nvSpPr>
        <p:spPr>
          <a:xfrm>
            <a:off x="8598535" y="525939"/>
            <a:ext cx="2330450" cy="461010"/>
          </a:xfrm>
          <a:prstGeom prst="rect">
            <a:avLst/>
          </a:prstGeom>
          <a:noFill/>
          <a:ln w="9525">
            <a:noFill/>
          </a:ln>
        </p:spPr>
        <p:txBody>
          <a:bodyPr anchor="ctr" anchorCtr="0">
            <a:normAutofit/>
          </a:bodyPr>
          <a:p>
            <a:pPr lvl="0" algn="r">
              <a:lnSpc>
                <a:spcPct val="100000"/>
              </a:lnSpc>
            </a:pPr>
            <a:r>
              <a:rPr lang="zh-CN" altLang="en-US" sz="1400">
                <a:solidFill>
                  <a:srgbClr val="7BC143"/>
                </a:solidFill>
                <a:latin typeface="微软雅黑" panose="020B0503020204020204" charset="-122"/>
                <a:ea typeface="微软雅黑" panose="020B0503020204020204" charset="-122"/>
                <a:sym typeface="Calibri" panose="020F0502020204030204" charset="0"/>
              </a:rPr>
              <a:t>孕育生命之花</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4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学习单元三</a:t>
            </a:r>
            <a:endParaRPr lang="zh-CN" altLang="en-US" sz="1400" baseline="0">
              <a:solidFill>
                <a:srgbClr val="7BC143"/>
              </a:solidFill>
              <a:latin typeface="微软雅黑" panose="020B0503020204020204" charset="-122"/>
              <a:ea typeface="微软雅黑" panose="020B0503020204020204" charset="-122"/>
              <a:sym typeface="Calibri" panose="020F0502020204030204" charset="0"/>
            </a:endParaRPr>
          </a:p>
        </p:txBody>
      </p:sp>
      <p:pic>
        <p:nvPicPr>
          <p:cNvPr id="4" name="图片 3" descr="5655fb20df18a_1024"/>
          <p:cNvPicPr>
            <a:picLocks noChangeAspect="1"/>
          </p:cNvPicPr>
          <p:nvPr/>
        </p:nvPicPr>
        <p:blipFill>
          <a:blip r:embed="rId2"/>
          <a:stretch>
            <a:fillRect/>
          </a:stretch>
        </p:blipFill>
        <p:spPr>
          <a:xfrm>
            <a:off x="7513955" y="1182370"/>
            <a:ext cx="3717925" cy="5600700"/>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
                                          </p:val>
                                        </p:tav>
                                        <p:tav tm="100000">
                                          <p:val>
                                            <p:strVal val="#ppt_x"/>
                                          </p:val>
                                        </p:tav>
                                      </p:tavLst>
                                    </p:anim>
                                    <p:anim calcmode="lin" valueType="num">
                                      <p:cBhvr>
                                        <p:cTn id="8" dur="500" fill="hold"/>
                                        <p:tgtEl>
                                          <p:spTgt spid="5"/>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ppt_x</p:attrName>
                                        </p:attrNameLst>
                                      </p:cBhvr>
                                      <p:tavLst>
                                        <p:tav tm="0">
                                          <p:val>
                                            <p:strVal val="#ppt_x"/>
                                          </p:val>
                                        </p:tav>
                                        <p:tav tm="100000">
                                          <p:val>
                                            <p:strVal val="#ppt_x"/>
                                          </p:val>
                                        </p:tav>
                                      </p:tavLst>
                                    </p:anim>
                                    <p:anim calcmode="lin" valueType="num">
                                      <p:cBhvr>
                                        <p:cTn id="12"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299" name="矩形 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5302" name="直接连接符 5"/>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sp>
        <p:nvSpPr>
          <p:cNvPr id="55340" name="直接连接符 39"/>
          <p:cNvSpPr/>
          <p:nvPr/>
        </p:nvSpPr>
        <p:spPr>
          <a:xfrm>
            <a:off x="2159000" y="5804535"/>
            <a:ext cx="9514205" cy="0"/>
          </a:xfrm>
          <a:prstGeom prst="line">
            <a:avLst/>
          </a:prstGeom>
          <a:ln w="9525" cap="flat" cmpd="sng">
            <a:solidFill>
              <a:srgbClr val="92D050"/>
            </a:solidFill>
            <a:prstDash val="dash"/>
            <a:headEnd type="oval" w="med" len="med"/>
            <a:tailEnd type="oval" w="med" len="med"/>
          </a:ln>
        </p:spPr>
      </p:sp>
      <p:sp>
        <p:nvSpPr>
          <p:cNvPr id="55348" name="直接连接符 45"/>
          <p:cNvSpPr/>
          <p:nvPr/>
        </p:nvSpPr>
        <p:spPr>
          <a:xfrm>
            <a:off x="2159000" y="1429385"/>
            <a:ext cx="9513570" cy="635"/>
          </a:xfrm>
          <a:prstGeom prst="line">
            <a:avLst/>
          </a:prstGeom>
          <a:ln w="9525" cap="flat" cmpd="sng">
            <a:solidFill>
              <a:srgbClr val="92D050"/>
            </a:solidFill>
            <a:prstDash val="dash"/>
            <a:headEnd type="oval" w="med" len="med"/>
            <a:tailEnd type="oval" w="med" len="med"/>
          </a:ln>
        </p:spPr>
      </p:sp>
      <p:grpSp>
        <p:nvGrpSpPr>
          <p:cNvPr id="3" name="组合 2"/>
          <p:cNvGrpSpPr/>
          <p:nvPr/>
        </p:nvGrpSpPr>
        <p:grpSpPr>
          <a:xfrm>
            <a:off x="-42545" y="1123950"/>
            <a:ext cx="1748155" cy="4826000"/>
            <a:chOff x="-68" y="1770"/>
            <a:chExt cx="2753" cy="7600"/>
          </a:xfrm>
        </p:grpSpPr>
        <p:sp>
          <p:nvSpPr>
            <p:cNvPr id="2" name="矩形 13"/>
            <p:cNvSpPr/>
            <p:nvPr/>
          </p:nvSpPr>
          <p:spPr>
            <a:xfrm>
              <a:off x="3" y="1770"/>
              <a:ext cx="2680" cy="76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152" name="矩形 19"/>
            <p:cNvSpPr/>
            <p:nvPr/>
          </p:nvSpPr>
          <p:spPr>
            <a:xfrm>
              <a:off x="921" y="4880"/>
              <a:ext cx="1736"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3" name="矩形 20"/>
            <p:cNvSpPr/>
            <p:nvPr/>
          </p:nvSpPr>
          <p:spPr>
            <a:xfrm>
              <a:off x="3" y="2789"/>
              <a:ext cx="777"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4" name="TextBox 21"/>
            <p:cNvSpPr/>
            <p:nvPr/>
          </p:nvSpPr>
          <p:spPr>
            <a:xfrm>
              <a:off x="-68" y="2678"/>
              <a:ext cx="994"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01</a:t>
              </a:r>
              <a:endParaRPr lang="en-US" altLang="zh-CN" sz="2800" b="1">
                <a:solidFill>
                  <a:srgbClr val="F2F2F2"/>
                </a:solidFill>
                <a:latin typeface="Bradley Hand ITC" pitchFamily="2" charset="0"/>
                <a:ea typeface="楷体_GB2312" panose="02010609030101010101" pitchFamily="1" charset="-122"/>
                <a:sym typeface="Bradley Hand ITC" pitchFamily="2" charset="0"/>
              </a:endParaRPr>
            </a:p>
          </p:txBody>
        </p:sp>
        <p:sp>
          <p:nvSpPr>
            <p:cNvPr id="6155" name="TextBox 22">
              <a:hlinkClick r:id="rId1" action="ppaction://hlinksldjump"/>
            </p:cNvPr>
            <p:cNvSpPr/>
            <p:nvPr/>
          </p:nvSpPr>
          <p:spPr>
            <a:xfrm>
              <a:off x="1041" y="275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rPr>
                <a:t>单元一</a:t>
              </a:r>
              <a:endPar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endParaRPr>
            </a:p>
          </p:txBody>
        </p:sp>
        <p:sp>
          <p:nvSpPr>
            <p:cNvPr id="6158" name="矩形 41"/>
            <p:cNvSpPr/>
            <p:nvPr/>
          </p:nvSpPr>
          <p:spPr>
            <a:xfrm>
              <a:off x="4" y="3835"/>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9" name="TextBox 42"/>
            <p:cNvSpPr/>
            <p:nvPr/>
          </p:nvSpPr>
          <p:spPr>
            <a:xfrm>
              <a:off x="-68" y="3724"/>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02</a:t>
              </a:r>
              <a:endParaRPr lang="en-US" altLang="zh-CN">
                <a:ea typeface="宋体" panose="02010600030101010101" pitchFamily="2" charset="-122"/>
              </a:endParaRPr>
            </a:p>
          </p:txBody>
        </p:sp>
        <p:sp>
          <p:nvSpPr>
            <p:cNvPr id="6160" name="TextBox 43">
              <a:hlinkClick r:id="rId1" action="ppaction://hlinksldjump"/>
            </p:cNvPr>
            <p:cNvSpPr/>
            <p:nvPr/>
          </p:nvSpPr>
          <p:spPr>
            <a:xfrm>
              <a:off x="1042" y="3803"/>
              <a:ext cx="1641" cy="658"/>
            </a:xfrm>
            <a:prstGeom prst="rect">
              <a:avLst/>
            </a:prstGeom>
            <a:noFill/>
            <a:ln w="9525">
              <a:noFill/>
            </a:ln>
          </p:spPr>
          <p:txBody>
            <a:bodyPr wrap="square">
              <a:spAutoFit/>
            </a:bodyPr>
            <a:p>
              <a:pPr lvl="0">
                <a:lnSpc>
                  <a:spcPct val="100000"/>
                </a:lnSpc>
              </a:pPr>
              <a:r>
                <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rPr>
                <a:t>单元二</a:t>
              </a:r>
              <a:endPar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endParaRPr>
            </a:p>
          </p:txBody>
        </p:sp>
        <p:sp>
          <p:nvSpPr>
            <p:cNvPr id="6162" name="矩形 38"/>
            <p:cNvSpPr/>
            <p:nvPr/>
          </p:nvSpPr>
          <p:spPr>
            <a:xfrm>
              <a:off x="4" y="4881"/>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3" name="TextBox 39"/>
            <p:cNvSpPr/>
            <p:nvPr/>
          </p:nvSpPr>
          <p:spPr>
            <a:xfrm>
              <a:off x="-68" y="4770"/>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03</a:t>
              </a:r>
              <a:endParaRPr lang="en-US" altLang="zh-CN">
                <a:ea typeface="宋体" panose="02010600030101010101" pitchFamily="2" charset="-122"/>
              </a:endParaRPr>
            </a:p>
          </p:txBody>
        </p:sp>
        <p:sp>
          <p:nvSpPr>
            <p:cNvPr id="6164" name="TextBox 40">
              <a:hlinkClick r:id="rId1" action="ppaction://hlinksldjump"/>
            </p:cNvPr>
            <p:cNvSpPr/>
            <p:nvPr/>
          </p:nvSpPr>
          <p:spPr>
            <a:xfrm>
              <a:off x="1042" y="4849"/>
              <a:ext cx="1641" cy="658"/>
            </a:xfrm>
            <a:prstGeom prst="rect">
              <a:avLst/>
            </a:prstGeom>
            <a:noFill/>
            <a:ln w="9525">
              <a:noFill/>
            </a:ln>
          </p:spPr>
          <p:txBody>
            <a:bodyPr wrap="square">
              <a:spAutoFit/>
            </a:bodyPr>
            <a:p>
              <a:pPr lvl="0">
                <a:lnSpc>
                  <a:spcPct val="100000"/>
                </a:lnSpc>
              </a:pPr>
              <a:r>
                <a:rPr lang="zh-CN" altLang="en-US" sz="2000">
                  <a:solidFill>
                    <a:schemeClr val="bg1"/>
                  </a:solidFill>
                  <a:latin typeface="微软雅黑" panose="020B0503020204020204" charset="-122"/>
                  <a:ea typeface="微软雅黑" panose="020B0503020204020204" charset="-122"/>
                  <a:sym typeface="微软雅黑" panose="020B0503020204020204" charset="-122"/>
                </a:rPr>
                <a:t>单元三</a:t>
              </a:r>
              <a:endParaRPr lang="zh-CN" altLang="en-US" sz="200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6166" name="矩形 35"/>
            <p:cNvSpPr/>
            <p:nvPr/>
          </p:nvSpPr>
          <p:spPr>
            <a:xfrm>
              <a:off x="4" y="5885"/>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7" name="TextBox 36"/>
            <p:cNvSpPr/>
            <p:nvPr/>
          </p:nvSpPr>
          <p:spPr>
            <a:xfrm>
              <a:off x="-68" y="5812"/>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04</a:t>
              </a:r>
              <a:endParaRPr lang="en-US" altLang="zh-CN">
                <a:ea typeface="宋体" panose="02010600030101010101" pitchFamily="2" charset="-122"/>
              </a:endParaRPr>
            </a:p>
          </p:txBody>
        </p:sp>
        <p:sp>
          <p:nvSpPr>
            <p:cNvPr id="6168" name="TextBox 37">
              <a:hlinkClick r:id="rId1" action="ppaction://hlinksldjump"/>
            </p:cNvPr>
            <p:cNvSpPr/>
            <p:nvPr/>
          </p:nvSpPr>
          <p:spPr>
            <a:xfrm>
              <a:off x="1042" y="5885"/>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单元四</a:t>
              </a:r>
              <a:endParaRPr lang="zh-CN" altLang="en-US">
                <a:ea typeface="宋体" panose="02010600030101010101" pitchFamily="2" charset="-122"/>
              </a:endParaRPr>
            </a:p>
          </p:txBody>
        </p:sp>
        <p:sp>
          <p:nvSpPr>
            <p:cNvPr id="6170" name="矩形 32"/>
            <p:cNvSpPr/>
            <p:nvPr/>
          </p:nvSpPr>
          <p:spPr>
            <a:xfrm>
              <a:off x="4" y="6926"/>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1" name="TextBox 33"/>
            <p:cNvSpPr/>
            <p:nvPr/>
          </p:nvSpPr>
          <p:spPr>
            <a:xfrm>
              <a:off x="-68" y="6853"/>
              <a:ext cx="98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05</a:t>
              </a:r>
              <a:endParaRPr lang="en-US" altLang="zh-CN">
                <a:ea typeface="宋体" panose="02010600030101010101" pitchFamily="2" charset="-122"/>
              </a:endParaRPr>
            </a:p>
          </p:txBody>
        </p:sp>
        <p:sp>
          <p:nvSpPr>
            <p:cNvPr id="6172" name="TextBox 34">
              <a:hlinkClick r:id="rId1" action="ppaction://hlinksldjump"/>
            </p:cNvPr>
            <p:cNvSpPr/>
            <p:nvPr/>
          </p:nvSpPr>
          <p:spPr>
            <a:xfrm>
              <a:off x="1042" y="6926"/>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单元五</a:t>
              </a:r>
              <a:endParaRPr lang="zh-CN" altLang="en-US">
                <a:ea typeface="宋体" panose="02010600030101010101" pitchFamily="2" charset="-122"/>
              </a:endParaRPr>
            </a:p>
          </p:txBody>
        </p:sp>
        <p:sp>
          <p:nvSpPr>
            <p:cNvPr id="6174" name="矩形 29"/>
            <p:cNvSpPr/>
            <p:nvPr/>
          </p:nvSpPr>
          <p:spPr>
            <a:xfrm>
              <a:off x="6" y="7967"/>
              <a:ext cx="776"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5" name="TextBox 30"/>
            <p:cNvSpPr/>
            <p:nvPr/>
          </p:nvSpPr>
          <p:spPr>
            <a:xfrm>
              <a:off x="-68" y="7894"/>
              <a:ext cx="110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06</a:t>
              </a:r>
              <a:endParaRPr lang="en-US" altLang="zh-CN">
                <a:ea typeface="宋体" panose="02010600030101010101" pitchFamily="2" charset="-122"/>
              </a:endParaRPr>
            </a:p>
          </p:txBody>
        </p:sp>
        <p:sp>
          <p:nvSpPr>
            <p:cNvPr id="6176" name="TextBox 31">
              <a:hlinkClick r:id="rId1" action="ppaction://hlinksldjump"/>
            </p:cNvPr>
            <p:cNvSpPr/>
            <p:nvPr/>
          </p:nvSpPr>
          <p:spPr>
            <a:xfrm>
              <a:off x="1041" y="796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单元六</a:t>
              </a:r>
              <a:endParaRPr lang="zh-CN" altLang="en-US">
                <a:ea typeface="宋体" panose="02010600030101010101" pitchFamily="2" charset="-122"/>
              </a:endParaRPr>
            </a:p>
          </p:txBody>
        </p:sp>
      </p:grpSp>
      <p:grpSp>
        <p:nvGrpSpPr>
          <p:cNvPr id="5" name="组合 4"/>
          <p:cNvGrpSpPr/>
          <p:nvPr/>
        </p:nvGrpSpPr>
        <p:grpSpPr>
          <a:xfrm>
            <a:off x="1883410" y="512763"/>
            <a:ext cx="539750" cy="539750"/>
            <a:chOff x="0" y="0"/>
            <a:chExt cx="540000" cy="540000"/>
          </a:xfrm>
        </p:grpSpPr>
        <p:sp>
          <p:nvSpPr>
            <p:cNvPr id="6"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7"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a:t>
              </a:r>
              <a:r>
                <a:rPr lang="en-US"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4</a:t>
              </a:r>
              <a:endParaRPr lang="en-US" dirty="0">
                <a:ea typeface="宋体" panose="02010600030101010101" pitchFamily="2" charset="-122"/>
              </a:endParaRPr>
            </a:p>
          </p:txBody>
        </p:sp>
      </p:grpSp>
      <p:sp>
        <p:nvSpPr>
          <p:cNvPr id="8" name="TextBox 12"/>
          <p:cNvSpPr/>
          <p:nvPr/>
        </p:nvSpPr>
        <p:spPr>
          <a:xfrm>
            <a:off x="2712085" y="552450"/>
            <a:ext cx="3930650"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人格形成与发展的影响因素</a:t>
            </a:r>
            <a:endParaRPr lang="zh-CN" altLang="en-US" dirty="0">
              <a:ea typeface="宋体" panose="02010600030101010101" pitchFamily="2" charset="-122"/>
            </a:endParaRPr>
          </a:p>
        </p:txBody>
      </p:sp>
      <p:sp>
        <p:nvSpPr>
          <p:cNvPr id="9" name="矩形 42"/>
          <p:cNvSpPr/>
          <p:nvPr/>
        </p:nvSpPr>
        <p:spPr>
          <a:xfrm>
            <a:off x="2261870" y="1779905"/>
            <a:ext cx="4683125" cy="420370"/>
          </a:xfrm>
          <a:prstGeom prst="rect">
            <a:avLst/>
          </a:prstGeom>
          <a:noFill/>
          <a:ln w="9525">
            <a:noFill/>
          </a:ln>
        </p:spPr>
        <p:txBody>
          <a:bodyPr wrap="square">
            <a:spAutoFit/>
          </a:bodyPr>
          <a:p>
            <a:pPr lvl="0">
              <a:lnSpc>
                <a:spcPct val="120000"/>
              </a:lnSpc>
              <a:spcAft>
                <a:spcPts val="600"/>
              </a:spcAft>
            </a:pPr>
            <a:r>
              <a:rPr lang="zh-CN" altLang="en-US" b="1" dirty="0">
                <a:solidFill>
                  <a:srgbClr val="92D050"/>
                </a:solidFill>
                <a:latin typeface="微软雅黑" panose="020B0503020204020204" charset="-122"/>
                <a:ea typeface="微软雅黑" panose="020B0503020204020204" charset="-122"/>
                <a:sym typeface="微软雅黑" panose="020B0503020204020204" charset="-122"/>
              </a:rPr>
              <a:t>二、家庭环境因素</a:t>
            </a:r>
            <a:endParaRPr lang="zh-CN" sz="1600" dirty="0">
              <a:solidFill>
                <a:srgbClr val="7F7F7F"/>
              </a:solidFill>
              <a:latin typeface="微软雅黑" panose="020B0503020204020204" charset="-122"/>
              <a:ea typeface="微软雅黑" panose="020B0503020204020204" charset="-122"/>
              <a:sym typeface="微软雅黑" panose="020B0503020204020204" charset="-122"/>
            </a:endParaRPr>
          </a:p>
        </p:txBody>
      </p:sp>
      <p:sp>
        <p:nvSpPr>
          <p:cNvPr id="15367" name="标题 1"/>
          <p:cNvSpPr/>
          <p:nvPr/>
        </p:nvSpPr>
        <p:spPr>
          <a:xfrm>
            <a:off x="8598535" y="525939"/>
            <a:ext cx="2330450" cy="461010"/>
          </a:xfrm>
          <a:prstGeom prst="rect">
            <a:avLst/>
          </a:prstGeom>
          <a:noFill/>
          <a:ln w="9525">
            <a:noFill/>
          </a:ln>
        </p:spPr>
        <p:txBody>
          <a:bodyPr anchor="ctr" anchorCtr="0">
            <a:normAutofit/>
          </a:bodyPr>
          <a:p>
            <a:pPr lvl="0" algn="r">
              <a:lnSpc>
                <a:spcPct val="100000"/>
              </a:lnSpc>
            </a:pPr>
            <a:r>
              <a:rPr lang="zh-CN" altLang="en-US" sz="1400">
                <a:solidFill>
                  <a:srgbClr val="7BC143"/>
                </a:solidFill>
                <a:latin typeface="微软雅黑" panose="020B0503020204020204" charset="-122"/>
                <a:ea typeface="微软雅黑" panose="020B0503020204020204" charset="-122"/>
                <a:sym typeface="Calibri" panose="020F0502020204030204" charset="0"/>
              </a:rPr>
              <a:t>孕育生命之花</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4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学习单元三</a:t>
            </a:r>
            <a:endParaRPr lang="zh-CN" altLang="en-US" sz="1400" baseline="0">
              <a:solidFill>
                <a:srgbClr val="7BC143"/>
              </a:solidFill>
              <a:latin typeface="微软雅黑" panose="020B0503020204020204" charset="-122"/>
              <a:ea typeface="微软雅黑" panose="020B0503020204020204" charset="-122"/>
              <a:sym typeface="Calibri" panose="020F0502020204030204" charset="0"/>
            </a:endParaRPr>
          </a:p>
        </p:txBody>
      </p:sp>
      <p:pic>
        <p:nvPicPr>
          <p:cNvPr id="4" name="图片 3" descr="5655fb20df18a_1024"/>
          <p:cNvPicPr>
            <a:picLocks noChangeAspect="1"/>
          </p:cNvPicPr>
          <p:nvPr/>
        </p:nvPicPr>
        <p:blipFill>
          <a:blip r:embed="rId2"/>
          <a:stretch>
            <a:fillRect/>
          </a:stretch>
        </p:blipFill>
        <p:spPr>
          <a:xfrm>
            <a:off x="8473440" y="986790"/>
            <a:ext cx="3717925" cy="5600700"/>
          </a:xfrm>
          <a:prstGeom prst="rect">
            <a:avLst/>
          </a:prstGeom>
        </p:spPr>
      </p:pic>
      <p:graphicFrame>
        <p:nvGraphicFramePr>
          <p:cNvPr id="0" name="表格 -1"/>
          <p:cNvGraphicFramePr/>
          <p:nvPr/>
        </p:nvGraphicFramePr>
        <p:xfrm>
          <a:off x="2507615" y="2517775"/>
          <a:ext cx="6091555" cy="2682240"/>
        </p:xfrm>
        <a:graphic>
          <a:graphicData uri="http://schemas.openxmlformats.org/drawingml/2006/table">
            <a:tbl>
              <a:tblPr firstRow="1" bandRow="1">
                <a:tableStyleId>{5940675A-B579-460E-94D1-54222C63F5DA}</a:tableStyleId>
              </a:tblPr>
              <a:tblGrid>
                <a:gridCol w="1783080"/>
                <a:gridCol w="4308475"/>
              </a:tblGrid>
              <a:tr h="0">
                <a:tc>
                  <a:txBody>
                    <a:bodyPr/>
                    <a:p>
                      <a:pPr marL="0" indent="0" algn="ctr">
                        <a:buNone/>
                      </a:pPr>
                      <a:r>
                        <a:rPr lang="zh-CN" altLang="en-US" sz="1600" b="0" u="none">
                          <a:latin typeface="楷体_GB2312" panose="02010609030101010101" pitchFamily="1" charset="-122"/>
                          <a:ea typeface="楷体_GB2312" panose="02010609030101010101" pitchFamily="1" charset="-122"/>
                          <a:cs typeface="楷体_GB2312" panose="02010609030101010101" pitchFamily="1" charset="-122"/>
                        </a:rPr>
                        <a:t>父母教养方式</a:t>
                      </a:r>
                      <a:endParaRPr lang="zh-CN" altLang="en-US" sz="1600" b="0" u="none">
                        <a:latin typeface="楷体_GB2312" panose="02010609030101010101" pitchFamily="1" charset="-122"/>
                        <a:ea typeface="楷体_GB2312" panose="02010609030101010101" pitchFamily="1" charset="-122"/>
                        <a:cs typeface="楷体_GB2312" panose="02010609030101010101" pitchFamily="1" charset="-122"/>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marL="0" indent="0" algn="ctr">
                        <a:buNone/>
                      </a:pPr>
                      <a:r>
                        <a:rPr lang="zh-CN" altLang="en-US" sz="1600" b="0" u="none">
                          <a:latin typeface="楷体_GB2312" panose="02010609030101010101" pitchFamily="1" charset="-122"/>
                          <a:ea typeface="楷体_GB2312" panose="02010609030101010101" pitchFamily="1" charset="-122"/>
                          <a:cs typeface="楷体_GB2312" panose="02010609030101010101" pitchFamily="1" charset="-122"/>
                        </a:rPr>
                        <a:t>儿童发展的可能结果</a:t>
                      </a:r>
                      <a:endParaRPr lang="zh-CN" altLang="en-US" sz="1600" b="0" u="none">
                        <a:latin typeface="楷体_GB2312" panose="02010609030101010101" pitchFamily="1" charset="-122"/>
                        <a:ea typeface="楷体_GB2312" panose="02010609030101010101" pitchFamily="1" charset="-122"/>
                        <a:cs typeface="楷体_GB2312" panose="02010609030101010101" pitchFamily="1" charset="-122"/>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marL="0" indent="0" algn="ctr">
                        <a:buNone/>
                      </a:pPr>
                      <a:r>
                        <a:rPr lang="zh-CN" altLang="en-US" sz="1600" b="0" u="none">
                          <a:latin typeface="楷体_GB2312" panose="02010609030101010101" pitchFamily="1" charset="-122"/>
                          <a:ea typeface="楷体_GB2312" panose="02010609030101010101" pitchFamily="1" charset="-122"/>
                          <a:cs typeface="楷体_GB2312" panose="02010609030101010101" pitchFamily="1" charset="-122"/>
                        </a:rPr>
                        <a:t>民主型</a:t>
                      </a:r>
                      <a:endParaRPr lang="zh-CN" altLang="en-US" sz="1600" b="0" u="none">
                        <a:latin typeface="楷体_GB2312" panose="02010609030101010101" pitchFamily="1" charset="-122"/>
                        <a:ea typeface="楷体_GB2312" panose="02010609030101010101" pitchFamily="1" charset="-122"/>
                        <a:cs typeface="楷体_GB2312" panose="02010609030101010101" pitchFamily="1" charset="-122"/>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marL="0" indent="0" algn="l">
                        <a:buNone/>
                      </a:pPr>
                      <a:r>
                        <a:rPr lang="zh-CN" altLang="en-US" sz="1600" b="0" u="none">
                          <a:latin typeface="楷体_GB2312" panose="02010609030101010101" pitchFamily="1" charset="-122"/>
                          <a:ea typeface="楷体_GB2312" panose="02010609030101010101" pitchFamily="1" charset="-122"/>
                          <a:cs typeface="楷体_GB2312" panose="02010609030101010101" pitchFamily="1" charset="-122"/>
                        </a:rPr>
                        <a:t>童年：活泼、快乐；高自尊和高自我控制能力；较少传统的性别角色行为。青春期：高自尊、高社会和道德发展，学习成绩好，受教育水平高。</a:t>
                      </a:r>
                      <a:endParaRPr lang="zh-CN" altLang="en-US" sz="1600" b="0" u="none">
                        <a:latin typeface="楷体_GB2312" panose="02010609030101010101" pitchFamily="1" charset="-122"/>
                        <a:ea typeface="楷体_GB2312" panose="02010609030101010101" pitchFamily="1" charset="-122"/>
                        <a:cs typeface="楷体_GB2312" panose="02010609030101010101" pitchFamily="1" charset="-122"/>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04800">
                <a:tc>
                  <a:txBody>
                    <a:bodyPr/>
                    <a:p>
                      <a:pPr marL="0" indent="0" algn="ctr">
                        <a:buNone/>
                      </a:pPr>
                      <a:r>
                        <a:rPr lang="zh-CN" altLang="en-US" sz="1600" b="0" u="none">
                          <a:latin typeface="楷体_GB2312" panose="02010609030101010101" pitchFamily="1" charset="-122"/>
                          <a:ea typeface="楷体_GB2312" panose="02010609030101010101" pitchFamily="1" charset="-122"/>
                          <a:cs typeface="楷体_GB2312" panose="02010609030101010101" pitchFamily="1" charset="-122"/>
                        </a:rPr>
                        <a:t>专制型</a:t>
                      </a:r>
                      <a:endParaRPr lang="zh-CN" altLang="en-US" sz="1600" b="0" u="none">
                        <a:latin typeface="楷体_GB2312" panose="02010609030101010101" pitchFamily="1" charset="-122"/>
                        <a:ea typeface="楷体_GB2312" panose="02010609030101010101" pitchFamily="1" charset="-122"/>
                        <a:cs typeface="楷体_GB2312" panose="02010609030101010101" pitchFamily="1" charset="-122"/>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marL="0" indent="0" algn="l">
                        <a:buNone/>
                      </a:pPr>
                      <a:r>
                        <a:rPr lang="zh-CN" altLang="en-US" sz="1600" b="0" u="none">
                          <a:latin typeface="楷体_GB2312" panose="02010609030101010101" pitchFamily="1" charset="-122"/>
                          <a:ea typeface="楷体_GB2312" panose="02010609030101010101" pitchFamily="1" charset="-122"/>
                          <a:cs typeface="楷体_GB2312" panose="02010609030101010101" pitchFamily="1" charset="-122"/>
                        </a:rPr>
                        <a:t>童年：焦虑、孤僻、抑郁；受挫折时的攻击行为。青春期：心理调适能力比权威型的差，但学习成绩比娇惯型的好。</a:t>
                      </a:r>
                      <a:endParaRPr lang="zh-CN" altLang="en-US" sz="1600" b="0" u="none">
                        <a:latin typeface="楷体_GB2312" panose="02010609030101010101" pitchFamily="1" charset="-122"/>
                        <a:ea typeface="楷体_GB2312" panose="02010609030101010101" pitchFamily="1" charset="-122"/>
                        <a:cs typeface="楷体_GB2312" panose="02010609030101010101" pitchFamily="1" charset="-122"/>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marL="0" indent="0" algn="ctr">
                        <a:buNone/>
                      </a:pPr>
                      <a:r>
                        <a:rPr lang="zh-CN" altLang="en-US" sz="1600" b="0" u="none">
                          <a:latin typeface="楷体_GB2312" panose="02010609030101010101" pitchFamily="1" charset="-122"/>
                          <a:ea typeface="楷体_GB2312" panose="02010609030101010101" pitchFamily="1" charset="-122"/>
                          <a:cs typeface="楷体_GB2312" panose="02010609030101010101" pitchFamily="1" charset="-122"/>
                        </a:rPr>
                        <a:t>溺爱型</a:t>
                      </a:r>
                      <a:endParaRPr lang="zh-CN" altLang="en-US" sz="1600" b="0" u="none">
                        <a:latin typeface="楷体_GB2312" panose="02010609030101010101" pitchFamily="1" charset="-122"/>
                        <a:ea typeface="楷体_GB2312" panose="02010609030101010101" pitchFamily="1" charset="-122"/>
                        <a:cs typeface="楷体_GB2312" panose="02010609030101010101" pitchFamily="1" charset="-122"/>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marL="0" indent="0" algn="l">
                        <a:buNone/>
                      </a:pPr>
                      <a:r>
                        <a:rPr lang="zh-CN" altLang="en-US" sz="1600" b="0" u="none">
                          <a:latin typeface="楷体_GB2312" panose="02010609030101010101" pitchFamily="1" charset="-122"/>
                          <a:ea typeface="楷体_GB2312" panose="02010609030101010101" pitchFamily="1" charset="-122"/>
                          <a:cs typeface="楷体_GB2312" panose="02010609030101010101" pitchFamily="1" charset="-122"/>
                        </a:rPr>
                        <a:t>童年：冲动、抗拒和反叛；对成年人既苛求又依赖；做事往往半途而废。青春期：自我控制能力和学习成绩都差；比民主型和专制型更经常滥用药物。</a:t>
                      </a:r>
                      <a:endParaRPr lang="zh-CN" altLang="en-US" sz="1600" b="0" u="none">
                        <a:latin typeface="楷体_GB2312" panose="02010609030101010101" pitchFamily="1" charset="-122"/>
                        <a:ea typeface="楷体_GB2312" panose="02010609030101010101" pitchFamily="1" charset="-122"/>
                        <a:cs typeface="楷体_GB2312" panose="02010609030101010101" pitchFamily="1" charset="-122"/>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
                                          </p:val>
                                        </p:tav>
                                        <p:tav tm="100000">
                                          <p:val>
                                            <p:strVal val="#ppt_x"/>
                                          </p:val>
                                        </p:tav>
                                      </p:tavLst>
                                    </p:anim>
                                    <p:anim calcmode="lin" valueType="num">
                                      <p:cBhvr>
                                        <p:cTn id="8" dur="500" fill="hold"/>
                                        <p:tgtEl>
                                          <p:spTgt spid="5"/>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ppt_x</p:attrName>
                                        </p:attrNameLst>
                                      </p:cBhvr>
                                      <p:tavLst>
                                        <p:tav tm="0">
                                          <p:val>
                                            <p:strVal val="#ppt_x"/>
                                          </p:val>
                                        </p:tav>
                                        <p:tav tm="100000">
                                          <p:val>
                                            <p:strVal val="#ppt_x"/>
                                          </p:val>
                                        </p:tav>
                                      </p:tavLst>
                                    </p:anim>
                                    <p:anim calcmode="lin" valueType="num">
                                      <p:cBhvr>
                                        <p:cTn id="12"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299" name="矩形 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5302" name="直接连接符 5"/>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sp>
        <p:nvSpPr>
          <p:cNvPr id="55340" name="直接连接符 39"/>
          <p:cNvSpPr/>
          <p:nvPr/>
        </p:nvSpPr>
        <p:spPr>
          <a:xfrm>
            <a:off x="2159000" y="5804535"/>
            <a:ext cx="9514205" cy="0"/>
          </a:xfrm>
          <a:prstGeom prst="line">
            <a:avLst/>
          </a:prstGeom>
          <a:ln w="9525" cap="flat" cmpd="sng">
            <a:solidFill>
              <a:srgbClr val="92D050"/>
            </a:solidFill>
            <a:prstDash val="dash"/>
            <a:headEnd type="oval" w="med" len="med"/>
            <a:tailEnd type="oval" w="med" len="med"/>
          </a:ln>
        </p:spPr>
      </p:sp>
      <p:sp>
        <p:nvSpPr>
          <p:cNvPr id="55348" name="直接连接符 45"/>
          <p:cNvSpPr/>
          <p:nvPr/>
        </p:nvSpPr>
        <p:spPr>
          <a:xfrm>
            <a:off x="2159000" y="1429385"/>
            <a:ext cx="9513570" cy="635"/>
          </a:xfrm>
          <a:prstGeom prst="line">
            <a:avLst/>
          </a:prstGeom>
          <a:ln w="9525" cap="flat" cmpd="sng">
            <a:solidFill>
              <a:srgbClr val="92D050"/>
            </a:solidFill>
            <a:prstDash val="dash"/>
            <a:headEnd type="oval" w="med" len="med"/>
            <a:tailEnd type="oval" w="med" len="med"/>
          </a:ln>
        </p:spPr>
      </p:sp>
      <p:grpSp>
        <p:nvGrpSpPr>
          <p:cNvPr id="3" name="组合 2"/>
          <p:cNvGrpSpPr/>
          <p:nvPr/>
        </p:nvGrpSpPr>
        <p:grpSpPr>
          <a:xfrm>
            <a:off x="-42545" y="1123950"/>
            <a:ext cx="1748155" cy="4826000"/>
            <a:chOff x="-68" y="1770"/>
            <a:chExt cx="2753" cy="7600"/>
          </a:xfrm>
        </p:grpSpPr>
        <p:sp>
          <p:nvSpPr>
            <p:cNvPr id="2" name="矩形 13"/>
            <p:cNvSpPr/>
            <p:nvPr/>
          </p:nvSpPr>
          <p:spPr>
            <a:xfrm>
              <a:off x="3" y="1770"/>
              <a:ext cx="2680" cy="76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152" name="矩形 19"/>
            <p:cNvSpPr/>
            <p:nvPr/>
          </p:nvSpPr>
          <p:spPr>
            <a:xfrm>
              <a:off x="921" y="4880"/>
              <a:ext cx="1736"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3" name="矩形 20"/>
            <p:cNvSpPr/>
            <p:nvPr/>
          </p:nvSpPr>
          <p:spPr>
            <a:xfrm>
              <a:off x="3" y="2789"/>
              <a:ext cx="777"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4" name="TextBox 21"/>
            <p:cNvSpPr/>
            <p:nvPr/>
          </p:nvSpPr>
          <p:spPr>
            <a:xfrm>
              <a:off x="-68" y="2678"/>
              <a:ext cx="994"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01</a:t>
              </a:r>
              <a:endParaRPr lang="en-US" altLang="zh-CN" sz="2800" b="1">
                <a:solidFill>
                  <a:srgbClr val="F2F2F2"/>
                </a:solidFill>
                <a:latin typeface="Bradley Hand ITC" pitchFamily="2" charset="0"/>
                <a:ea typeface="楷体_GB2312" panose="02010609030101010101" pitchFamily="1" charset="-122"/>
                <a:sym typeface="Bradley Hand ITC" pitchFamily="2" charset="0"/>
              </a:endParaRPr>
            </a:p>
          </p:txBody>
        </p:sp>
        <p:sp>
          <p:nvSpPr>
            <p:cNvPr id="6155" name="TextBox 22">
              <a:hlinkClick r:id="rId1" action="ppaction://hlinksldjump"/>
            </p:cNvPr>
            <p:cNvSpPr/>
            <p:nvPr/>
          </p:nvSpPr>
          <p:spPr>
            <a:xfrm>
              <a:off x="1041" y="275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rPr>
                <a:t>单元一</a:t>
              </a:r>
              <a:endPar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endParaRPr>
            </a:p>
          </p:txBody>
        </p:sp>
        <p:sp>
          <p:nvSpPr>
            <p:cNvPr id="6158" name="矩形 41"/>
            <p:cNvSpPr/>
            <p:nvPr/>
          </p:nvSpPr>
          <p:spPr>
            <a:xfrm>
              <a:off x="4" y="3835"/>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9" name="TextBox 42"/>
            <p:cNvSpPr/>
            <p:nvPr/>
          </p:nvSpPr>
          <p:spPr>
            <a:xfrm>
              <a:off x="-68" y="3724"/>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02</a:t>
              </a:r>
              <a:endParaRPr lang="en-US" altLang="zh-CN">
                <a:ea typeface="宋体" panose="02010600030101010101" pitchFamily="2" charset="-122"/>
              </a:endParaRPr>
            </a:p>
          </p:txBody>
        </p:sp>
        <p:sp>
          <p:nvSpPr>
            <p:cNvPr id="6160" name="TextBox 43">
              <a:hlinkClick r:id="rId1" action="ppaction://hlinksldjump"/>
            </p:cNvPr>
            <p:cNvSpPr/>
            <p:nvPr/>
          </p:nvSpPr>
          <p:spPr>
            <a:xfrm>
              <a:off x="1042" y="3803"/>
              <a:ext cx="1641" cy="658"/>
            </a:xfrm>
            <a:prstGeom prst="rect">
              <a:avLst/>
            </a:prstGeom>
            <a:noFill/>
            <a:ln w="9525">
              <a:noFill/>
            </a:ln>
          </p:spPr>
          <p:txBody>
            <a:bodyPr wrap="square">
              <a:spAutoFit/>
            </a:bodyPr>
            <a:p>
              <a:pPr lvl="0">
                <a:lnSpc>
                  <a:spcPct val="100000"/>
                </a:lnSpc>
              </a:pPr>
              <a:r>
                <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rPr>
                <a:t>单元二</a:t>
              </a:r>
              <a:endPar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endParaRPr>
            </a:p>
          </p:txBody>
        </p:sp>
        <p:sp>
          <p:nvSpPr>
            <p:cNvPr id="6162" name="矩形 38"/>
            <p:cNvSpPr/>
            <p:nvPr/>
          </p:nvSpPr>
          <p:spPr>
            <a:xfrm>
              <a:off x="4" y="4881"/>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3" name="TextBox 39"/>
            <p:cNvSpPr/>
            <p:nvPr/>
          </p:nvSpPr>
          <p:spPr>
            <a:xfrm>
              <a:off x="-68" y="4770"/>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03</a:t>
              </a:r>
              <a:endParaRPr lang="en-US" altLang="zh-CN">
                <a:ea typeface="宋体" panose="02010600030101010101" pitchFamily="2" charset="-122"/>
              </a:endParaRPr>
            </a:p>
          </p:txBody>
        </p:sp>
        <p:sp>
          <p:nvSpPr>
            <p:cNvPr id="6164" name="TextBox 40">
              <a:hlinkClick r:id="rId1" action="ppaction://hlinksldjump"/>
            </p:cNvPr>
            <p:cNvSpPr/>
            <p:nvPr/>
          </p:nvSpPr>
          <p:spPr>
            <a:xfrm>
              <a:off x="1042" y="4849"/>
              <a:ext cx="1641" cy="658"/>
            </a:xfrm>
            <a:prstGeom prst="rect">
              <a:avLst/>
            </a:prstGeom>
            <a:noFill/>
            <a:ln w="9525">
              <a:noFill/>
            </a:ln>
          </p:spPr>
          <p:txBody>
            <a:bodyPr wrap="square">
              <a:spAutoFit/>
            </a:bodyPr>
            <a:p>
              <a:pPr lvl="0">
                <a:lnSpc>
                  <a:spcPct val="100000"/>
                </a:lnSpc>
              </a:pPr>
              <a:r>
                <a:rPr lang="zh-CN" altLang="en-US" sz="2000">
                  <a:solidFill>
                    <a:schemeClr val="bg1"/>
                  </a:solidFill>
                  <a:latin typeface="微软雅黑" panose="020B0503020204020204" charset="-122"/>
                  <a:ea typeface="微软雅黑" panose="020B0503020204020204" charset="-122"/>
                  <a:sym typeface="微软雅黑" panose="020B0503020204020204" charset="-122"/>
                </a:rPr>
                <a:t>单元三</a:t>
              </a:r>
              <a:endParaRPr lang="zh-CN" altLang="en-US" sz="200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6166" name="矩形 35"/>
            <p:cNvSpPr/>
            <p:nvPr/>
          </p:nvSpPr>
          <p:spPr>
            <a:xfrm>
              <a:off x="4" y="5885"/>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7" name="TextBox 36"/>
            <p:cNvSpPr/>
            <p:nvPr/>
          </p:nvSpPr>
          <p:spPr>
            <a:xfrm>
              <a:off x="-68" y="5812"/>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04</a:t>
              </a:r>
              <a:endParaRPr lang="en-US" altLang="zh-CN">
                <a:ea typeface="宋体" panose="02010600030101010101" pitchFamily="2" charset="-122"/>
              </a:endParaRPr>
            </a:p>
          </p:txBody>
        </p:sp>
        <p:sp>
          <p:nvSpPr>
            <p:cNvPr id="6168" name="TextBox 37">
              <a:hlinkClick r:id="rId1" action="ppaction://hlinksldjump"/>
            </p:cNvPr>
            <p:cNvSpPr/>
            <p:nvPr/>
          </p:nvSpPr>
          <p:spPr>
            <a:xfrm>
              <a:off x="1042" y="5885"/>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单元四</a:t>
              </a:r>
              <a:endParaRPr lang="zh-CN" altLang="en-US">
                <a:ea typeface="宋体" panose="02010600030101010101" pitchFamily="2" charset="-122"/>
              </a:endParaRPr>
            </a:p>
          </p:txBody>
        </p:sp>
        <p:sp>
          <p:nvSpPr>
            <p:cNvPr id="6170" name="矩形 32"/>
            <p:cNvSpPr/>
            <p:nvPr/>
          </p:nvSpPr>
          <p:spPr>
            <a:xfrm>
              <a:off x="4" y="6926"/>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1" name="TextBox 33"/>
            <p:cNvSpPr/>
            <p:nvPr/>
          </p:nvSpPr>
          <p:spPr>
            <a:xfrm>
              <a:off x="-68" y="6853"/>
              <a:ext cx="98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05</a:t>
              </a:r>
              <a:endParaRPr lang="en-US" altLang="zh-CN">
                <a:ea typeface="宋体" panose="02010600030101010101" pitchFamily="2" charset="-122"/>
              </a:endParaRPr>
            </a:p>
          </p:txBody>
        </p:sp>
        <p:sp>
          <p:nvSpPr>
            <p:cNvPr id="6172" name="TextBox 34">
              <a:hlinkClick r:id="rId1" action="ppaction://hlinksldjump"/>
            </p:cNvPr>
            <p:cNvSpPr/>
            <p:nvPr/>
          </p:nvSpPr>
          <p:spPr>
            <a:xfrm>
              <a:off x="1042" y="6926"/>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单元五</a:t>
              </a:r>
              <a:endParaRPr lang="zh-CN" altLang="en-US">
                <a:ea typeface="宋体" panose="02010600030101010101" pitchFamily="2" charset="-122"/>
              </a:endParaRPr>
            </a:p>
          </p:txBody>
        </p:sp>
        <p:sp>
          <p:nvSpPr>
            <p:cNvPr id="6174" name="矩形 29"/>
            <p:cNvSpPr/>
            <p:nvPr/>
          </p:nvSpPr>
          <p:spPr>
            <a:xfrm>
              <a:off x="6" y="7967"/>
              <a:ext cx="776"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5" name="TextBox 30"/>
            <p:cNvSpPr/>
            <p:nvPr/>
          </p:nvSpPr>
          <p:spPr>
            <a:xfrm>
              <a:off x="-68" y="7894"/>
              <a:ext cx="110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06</a:t>
              </a:r>
              <a:endParaRPr lang="en-US" altLang="zh-CN">
                <a:ea typeface="宋体" panose="02010600030101010101" pitchFamily="2" charset="-122"/>
              </a:endParaRPr>
            </a:p>
          </p:txBody>
        </p:sp>
        <p:sp>
          <p:nvSpPr>
            <p:cNvPr id="6176" name="TextBox 31">
              <a:hlinkClick r:id="rId1" action="ppaction://hlinksldjump"/>
            </p:cNvPr>
            <p:cNvSpPr/>
            <p:nvPr/>
          </p:nvSpPr>
          <p:spPr>
            <a:xfrm>
              <a:off x="1041" y="796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单元六</a:t>
              </a:r>
              <a:endParaRPr lang="zh-CN" altLang="en-US">
                <a:ea typeface="宋体" panose="02010600030101010101" pitchFamily="2" charset="-122"/>
              </a:endParaRPr>
            </a:p>
          </p:txBody>
        </p:sp>
      </p:grpSp>
      <p:grpSp>
        <p:nvGrpSpPr>
          <p:cNvPr id="5" name="组合 4"/>
          <p:cNvGrpSpPr/>
          <p:nvPr/>
        </p:nvGrpSpPr>
        <p:grpSpPr>
          <a:xfrm>
            <a:off x="1883410" y="512763"/>
            <a:ext cx="539750" cy="539750"/>
            <a:chOff x="0" y="0"/>
            <a:chExt cx="540000" cy="540000"/>
          </a:xfrm>
        </p:grpSpPr>
        <p:sp>
          <p:nvSpPr>
            <p:cNvPr id="6"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7"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a:t>
              </a:r>
              <a:r>
                <a:rPr lang="en-US"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4</a:t>
              </a:r>
              <a:endParaRPr lang="en-US" dirty="0">
                <a:ea typeface="宋体" panose="02010600030101010101" pitchFamily="2" charset="-122"/>
              </a:endParaRPr>
            </a:p>
          </p:txBody>
        </p:sp>
      </p:grpSp>
      <p:sp>
        <p:nvSpPr>
          <p:cNvPr id="8" name="TextBox 12"/>
          <p:cNvSpPr/>
          <p:nvPr/>
        </p:nvSpPr>
        <p:spPr>
          <a:xfrm>
            <a:off x="2712085" y="552450"/>
            <a:ext cx="3930650"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人格形成与发展的影响因素</a:t>
            </a:r>
            <a:endParaRPr lang="zh-CN" altLang="en-US" dirty="0">
              <a:ea typeface="宋体" panose="02010600030101010101" pitchFamily="2" charset="-122"/>
            </a:endParaRPr>
          </a:p>
        </p:txBody>
      </p:sp>
      <p:sp>
        <p:nvSpPr>
          <p:cNvPr id="9" name="矩形 42"/>
          <p:cNvSpPr/>
          <p:nvPr/>
        </p:nvSpPr>
        <p:spPr>
          <a:xfrm>
            <a:off x="2261870" y="1779905"/>
            <a:ext cx="4683125" cy="3056890"/>
          </a:xfrm>
          <a:prstGeom prst="rect">
            <a:avLst/>
          </a:prstGeom>
          <a:noFill/>
          <a:ln w="9525">
            <a:noFill/>
          </a:ln>
        </p:spPr>
        <p:txBody>
          <a:bodyPr wrap="square">
            <a:spAutoFit/>
          </a:bodyPr>
          <a:p>
            <a:pPr lvl="0">
              <a:lnSpc>
                <a:spcPct val="120000"/>
              </a:lnSpc>
              <a:spcAft>
                <a:spcPts val="600"/>
              </a:spcAft>
            </a:pPr>
            <a:r>
              <a:rPr lang="zh-CN" altLang="en-US" b="1" dirty="0">
                <a:solidFill>
                  <a:srgbClr val="92D050"/>
                </a:solidFill>
                <a:latin typeface="微软雅黑" panose="020B0503020204020204" charset="-122"/>
                <a:ea typeface="微软雅黑" panose="020B0503020204020204" charset="-122"/>
                <a:sym typeface="微软雅黑" panose="020B0503020204020204" charset="-122"/>
              </a:rPr>
              <a:t>三、早期童年经验</a:t>
            </a:r>
            <a:endParaRPr lang="zh-CN" altLang="en-US" b="1" dirty="0">
              <a:solidFill>
                <a:srgbClr val="92D050"/>
              </a:solidFill>
              <a:latin typeface="微软雅黑" panose="020B0503020204020204" charset="-122"/>
              <a:ea typeface="微软雅黑" panose="020B0503020204020204" charset="-122"/>
              <a:sym typeface="微软雅黑" panose="020B0503020204020204" charset="-122"/>
            </a:endParaRPr>
          </a:p>
          <a:p>
            <a:pPr lvl="1">
              <a:lnSpc>
                <a:spcPct val="150000"/>
              </a:lnSpc>
              <a:spcAft>
                <a:spcPts val="600"/>
              </a:spcAft>
            </a:pPr>
            <a:r>
              <a:rPr sz="1600" dirty="0">
                <a:solidFill>
                  <a:srgbClr val="7F7F7F"/>
                </a:solidFill>
                <a:latin typeface="微软雅黑" panose="020B0503020204020204" charset="-122"/>
                <a:ea typeface="微软雅黑" panose="020B0503020204020204" charset="-122"/>
                <a:sym typeface="微软雅黑" panose="020B0503020204020204" charset="-122"/>
              </a:rPr>
              <a:t>人格发展的确受到童年经验的影响，幸福的童年有利于儿童发展健康的人格，不幸的童年会使儿童形成不良的人格。但两者不存在一一对应的关系，顺境可能使孩子形成不良的人格特点，逆境也可能磨练出孩子坚强的性格。早期经验不能单独对人格起决定作用，它与其他因素共同决定着人格的形成与发展。</a:t>
            </a:r>
            <a:endParaRPr sz="1600" dirty="0">
              <a:solidFill>
                <a:srgbClr val="7F7F7F"/>
              </a:solidFill>
              <a:latin typeface="微软雅黑" panose="020B0503020204020204" charset="-122"/>
              <a:ea typeface="微软雅黑" panose="020B0503020204020204" charset="-122"/>
              <a:sym typeface="微软雅黑" panose="020B0503020204020204" charset="-122"/>
            </a:endParaRPr>
          </a:p>
        </p:txBody>
      </p:sp>
      <p:sp>
        <p:nvSpPr>
          <p:cNvPr id="15367" name="标题 1"/>
          <p:cNvSpPr/>
          <p:nvPr/>
        </p:nvSpPr>
        <p:spPr>
          <a:xfrm>
            <a:off x="8598535" y="525939"/>
            <a:ext cx="2330450" cy="461010"/>
          </a:xfrm>
          <a:prstGeom prst="rect">
            <a:avLst/>
          </a:prstGeom>
          <a:noFill/>
          <a:ln w="9525">
            <a:noFill/>
          </a:ln>
        </p:spPr>
        <p:txBody>
          <a:bodyPr anchor="ctr" anchorCtr="0">
            <a:normAutofit/>
          </a:bodyPr>
          <a:p>
            <a:pPr lvl="0" algn="r">
              <a:lnSpc>
                <a:spcPct val="100000"/>
              </a:lnSpc>
            </a:pPr>
            <a:r>
              <a:rPr lang="zh-CN" altLang="en-US" sz="1400">
                <a:solidFill>
                  <a:srgbClr val="7BC143"/>
                </a:solidFill>
                <a:latin typeface="微软雅黑" panose="020B0503020204020204" charset="-122"/>
                <a:ea typeface="微软雅黑" panose="020B0503020204020204" charset="-122"/>
                <a:sym typeface="Calibri" panose="020F0502020204030204" charset="0"/>
              </a:rPr>
              <a:t>孕育生命之花</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4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学习单元三</a:t>
            </a:r>
            <a:endParaRPr lang="zh-CN" altLang="en-US" sz="1400" baseline="0">
              <a:solidFill>
                <a:srgbClr val="7BC143"/>
              </a:solidFill>
              <a:latin typeface="微软雅黑" panose="020B0503020204020204" charset="-122"/>
              <a:ea typeface="微软雅黑" panose="020B0503020204020204" charset="-122"/>
              <a:sym typeface="Calibri" panose="020F0502020204030204" charset="0"/>
            </a:endParaRPr>
          </a:p>
        </p:txBody>
      </p:sp>
      <p:pic>
        <p:nvPicPr>
          <p:cNvPr id="4" name="图片 3" descr="5655fb20df18a_1024"/>
          <p:cNvPicPr>
            <a:picLocks noChangeAspect="1"/>
          </p:cNvPicPr>
          <p:nvPr/>
        </p:nvPicPr>
        <p:blipFill>
          <a:blip r:embed="rId2"/>
          <a:stretch>
            <a:fillRect/>
          </a:stretch>
        </p:blipFill>
        <p:spPr>
          <a:xfrm>
            <a:off x="8169275" y="1052830"/>
            <a:ext cx="3717925" cy="5600700"/>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
                                          </p:val>
                                        </p:tav>
                                        <p:tav tm="100000">
                                          <p:val>
                                            <p:strVal val="#ppt_x"/>
                                          </p:val>
                                        </p:tav>
                                      </p:tavLst>
                                    </p:anim>
                                    <p:anim calcmode="lin" valueType="num">
                                      <p:cBhvr>
                                        <p:cTn id="8" dur="500" fill="hold"/>
                                        <p:tgtEl>
                                          <p:spTgt spid="5"/>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ppt_x</p:attrName>
                                        </p:attrNameLst>
                                      </p:cBhvr>
                                      <p:tavLst>
                                        <p:tav tm="0">
                                          <p:val>
                                            <p:strVal val="#ppt_x"/>
                                          </p:val>
                                        </p:tav>
                                        <p:tav tm="100000">
                                          <p:val>
                                            <p:strVal val="#ppt_x"/>
                                          </p:val>
                                        </p:tav>
                                      </p:tavLst>
                                    </p:anim>
                                    <p:anim calcmode="lin" valueType="num">
                                      <p:cBhvr>
                                        <p:cTn id="12"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299" name="矩形 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5302" name="直接连接符 5"/>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sp>
        <p:nvSpPr>
          <p:cNvPr id="55340" name="直接连接符 39"/>
          <p:cNvSpPr/>
          <p:nvPr/>
        </p:nvSpPr>
        <p:spPr>
          <a:xfrm>
            <a:off x="2159000" y="5804535"/>
            <a:ext cx="9514205" cy="0"/>
          </a:xfrm>
          <a:prstGeom prst="line">
            <a:avLst/>
          </a:prstGeom>
          <a:ln w="9525" cap="flat" cmpd="sng">
            <a:solidFill>
              <a:srgbClr val="92D050"/>
            </a:solidFill>
            <a:prstDash val="dash"/>
            <a:headEnd type="oval" w="med" len="med"/>
            <a:tailEnd type="oval" w="med" len="med"/>
          </a:ln>
        </p:spPr>
      </p:sp>
      <p:sp>
        <p:nvSpPr>
          <p:cNvPr id="55348" name="直接连接符 45"/>
          <p:cNvSpPr/>
          <p:nvPr/>
        </p:nvSpPr>
        <p:spPr>
          <a:xfrm>
            <a:off x="2159000" y="1429385"/>
            <a:ext cx="9513570" cy="635"/>
          </a:xfrm>
          <a:prstGeom prst="line">
            <a:avLst/>
          </a:prstGeom>
          <a:ln w="9525" cap="flat" cmpd="sng">
            <a:solidFill>
              <a:srgbClr val="92D050"/>
            </a:solidFill>
            <a:prstDash val="dash"/>
            <a:headEnd type="oval" w="med" len="med"/>
            <a:tailEnd type="oval" w="med" len="med"/>
          </a:ln>
        </p:spPr>
      </p:sp>
      <p:grpSp>
        <p:nvGrpSpPr>
          <p:cNvPr id="3" name="组合 2"/>
          <p:cNvGrpSpPr/>
          <p:nvPr/>
        </p:nvGrpSpPr>
        <p:grpSpPr>
          <a:xfrm>
            <a:off x="-42545" y="1123950"/>
            <a:ext cx="1748155" cy="4826000"/>
            <a:chOff x="-68" y="1770"/>
            <a:chExt cx="2753" cy="7600"/>
          </a:xfrm>
        </p:grpSpPr>
        <p:sp>
          <p:nvSpPr>
            <p:cNvPr id="2" name="矩形 13"/>
            <p:cNvSpPr/>
            <p:nvPr/>
          </p:nvSpPr>
          <p:spPr>
            <a:xfrm>
              <a:off x="3" y="1770"/>
              <a:ext cx="2680" cy="76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152" name="矩形 19"/>
            <p:cNvSpPr/>
            <p:nvPr/>
          </p:nvSpPr>
          <p:spPr>
            <a:xfrm>
              <a:off x="921" y="4880"/>
              <a:ext cx="1736"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3" name="矩形 20"/>
            <p:cNvSpPr/>
            <p:nvPr/>
          </p:nvSpPr>
          <p:spPr>
            <a:xfrm>
              <a:off x="3" y="2789"/>
              <a:ext cx="777"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4" name="TextBox 21"/>
            <p:cNvSpPr/>
            <p:nvPr/>
          </p:nvSpPr>
          <p:spPr>
            <a:xfrm>
              <a:off x="-68" y="2678"/>
              <a:ext cx="994"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01</a:t>
              </a:r>
              <a:endParaRPr lang="en-US" altLang="zh-CN" sz="2800" b="1">
                <a:solidFill>
                  <a:srgbClr val="F2F2F2"/>
                </a:solidFill>
                <a:latin typeface="Bradley Hand ITC" pitchFamily="2" charset="0"/>
                <a:ea typeface="楷体_GB2312" panose="02010609030101010101" pitchFamily="1" charset="-122"/>
                <a:sym typeface="Bradley Hand ITC" pitchFamily="2" charset="0"/>
              </a:endParaRPr>
            </a:p>
          </p:txBody>
        </p:sp>
        <p:sp>
          <p:nvSpPr>
            <p:cNvPr id="6155" name="TextBox 22">
              <a:hlinkClick r:id="rId1" action="ppaction://hlinksldjump"/>
            </p:cNvPr>
            <p:cNvSpPr/>
            <p:nvPr/>
          </p:nvSpPr>
          <p:spPr>
            <a:xfrm>
              <a:off x="1041" y="275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rPr>
                <a:t>单元一</a:t>
              </a:r>
              <a:endPar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endParaRPr>
            </a:p>
          </p:txBody>
        </p:sp>
        <p:sp>
          <p:nvSpPr>
            <p:cNvPr id="6158" name="矩形 41"/>
            <p:cNvSpPr/>
            <p:nvPr/>
          </p:nvSpPr>
          <p:spPr>
            <a:xfrm>
              <a:off x="4" y="3835"/>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9" name="TextBox 42"/>
            <p:cNvSpPr/>
            <p:nvPr/>
          </p:nvSpPr>
          <p:spPr>
            <a:xfrm>
              <a:off x="-68" y="3724"/>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02</a:t>
              </a:r>
              <a:endParaRPr lang="en-US" altLang="zh-CN">
                <a:ea typeface="宋体" panose="02010600030101010101" pitchFamily="2" charset="-122"/>
              </a:endParaRPr>
            </a:p>
          </p:txBody>
        </p:sp>
        <p:sp>
          <p:nvSpPr>
            <p:cNvPr id="6160" name="TextBox 43">
              <a:hlinkClick r:id="rId1" action="ppaction://hlinksldjump"/>
            </p:cNvPr>
            <p:cNvSpPr/>
            <p:nvPr/>
          </p:nvSpPr>
          <p:spPr>
            <a:xfrm>
              <a:off x="1042" y="3803"/>
              <a:ext cx="1641" cy="658"/>
            </a:xfrm>
            <a:prstGeom prst="rect">
              <a:avLst/>
            </a:prstGeom>
            <a:noFill/>
            <a:ln w="9525">
              <a:noFill/>
            </a:ln>
          </p:spPr>
          <p:txBody>
            <a:bodyPr wrap="square">
              <a:spAutoFit/>
            </a:bodyPr>
            <a:p>
              <a:pPr lvl="0">
                <a:lnSpc>
                  <a:spcPct val="100000"/>
                </a:lnSpc>
              </a:pPr>
              <a:r>
                <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rPr>
                <a:t>单元二</a:t>
              </a:r>
              <a:endPar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endParaRPr>
            </a:p>
          </p:txBody>
        </p:sp>
        <p:sp>
          <p:nvSpPr>
            <p:cNvPr id="6162" name="矩形 38"/>
            <p:cNvSpPr/>
            <p:nvPr/>
          </p:nvSpPr>
          <p:spPr>
            <a:xfrm>
              <a:off x="4" y="4881"/>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3" name="TextBox 39"/>
            <p:cNvSpPr/>
            <p:nvPr/>
          </p:nvSpPr>
          <p:spPr>
            <a:xfrm>
              <a:off x="-68" y="4770"/>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03</a:t>
              </a:r>
              <a:endParaRPr lang="en-US" altLang="zh-CN">
                <a:ea typeface="宋体" panose="02010600030101010101" pitchFamily="2" charset="-122"/>
              </a:endParaRPr>
            </a:p>
          </p:txBody>
        </p:sp>
        <p:sp>
          <p:nvSpPr>
            <p:cNvPr id="6164" name="TextBox 40">
              <a:hlinkClick r:id="rId1" action="ppaction://hlinksldjump"/>
            </p:cNvPr>
            <p:cNvSpPr/>
            <p:nvPr/>
          </p:nvSpPr>
          <p:spPr>
            <a:xfrm>
              <a:off x="1042" y="4849"/>
              <a:ext cx="1641" cy="658"/>
            </a:xfrm>
            <a:prstGeom prst="rect">
              <a:avLst/>
            </a:prstGeom>
            <a:noFill/>
            <a:ln w="9525">
              <a:noFill/>
            </a:ln>
          </p:spPr>
          <p:txBody>
            <a:bodyPr wrap="square">
              <a:spAutoFit/>
            </a:bodyPr>
            <a:p>
              <a:pPr lvl="0">
                <a:lnSpc>
                  <a:spcPct val="100000"/>
                </a:lnSpc>
              </a:pPr>
              <a:r>
                <a:rPr lang="zh-CN" altLang="en-US" sz="2000">
                  <a:solidFill>
                    <a:schemeClr val="bg1"/>
                  </a:solidFill>
                  <a:latin typeface="微软雅黑" panose="020B0503020204020204" charset="-122"/>
                  <a:ea typeface="微软雅黑" panose="020B0503020204020204" charset="-122"/>
                  <a:sym typeface="微软雅黑" panose="020B0503020204020204" charset="-122"/>
                </a:rPr>
                <a:t>单元三</a:t>
              </a:r>
              <a:endParaRPr lang="zh-CN" altLang="en-US" sz="200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6166" name="矩形 35"/>
            <p:cNvSpPr/>
            <p:nvPr/>
          </p:nvSpPr>
          <p:spPr>
            <a:xfrm>
              <a:off x="4" y="5885"/>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7" name="TextBox 36"/>
            <p:cNvSpPr/>
            <p:nvPr/>
          </p:nvSpPr>
          <p:spPr>
            <a:xfrm>
              <a:off x="-68" y="5812"/>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04</a:t>
              </a:r>
              <a:endParaRPr lang="en-US" altLang="zh-CN">
                <a:ea typeface="宋体" panose="02010600030101010101" pitchFamily="2" charset="-122"/>
              </a:endParaRPr>
            </a:p>
          </p:txBody>
        </p:sp>
        <p:sp>
          <p:nvSpPr>
            <p:cNvPr id="6168" name="TextBox 37">
              <a:hlinkClick r:id="rId1" action="ppaction://hlinksldjump"/>
            </p:cNvPr>
            <p:cNvSpPr/>
            <p:nvPr/>
          </p:nvSpPr>
          <p:spPr>
            <a:xfrm>
              <a:off x="1042" y="5885"/>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单元四</a:t>
              </a:r>
              <a:endParaRPr lang="zh-CN" altLang="en-US">
                <a:ea typeface="宋体" panose="02010600030101010101" pitchFamily="2" charset="-122"/>
              </a:endParaRPr>
            </a:p>
          </p:txBody>
        </p:sp>
        <p:sp>
          <p:nvSpPr>
            <p:cNvPr id="6170" name="矩形 32"/>
            <p:cNvSpPr/>
            <p:nvPr/>
          </p:nvSpPr>
          <p:spPr>
            <a:xfrm>
              <a:off x="4" y="6926"/>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1" name="TextBox 33"/>
            <p:cNvSpPr/>
            <p:nvPr/>
          </p:nvSpPr>
          <p:spPr>
            <a:xfrm>
              <a:off x="-68" y="6853"/>
              <a:ext cx="98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05</a:t>
              </a:r>
              <a:endParaRPr lang="en-US" altLang="zh-CN">
                <a:ea typeface="宋体" panose="02010600030101010101" pitchFamily="2" charset="-122"/>
              </a:endParaRPr>
            </a:p>
          </p:txBody>
        </p:sp>
        <p:sp>
          <p:nvSpPr>
            <p:cNvPr id="6172" name="TextBox 34">
              <a:hlinkClick r:id="rId1" action="ppaction://hlinksldjump"/>
            </p:cNvPr>
            <p:cNvSpPr/>
            <p:nvPr/>
          </p:nvSpPr>
          <p:spPr>
            <a:xfrm>
              <a:off x="1042" y="6926"/>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单元五</a:t>
              </a:r>
              <a:endParaRPr lang="zh-CN" altLang="en-US">
                <a:ea typeface="宋体" panose="02010600030101010101" pitchFamily="2" charset="-122"/>
              </a:endParaRPr>
            </a:p>
          </p:txBody>
        </p:sp>
        <p:sp>
          <p:nvSpPr>
            <p:cNvPr id="6174" name="矩形 29"/>
            <p:cNvSpPr/>
            <p:nvPr/>
          </p:nvSpPr>
          <p:spPr>
            <a:xfrm>
              <a:off x="6" y="7967"/>
              <a:ext cx="776"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5" name="TextBox 30"/>
            <p:cNvSpPr/>
            <p:nvPr/>
          </p:nvSpPr>
          <p:spPr>
            <a:xfrm>
              <a:off x="-68" y="7894"/>
              <a:ext cx="110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06</a:t>
              </a:r>
              <a:endParaRPr lang="en-US" altLang="zh-CN">
                <a:ea typeface="宋体" panose="02010600030101010101" pitchFamily="2" charset="-122"/>
              </a:endParaRPr>
            </a:p>
          </p:txBody>
        </p:sp>
        <p:sp>
          <p:nvSpPr>
            <p:cNvPr id="6176" name="TextBox 31">
              <a:hlinkClick r:id="rId1" action="ppaction://hlinksldjump"/>
            </p:cNvPr>
            <p:cNvSpPr/>
            <p:nvPr/>
          </p:nvSpPr>
          <p:spPr>
            <a:xfrm>
              <a:off x="1041" y="796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单元六</a:t>
              </a:r>
              <a:endParaRPr lang="zh-CN" altLang="en-US">
                <a:ea typeface="宋体" panose="02010600030101010101" pitchFamily="2" charset="-122"/>
              </a:endParaRPr>
            </a:p>
          </p:txBody>
        </p:sp>
      </p:grpSp>
      <p:grpSp>
        <p:nvGrpSpPr>
          <p:cNvPr id="5" name="组合 4"/>
          <p:cNvGrpSpPr/>
          <p:nvPr/>
        </p:nvGrpSpPr>
        <p:grpSpPr>
          <a:xfrm>
            <a:off x="1883410" y="512763"/>
            <a:ext cx="539750" cy="539750"/>
            <a:chOff x="0" y="0"/>
            <a:chExt cx="540000" cy="540000"/>
          </a:xfrm>
        </p:grpSpPr>
        <p:sp>
          <p:nvSpPr>
            <p:cNvPr id="6"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7"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a:t>
              </a:r>
              <a:r>
                <a:rPr lang="en-US"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4</a:t>
              </a:r>
              <a:endParaRPr lang="en-US" dirty="0">
                <a:ea typeface="宋体" panose="02010600030101010101" pitchFamily="2" charset="-122"/>
              </a:endParaRPr>
            </a:p>
          </p:txBody>
        </p:sp>
      </p:grpSp>
      <p:sp>
        <p:nvSpPr>
          <p:cNvPr id="8" name="TextBox 12"/>
          <p:cNvSpPr/>
          <p:nvPr/>
        </p:nvSpPr>
        <p:spPr>
          <a:xfrm>
            <a:off x="2712085" y="552450"/>
            <a:ext cx="3930650"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人格形成与发展的影响因素</a:t>
            </a:r>
            <a:endParaRPr lang="zh-CN" altLang="en-US" dirty="0">
              <a:ea typeface="宋体" panose="02010600030101010101" pitchFamily="2" charset="-122"/>
            </a:endParaRPr>
          </a:p>
        </p:txBody>
      </p:sp>
      <p:sp>
        <p:nvSpPr>
          <p:cNvPr id="9" name="矩形 42"/>
          <p:cNvSpPr/>
          <p:nvPr/>
        </p:nvSpPr>
        <p:spPr>
          <a:xfrm>
            <a:off x="2261870" y="1779905"/>
            <a:ext cx="6452870" cy="4093210"/>
          </a:xfrm>
          <a:prstGeom prst="rect">
            <a:avLst/>
          </a:prstGeom>
          <a:noFill/>
          <a:ln w="9525">
            <a:noFill/>
          </a:ln>
        </p:spPr>
        <p:txBody>
          <a:bodyPr wrap="square">
            <a:spAutoFit/>
          </a:bodyPr>
          <a:p>
            <a:pPr lvl="0">
              <a:lnSpc>
                <a:spcPct val="120000"/>
              </a:lnSpc>
              <a:spcAft>
                <a:spcPts val="600"/>
              </a:spcAft>
            </a:pPr>
            <a:r>
              <a:rPr lang="zh-CN" altLang="en-US" b="1" dirty="0">
                <a:solidFill>
                  <a:srgbClr val="92D050"/>
                </a:solidFill>
                <a:latin typeface="微软雅黑" panose="020B0503020204020204" charset="-122"/>
                <a:ea typeface="微软雅黑" panose="020B0503020204020204" charset="-122"/>
                <a:sym typeface="微软雅黑" panose="020B0503020204020204" charset="-122"/>
              </a:rPr>
              <a:t>四、社会文化因素</a:t>
            </a:r>
            <a:endParaRPr lang="zh-CN" altLang="en-US" b="1" dirty="0">
              <a:solidFill>
                <a:srgbClr val="92D050"/>
              </a:solidFill>
              <a:latin typeface="微软雅黑" panose="020B0503020204020204" charset="-122"/>
              <a:ea typeface="微软雅黑" panose="020B0503020204020204" charset="-122"/>
              <a:sym typeface="微软雅黑" panose="020B0503020204020204" charset="-122"/>
            </a:endParaRPr>
          </a:p>
          <a:p>
            <a:pPr lvl="1">
              <a:lnSpc>
                <a:spcPct val="150000"/>
              </a:lnSpc>
              <a:spcAft>
                <a:spcPts val="600"/>
              </a:spcAft>
            </a:pPr>
            <a:r>
              <a:rPr sz="1400" dirty="0">
                <a:solidFill>
                  <a:srgbClr val="7F7F7F"/>
                </a:solidFill>
                <a:latin typeface="微软雅黑" panose="020B0503020204020204" charset="-122"/>
                <a:ea typeface="微软雅黑" panose="020B0503020204020204" charset="-122"/>
                <a:sym typeface="微软雅黑" panose="020B0503020204020204" charset="-122"/>
              </a:rPr>
              <a:t>社会环境的影响是复杂的，对儿童性格形成的影响主要是通过文化媒介传播进行的。</a:t>
            </a:r>
            <a:endParaRPr sz="1400" dirty="0">
              <a:solidFill>
                <a:srgbClr val="7F7F7F"/>
              </a:solidFill>
              <a:latin typeface="微软雅黑" panose="020B0503020204020204" charset="-122"/>
              <a:ea typeface="微软雅黑" panose="020B0503020204020204" charset="-122"/>
              <a:sym typeface="微软雅黑" panose="020B0503020204020204" charset="-122"/>
            </a:endParaRPr>
          </a:p>
          <a:p>
            <a:pPr lvl="1">
              <a:lnSpc>
                <a:spcPct val="150000"/>
              </a:lnSpc>
              <a:spcAft>
                <a:spcPts val="600"/>
              </a:spcAft>
            </a:pPr>
            <a:r>
              <a:rPr sz="1400" dirty="0">
                <a:solidFill>
                  <a:srgbClr val="7F7F7F"/>
                </a:solidFill>
                <a:latin typeface="微软雅黑" panose="020B0503020204020204" charset="-122"/>
                <a:ea typeface="微软雅黑" panose="020B0503020204020204" charset="-122"/>
                <a:sym typeface="微软雅黑" panose="020B0503020204020204" charset="-122"/>
              </a:rPr>
              <a:t>每个人都处在特定的社会文化环境中，社会文化对人格的影响是极为重要的。社会文化因素比如风俗习惯、伦理道德、文化背景、价值观念等塑造了社会成员的人格特征，使其成员的人格结构朝着相似性的方向发展。如爱尔兰社会文化强调人性本恶，因此爱尔兰人有较强的罪恶感。与之相反，中国传统文化认为人性本善，以和为贵，忍让为美德，自以为善人多。人格是文化模式在特定历史时期内个体心理上的和行为上的体现，不同区域的文化氛围和文化模式决定着不同的人格特质，社会价值取向和思维模式。如果一个人极端偏离其社会文化所要求的人格特质，不能融入社会文化环境中，就可能被视为行为偏差或患有心理疾病。</a:t>
            </a:r>
            <a:endParaRPr sz="1400" dirty="0">
              <a:solidFill>
                <a:srgbClr val="7F7F7F"/>
              </a:solidFill>
              <a:latin typeface="微软雅黑" panose="020B0503020204020204" charset="-122"/>
              <a:ea typeface="微软雅黑" panose="020B0503020204020204" charset="-122"/>
              <a:sym typeface="微软雅黑" panose="020B0503020204020204" charset="-122"/>
            </a:endParaRPr>
          </a:p>
        </p:txBody>
      </p:sp>
      <p:sp>
        <p:nvSpPr>
          <p:cNvPr id="15367" name="标题 1"/>
          <p:cNvSpPr/>
          <p:nvPr/>
        </p:nvSpPr>
        <p:spPr>
          <a:xfrm>
            <a:off x="8598535" y="525939"/>
            <a:ext cx="2330450" cy="461010"/>
          </a:xfrm>
          <a:prstGeom prst="rect">
            <a:avLst/>
          </a:prstGeom>
          <a:noFill/>
          <a:ln w="9525">
            <a:noFill/>
          </a:ln>
        </p:spPr>
        <p:txBody>
          <a:bodyPr anchor="ctr" anchorCtr="0">
            <a:normAutofit/>
          </a:bodyPr>
          <a:p>
            <a:pPr lvl="0" algn="r">
              <a:lnSpc>
                <a:spcPct val="100000"/>
              </a:lnSpc>
            </a:pPr>
            <a:r>
              <a:rPr lang="zh-CN" altLang="en-US" sz="1400">
                <a:solidFill>
                  <a:srgbClr val="7BC143"/>
                </a:solidFill>
                <a:latin typeface="微软雅黑" panose="020B0503020204020204" charset="-122"/>
                <a:ea typeface="微软雅黑" panose="020B0503020204020204" charset="-122"/>
                <a:sym typeface="Calibri" panose="020F0502020204030204" charset="0"/>
              </a:rPr>
              <a:t>孕育生命之花</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4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学习单元三</a:t>
            </a:r>
            <a:endParaRPr lang="zh-CN" altLang="en-US" sz="1400" baseline="0">
              <a:solidFill>
                <a:srgbClr val="7BC143"/>
              </a:solidFill>
              <a:latin typeface="微软雅黑" panose="020B0503020204020204" charset="-122"/>
              <a:ea typeface="微软雅黑" panose="020B0503020204020204" charset="-122"/>
              <a:sym typeface="Calibri" panose="020F0502020204030204" charset="0"/>
            </a:endParaRPr>
          </a:p>
        </p:txBody>
      </p:sp>
      <p:pic>
        <p:nvPicPr>
          <p:cNvPr id="4" name="图片 3" descr="5655fb20df18a_1024"/>
          <p:cNvPicPr>
            <a:picLocks noChangeAspect="1"/>
          </p:cNvPicPr>
          <p:nvPr/>
        </p:nvPicPr>
        <p:blipFill>
          <a:blip r:embed="rId2"/>
          <a:stretch>
            <a:fillRect/>
          </a:stretch>
        </p:blipFill>
        <p:spPr>
          <a:xfrm>
            <a:off x="8598535" y="1052830"/>
            <a:ext cx="3717925" cy="5600700"/>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
                                          </p:val>
                                        </p:tav>
                                        <p:tav tm="100000">
                                          <p:val>
                                            <p:strVal val="#ppt_x"/>
                                          </p:val>
                                        </p:tav>
                                      </p:tavLst>
                                    </p:anim>
                                    <p:anim calcmode="lin" valueType="num">
                                      <p:cBhvr>
                                        <p:cTn id="8" dur="500" fill="hold"/>
                                        <p:tgtEl>
                                          <p:spTgt spid="5"/>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ppt_x</p:attrName>
                                        </p:attrNameLst>
                                      </p:cBhvr>
                                      <p:tavLst>
                                        <p:tav tm="0">
                                          <p:val>
                                            <p:strVal val="#ppt_x"/>
                                          </p:val>
                                        </p:tav>
                                        <p:tav tm="100000">
                                          <p:val>
                                            <p:strVal val="#ppt_x"/>
                                          </p:val>
                                        </p:tav>
                                      </p:tavLst>
                                    </p:anim>
                                    <p:anim calcmode="lin" valueType="num">
                                      <p:cBhvr>
                                        <p:cTn id="12"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251" name="矩形 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3254" name="直接连接符 5"/>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grpSp>
        <p:nvGrpSpPr>
          <p:cNvPr id="53282" name="组合 53281"/>
          <p:cNvGrpSpPr/>
          <p:nvPr/>
        </p:nvGrpSpPr>
        <p:grpSpPr>
          <a:xfrm>
            <a:off x="1883410" y="512763"/>
            <a:ext cx="539750" cy="539750"/>
            <a:chOff x="0" y="0"/>
            <a:chExt cx="540000" cy="540000"/>
          </a:xfrm>
        </p:grpSpPr>
        <p:sp>
          <p:nvSpPr>
            <p:cNvPr id="53283"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53284"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04</a:t>
              </a:r>
              <a:endParaRPr lang="zh-CN" altLang="en-US" dirty="0">
                <a:ea typeface="宋体" panose="02010600030101010101" pitchFamily="2" charset="-122"/>
              </a:endParaRPr>
            </a:p>
          </p:txBody>
        </p:sp>
      </p:grpSp>
      <p:sp>
        <p:nvSpPr>
          <p:cNvPr id="53285" name="TextBox 12"/>
          <p:cNvSpPr/>
          <p:nvPr/>
        </p:nvSpPr>
        <p:spPr>
          <a:xfrm>
            <a:off x="2712085" y="552450"/>
            <a:ext cx="4057015"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人格形成与发展的影响因素</a:t>
            </a:r>
            <a:endParaRPr lang="en-US" altLang="zh-CN" sz="2400" b="1" dirty="0">
              <a:solidFill>
                <a:srgbClr val="9BBB59"/>
              </a:solidFill>
              <a:latin typeface="微软雅黑" panose="020B0503020204020204" charset="-122"/>
              <a:ea typeface="微软雅黑" panose="020B0503020204020204" charset="-122"/>
              <a:sym typeface="微软雅黑" panose="020B0503020204020204" charset="-122"/>
            </a:endParaRPr>
          </a:p>
        </p:txBody>
      </p:sp>
      <p:sp>
        <p:nvSpPr>
          <p:cNvPr id="53286"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sp>
        <p:nvSpPr>
          <p:cNvPr id="53294"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sp>
        <p:nvSpPr>
          <p:cNvPr id="53295" name="矩形 6"/>
          <p:cNvSpPr/>
          <p:nvPr/>
        </p:nvSpPr>
        <p:spPr>
          <a:xfrm>
            <a:off x="1991360" y="1612900"/>
            <a:ext cx="9937750" cy="4335463"/>
          </a:xfrm>
          <a:prstGeom prst="roundRect">
            <a:avLst>
              <a:gd name="adj" fmla="val 0"/>
            </a:avLst>
          </a:prstGeom>
          <a:solidFill>
            <a:srgbClr val="F0F0F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3296" name="圆角矩形 23"/>
          <p:cNvSpPr/>
          <p:nvPr/>
        </p:nvSpPr>
        <p:spPr>
          <a:xfrm>
            <a:off x="2172335" y="1844675"/>
            <a:ext cx="9359900" cy="3960813"/>
          </a:xfrm>
          <a:prstGeom prst="roundRect">
            <a:avLst>
              <a:gd name="adj" fmla="val 0"/>
            </a:avLst>
          </a:prstGeom>
          <a:gradFill rotWithShape="1">
            <a:gsLst>
              <a:gs pos="0">
                <a:srgbClr val="759436">
                  <a:alpha val="100000"/>
                </a:srgbClr>
              </a:gs>
              <a:gs pos="79999">
                <a:srgbClr val="9BC247">
                  <a:alpha val="100000"/>
                </a:srgbClr>
              </a:gs>
              <a:gs pos="100000">
                <a:srgbClr val="9BC545">
                  <a:alpha val="100000"/>
                </a:srgbClr>
              </a:gs>
            </a:gsLst>
            <a:lin ang="16200000" scaled="1"/>
            <a:tileRect/>
          </a:gradFill>
          <a:ln w="9525" cap="flat" cmpd="sng">
            <a:solidFill>
              <a:srgbClr val="9BBB59"/>
            </a:solidFill>
            <a:prstDash val="solid"/>
            <a:headEnd type="none" w="med" len="med"/>
            <a:tailEnd type="none" w="med" len="med"/>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sp>
        <p:nvSpPr>
          <p:cNvPr id="53297" name="矩形 9"/>
          <p:cNvSpPr/>
          <p:nvPr/>
        </p:nvSpPr>
        <p:spPr>
          <a:xfrm>
            <a:off x="2172335" y="1412875"/>
            <a:ext cx="98425" cy="379413"/>
          </a:xfrm>
          <a:prstGeom prst="rect">
            <a:avLst/>
          </a:prstGeom>
          <a:solidFill>
            <a:srgbClr val="FFC00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3298" name="TextBox 10"/>
          <p:cNvSpPr/>
          <p:nvPr/>
        </p:nvSpPr>
        <p:spPr>
          <a:xfrm>
            <a:off x="2351723" y="1412875"/>
            <a:ext cx="2938462" cy="417830"/>
          </a:xfrm>
          <a:prstGeom prst="rect">
            <a:avLst/>
          </a:prstGeom>
          <a:noFill/>
          <a:ln w="9525">
            <a:noFill/>
          </a:ln>
        </p:spPr>
        <p:txBody>
          <a:bodyPr wrap="square">
            <a:spAutoFit/>
          </a:bodyPr>
          <a:p>
            <a:pPr lvl="0">
              <a:lnSpc>
                <a:spcPct val="100000"/>
              </a:lnSpc>
            </a:pPr>
            <a:r>
              <a:rPr lang="zh-CN" altLang="en-US" sz="2000" b="1" dirty="0">
                <a:solidFill>
                  <a:srgbClr val="F79646"/>
                </a:solidFill>
                <a:latin typeface="微软雅黑" panose="020B0503020204020204" charset="-122"/>
                <a:ea typeface="微软雅黑" panose="020B0503020204020204" charset="-122"/>
                <a:sym typeface="微软雅黑" panose="020B0503020204020204" charset="-122"/>
              </a:rPr>
              <a:t>人格的决定因素</a:t>
            </a:r>
            <a:endParaRPr lang="zh-CN" altLang="en-US" sz="2000" b="1" dirty="0">
              <a:solidFill>
                <a:srgbClr val="F79646"/>
              </a:solidFill>
              <a:latin typeface="微软雅黑" panose="020B0503020204020204" charset="-122"/>
              <a:ea typeface="微软雅黑" panose="020B0503020204020204" charset="-122"/>
              <a:sym typeface="微软雅黑" panose="020B0503020204020204" charset="-122"/>
            </a:endParaRPr>
          </a:p>
        </p:txBody>
      </p:sp>
      <p:pic>
        <p:nvPicPr>
          <p:cNvPr id="53299" name="Picture 2" descr="D:\Teliss_Tong\Copy\定期备份\工作备份\！PPT图片及版面资源\06-PPT精选插图\12-标签\绿色上角.png"/>
          <p:cNvPicPr>
            <a:picLocks noChangeAspect="1"/>
          </p:cNvPicPr>
          <p:nvPr/>
        </p:nvPicPr>
        <p:blipFill>
          <a:blip r:embed="rId1"/>
          <a:stretch>
            <a:fillRect/>
          </a:stretch>
        </p:blipFill>
        <p:spPr>
          <a:xfrm>
            <a:off x="10270173" y="1031875"/>
            <a:ext cx="1514475" cy="414338"/>
          </a:xfrm>
          <a:prstGeom prst="rect">
            <a:avLst/>
          </a:prstGeom>
          <a:noFill/>
          <a:ln w="9525">
            <a:noFill/>
          </a:ln>
        </p:spPr>
      </p:pic>
      <p:sp>
        <p:nvSpPr>
          <p:cNvPr id="53300" name="TextBox 30"/>
          <p:cNvSpPr/>
          <p:nvPr/>
        </p:nvSpPr>
        <p:spPr>
          <a:xfrm>
            <a:off x="10703560" y="1052513"/>
            <a:ext cx="640080" cy="384810"/>
          </a:xfrm>
          <a:prstGeom prst="rect">
            <a:avLst/>
          </a:prstGeom>
          <a:noFill/>
          <a:ln w="9525">
            <a:noFill/>
          </a:ln>
        </p:spPr>
        <p:txBody>
          <a:bodyPr wrap="none">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番外</a:t>
            </a:r>
            <a:endParaRPr lang="en-US" altLang="zh-CN" dirty="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53301" name="矩形 9"/>
          <p:cNvSpPr/>
          <p:nvPr/>
        </p:nvSpPr>
        <p:spPr>
          <a:xfrm>
            <a:off x="11652885" y="5705475"/>
            <a:ext cx="492125" cy="100013"/>
          </a:xfrm>
          <a:prstGeom prst="rect">
            <a:avLst/>
          </a:prstGeom>
          <a:solidFill>
            <a:srgbClr val="FFC00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3302" name="TextBox 10"/>
          <p:cNvSpPr/>
          <p:nvPr/>
        </p:nvSpPr>
        <p:spPr>
          <a:xfrm>
            <a:off x="11652885" y="2657475"/>
            <a:ext cx="492125" cy="1332230"/>
          </a:xfrm>
          <a:prstGeom prst="rect">
            <a:avLst/>
          </a:prstGeom>
          <a:noFill/>
          <a:ln w="9525">
            <a:noFill/>
          </a:ln>
        </p:spPr>
        <p:txBody>
          <a:bodyPr wrap="square">
            <a:spAutoFit/>
          </a:bodyPr>
          <a:p>
            <a:pPr lvl="0" algn="r">
              <a:lnSpc>
                <a:spcPct val="100000"/>
              </a:lnSpc>
            </a:pPr>
            <a:r>
              <a:rPr lang="zh-CN" altLang="en-US" sz="2000" b="1" dirty="0">
                <a:solidFill>
                  <a:srgbClr val="F79646"/>
                </a:solidFill>
                <a:latin typeface="微软雅黑" panose="020B0503020204020204" charset="-122"/>
                <a:ea typeface="微软雅黑" panose="020B0503020204020204" charset="-122"/>
                <a:sym typeface="微软雅黑" panose="020B0503020204020204" charset="-122"/>
              </a:rPr>
              <a:t>精彩点评</a:t>
            </a:r>
            <a:endParaRPr lang="zh-CN" altLang="en-US" dirty="0">
              <a:ea typeface="宋体" panose="02010600030101010101" pitchFamily="2" charset="-122"/>
            </a:endParaRPr>
          </a:p>
        </p:txBody>
      </p:sp>
      <p:sp>
        <p:nvSpPr>
          <p:cNvPr id="53303" name="Text Box 44"/>
          <p:cNvSpPr/>
          <p:nvPr/>
        </p:nvSpPr>
        <p:spPr>
          <a:xfrm>
            <a:off x="2263775" y="1959610"/>
            <a:ext cx="9177020" cy="3642360"/>
          </a:xfrm>
          <a:prstGeom prst="rect">
            <a:avLst/>
          </a:prstGeom>
          <a:noFill/>
          <a:ln w="9525">
            <a:noFill/>
          </a:ln>
        </p:spPr>
        <p:txBody>
          <a:bodyPr wrap="square" anchor="ctr" anchorCtr="0">
            <a:spAutoFit/>
          </a:bodyPr>
          <a:p>
            <a:pPr lvl="0">
              <a:lnSpc>
                <a:spcPct val="100000"/>
              </a:lnSpc>
              <a:spcAft>
                <a:spcPts val="600"/>
              </a:spcAft>
            </a:pPr>
            <a:r>
              <a:rPr sz="1600" dirty="0">
                <a:solidFill>
                  <a:schemeClr val="bg1"/>
                </a:solidFill>
                <a:latin typeface="Calibri" panose="020F0502020204030204" charset="0"/>
              </a:rPr>
              <a:t>哲学与心理学的最基本观点是：人是环境的动物，人必须适应环境而生存。所以人格的真正决定因素是“环境”，相当于古人说的“墨悲丝染”，或“近朱者赤、近墨者黑”。</a:t>
            </a:r>
            <a:endParaRPr sz="1600" dirty="0">
              <a:solidFill>
                <a:schemeClr val="bg1"/>
              </a:solidFill>
              <a:latin typeface="Calibri" panose="020F0502020204030204" charset="0"/>
            </a:endParaRPr>
          </a:p>
          <a:p>
            <a:pPr lvl="0">
              <a:lnSpc>
                <a:spcPct val="100000"/>
              </a:lnSpc>
              <a:spcAft>
                <a:spcPts val="600"/>
              </a:spcAft>
            </a:pPr>
            <a:r>
              <a:rPr sz="1600" dirty="0">
                <a:solidFill>
                  <a:schemeClr val="bg1"/>
                </a:solidFill>
                <a:latin typeface="Calibri" panose="020F0502020204030204" charset="0"/>
              </a:rPr>
              <a:t>比如最通俗的，良民有良民的人格，强盗有强盗的人格；乞丐有乞丐的人格，富人有富人的人格。</a:t>
            </a:r>
            <a:endParaRPr sz="1600" dirty="0">
              <a:solidFill>
                <a:schemeClr val="bg1"/>
              </a:solidFill>
              <a:latin typeface="Calibri" panose="020F0502020204030204" charset="0"/>
            </a:endParaRPr>
          </a:p>
          <a:p>
            <a:pPr lvl="0">
              <a:lnSpc>
                <a:spcPct val="100000"/>
              </a:lnSpc>
              <a:spcAft>
                <a:spcPts val="600"/>
              </a:spcAft>
            </a:pPr>
            <a:r>
              <a:rPr sz="1600" dirty="0">
                <a:solidFill>
                  <a:schemeClr val="bg1"/>
                </a:solidFill>
                <a:latin typeface="Calibri" panose="020F0502020204030204" charset="0"/>
              </a:rPr>
              <a:t>在今天可以更普遍地说，不同行业和群体因其有不同的职业行为，而有相应的人格。比如环卫工人有环卫工人的人格，政府领导有政府领导的人格。如果让政府领导与环卫工人同时站在一起，一眼就可以分辨出哪个是政府领导，哪个是环卫工人，原因就在于人格的不同，而这种人格又是与长期的生活环境有关的。</a:t>
            </a:r>
            <a:endParaRPr sz="1600" dirty="0">
              <a:solidFill>
                <a:schemeClr val="bg1"/>
              </a:solidFill>
              <a:latin typeface="Calibri" panose="020F0502020204030204" charset="0"/>
            </a:endParaRPr>
          </a:p>
          <a:p>
            <a:pPr lvl="0">
              <a:lnSpc>
                <a:spcPct val="100000"/>
              </a:lnSpc>
              <a:spcAft>
                <a:spcPts val="600"/>
              </a:spcAft>
            </a:pPr>
            <a:r>
              <a:rPr lang="zh-CN" altLang="en-US" sz="1600" dirty="0">
                <a:solidFill>
                  <a:schemeClr val="bg1"/>
                </a:solidFill>
                <a:latin typeface="Calibri" panose="020F0502020204030204" charset="0"/>
                <a:ea typeface="宋体" panose="02010600030101010101" pitchFamily="2" charset="-122"/>
                <a:sym typeface="宋体" panose="02010600030101010101" pitchFamily="2" charset="-122"/>
              </a:rPr>
              <a:t>再比如，领导有领导的人格，领导办公楼下的保安，又有保安的人格，两种人格显然是不一样的。</a:t>
            </a:r>
            <a:endParaRPr lang="zh-CN" altLang="en-US" sz="1600" dirty="0">
              <a:solidFill>
                <a:schemeClr val="bg1"/>
              </a:solidFill>
              <a:latin typeface="Calibri" panose="020F0502020204030204" charset="0"/>
              <a:ea typeface="宋体" panose="02010600030101010101" pitchFamily="2" charset="-122"/>
              <a:sym typeface="宋体" panose="02010600030101010101" pitchFamily="2" charset="-122"/>
            </a:endParaRPr>
          </a:p>
          <a:p>
            <a:pPr lvl="0">
              <a:lnSpc>
                <a:spcPct val="100000"/>
              </a:lnSpc>
              <a:spcAft>
                <a:spcPts val="600"/>
              </a:spcAft>
            </a:pPr>
            <a:r>
              <a:rPr sz="1600" dirty="0">
                <a:solidFill>
                  <a:schemeClr val="bg1"/>
                </a:solidFill>
                <a:latin typeface="Calibri" panose="020F0502020204030204" charset="0"/>
              </a:rPr>
              <a:t>另外，职业的稳定，也决定着人格的稳定。比如农民的人格与气质类型一辈子没改变过，因为他们的职业或劳动方式一辈子没有改变。环卫工、社会低层职业者、穷人的人格一辈子都不会改变，无论你在哪个年龄阶段去与他们打交道，就会发现他们的各种人格与气质特征都还与原来一样。</a:t>
            </a:r>
            <a:endParaRPr sz="1600" dirty="0">
              <a:solidFill>
                <a:schemeClr val="bg1"/>
              </a:solidFill>
              <a:latin typeface="Calibri" panose="020F0502020204030204" charset="0"/>
            </a:endParaRPr>
          </a:p>
          <a:p>
            <a:pPr lvl="0">
              <a:lnSpc>
                <a:spcPct val="100000"/>
              </a:lnSpc>
              <a:spcAft>
                <a:spcPts val="600"/>
              </a:spcAft>
            </a:pPr>
            <a:r>
              <a:rPr sz="1600" dirty="0">
                <a:solidFill>
                  <a:schemeClr val="bg1"/>
                </a:solidFill>
                <a:latin typeface="Calibri" panose="020F0502020204030204" charset="0"/>
              </a:rPr>
              <a:t>而作为领导或管理者的阶层，它们只要换一个管理岗位、换一个办公环境，你随时都可能发现它们好像完全变了一个人。</a:t>
            </a:r>
            <a:endParaRPr sz="1600" dirty="0">
              <a:solidFill>
                <a:schemeClr val="bg1"/>
              </a:solidFill>
              <a:latin typeface="Calibri" panose="020F0502020204030204" charset="0"/>
            </a:endParaRPr>
          </a:p>
        </p:txBody>
      </p:sp>
      <p:grpSp>
        <p:nvGrpSpPr>
          <p:cNvPr id="3" name="组合 2"/>
          <p:cNvGrpSpPr/>
          <p:nvPr/>
        </p:nvGrpSpPr>
        <p:grpSpPr>
          <a:xfrm>
            <a:off x="-42545" y="1123950"/>
            <a:ext cx="1748155" cy="4826000"/>
            <a:chOff x="-68" y="1770"/>
            <a:chExt cx="2753" cy="7600"/>
          </a:xfrm>
        </p:grpSpPr>
        <p:sp>
          <p:nvSpPr>
            <p:cNvPr id="2" name="矩形 13"/>
            <p:cNvSpPr/>
            <p:nvPr/>
          </p:nvSpPr>
          <p:spPr>
            <a:xfrm>
              <a:off x="3" y="1770"/>
              <a:ext cx="2680" cy="76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152" name="矩形 19"/>
            <p:cNvSpPr/>
            <p:nvPr/>
          </p:nvSpPr>
          <p:spPr>
            <a:xfrm>
              <a:off x="921" y="4880"/>
              <a:ext cx="1736"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3" name="矩形 20"/>
            <p:cNvSpPr/>
            <p:nvPr/>
          </p:nvSpPr>
          <p:spPr>
            <a:xfrm>
              <a:off x="3" y="2789"/>
              <a:ext cx="777"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4" name="TextBox 21"/>
            <p:cNvSpPr/>
            <p:nvPr/>
          </p:nvSpPr>
          <p:spPr>
            <a:xfrm>
              <a:off x="-68" y="2678"/>
              <a:ext cx="994"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01</a:t>
              </a:r>
              <a:endParaRPr lang="en-US" altLang="zh-CN" sz="2800" b="1">
                <a:solidFill>
                  <a:srgbClr val="F2F2F2"/>
                </a:solidFill>
                <a:latin typeface="Bradley Hand ITC" pitchFamily="2" charset="0"/>
                <a:ea typeface="楷体_GB2312" panose="02010609030101010101" pitchFamily="1" charset="-122"/>
                <a:sym typeface="Bradley Hand ITC" pitchFamily="2" charset="0"/>
              </a:endParaRPr>
            </a:p>
          </p:txBody>
        </p:sp>
        <p:sp>
          <p:nvSpPr>
            <p:cNvPr id="6155" name="TextBox 22">
              <a:hlinkClick r:id="rId2" action="ppaction://hlinksldjump"/>
            </p:cNvPr>
            <p:cNvSpPr/>
            <p:nvPr/>
          </p:nvSpPr>
          <p:spPr>
            <a:xfrm>
              <a:off x="1041" y="275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rPr>
                <a:t>单元一</a:t>
              </a:r>
              <a:endPar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endParaRPr>
            </a:p>
          </p:txBody>
        </p:sp>
        <p:sp>
          <p:nvSpPr>
            <p:cNvPr id="6158" name="矩形 41"/>
            <p:cNvSpPr/>
            <p:nvPr/>
          </p:nvSpPr>
          <p:spPr>
            <a:xfrm>
              <a:off x="4" y="3835"/>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9" name="TextBox 42"/>
            <p:cNvSpPr/>
            <p:nvPr/>
          </p:nvSpPr>
          <p:spPr>
            <a:xfrm>
              <a:off x="-68" y="3724"/>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02</a:t>
              </a:r>
              <a:endParaRPr lang="en-US" altLang="zh-CN">
                <a:ea typeface="宋体" panose="02010600030101010101" pitchFamily="2" charset="-122"/>
              </a:endParaRPr>
            </a:p>
          </p:txBody>
        </p:sp>
        <p:sp>
          <p:nvSpPr>
            <p:cNvPr id="6160" name="TextBox 43">
              <a:hlinkClick r:id="rId2" action="ppaction://hlinksldjump"/>
            </p:cNvPr>
            <p:cNvSpPr/>
            <p:nvPr/>
          </p:nvSpPr>
          <p:spPr>
            <a:xfrm>
              <a:off x="1042" y="3803"/>
              <a:ext cx="1641" cy="658"/>
            </a:xfrm>
            <a:prstGeom prst="rect">
              <a:avLst/>
            </a:prstGeom>
            <a:noFill/>
            <a:ln w="9525">
              <a:noFill/>
            </a:ln>
          </p:spPr>
          <p:txBody>
            <a:bodyPr wrap="square">
              <a:spAutoFit/>
            </a:bodyPr>
            <a:p>
              <a:pPr lvl="0">
                <a:lnSpc>
                  <a:spcPct val="100000"/>
                </a:lnSpc>
              </a:pPr>
              <a:r>
                <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rPr>
                <a:t>单元二</a:t>
              </a:r>
              <a:endPar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endParaRPr>
            </a:p>
          </p:txBody>
        </p:sp>
        <p:sp>
          <p:nvSpPr>
            <p:cNvPr id="6162" name="矩形 38"/>
            <p:cNvSpPr/>
            <p:nvPr/>
          </p:nvSpPr>
          <p:spPr>
            <a:xfrm>
              <a:off x="4" y="4881"/>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3" name="TextBox 39"/>
            <p:cNvSpPr/>
            <p:nvPr/>
          </p:nvSpPr>
          <p:spPr>
            <a:xfrm>
              <a:off x="-68" y="4770"/>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03</a:t>
              </a:r>
              <a:endParaRPr lang="en-US" altLang="zh-CN">
                <a:ea typeface="宋体" panose="02010600030101010101" pitchFamily="2" charset="-122"/>
              </a:endParaRPr>
            </a:p>
          </p:txBody>
        </p:sp>
        <p:sp>
          <p:nvSpPr>
            <p:cNvPr id="6164" name="TextBox 40">
              <a:hlinkClick r:id="rId2" action="ppaction://hlinksldjump"/>
            </p:cNvPr>
            <p:cNvSpPr/>
            <p:nvPr/>
          </p:nvSpPr>
          <p:spPr>
            <a:xfrm>
              <a:off x="1042" y="4849"/>
              <a:ext cx="1641" cy="658"/>
            </a:xfrm>
            <a:prstGeom prst="rect">
              <a:avLst/>
            </a:prstGeom>
            <a:noFill/>
            <a:ln w="9525">
              <a:noFill/>
            </a:ln>
          </p:spPr>
          <p:txBody>
            <a:bodyPr wrap="square">
              <a:spAutoFit/>
            </a:bodyPr>
            <a:p>
              <a:pPr lvl="0">
                <a:lnSpc>
                  <a:spcPct val="100000"/>
                </a:lnSpc>
              </a:pPr>
              <a:r>
                <a:rPr lang="zh-CN" altLang="en-US" sz="2000">
                  <a:solidFill>
                    <a:schemeClr val="bg1"/>
                  </a:solidFill>
                  <a:latin typeface="微软雅黑" panose="020B0503020204020204" charset="-122"/>
                  <a:ea typeface="微软雅黑" panose="020B0503020204020204" charset="-122"/>
                  <a:sym typeface="微软雅黑" panose="020B0503020204020204" charset="-122"/>
                </a:rPr>
                <a:t>单元三</a:t>
              </a:r>
              <a:endParaRPr lang="zh-CN" altLang="en-US" sz="200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6166" name="矩形 35"/>
            <p:cNvSpPr/>
            <p:nvPr/>
          </p:nvSpPr>
          <p:spPr>
            <a:xfrm>
              <a:off x="4" y="5885"/>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7" name="TextBox 36"/>
            <p:cNvSpPr/>
            <p:nvPr/>
          </p:nvSpPr>
          <p:spPr>
            <a:xfrm>
              <a:off x="-68" y="5812"/>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04</a:t>
              </a:r>
              <a:endParaRPr lang="en-US" altLang="zh-CN">
                <a:ea typeface="宋体" panose="02010600030101010101" pitchFamily="2" charset="-122"/>
              </a:endParaRPr>
            </a:p>
          </p:txBody>
        </p:sp>
        <p:sp>
          <p:nvSpPr>
            <p:cNvPr id="6168" name="TextBox 37">
              <a:hlinkClick r:id="rId2" action="ppaction://hlinksldjump"/>
            </p:cNvPr>
            <p:cNvSpPr/>
            <p:nvPr/>
          </p:nvSpPr>
          <p:spPr>
            <a:xfrm>
              <a:off x="1042" y="5885"/>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单元四</a:t>
              </a:r>
              <a:endParaRPr lang="zh-CN" altLang="en-US">
                <a:ea typeface="宋体" panose="02010600030101010101" pitchFamily="2" charset="-122"/>
              </a:endParaRPr>
            </a:p>
          </p:txBody>
        </p:sp>
        <p:sp>
          <p:nvSpPr>
            <p:cNvPr id="6170" name="矩形 32"/>
            <p:cNvSpPr/>
            <p:nvPr/>
          </p:nvSpPr>
          <p:spPr>
            <a:xfrm>
              <a:off x="4" y="6926"/>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1" name="TextBox 33"/>
            <p:cNvSpPr/>
            <p:nvPr/>
          </p:nvSpPr>
          <p:spPr>
            <a:xfrm>
              <a:off x="-68" y="6853"/>
              <a:ext cx="98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05</a:t>
              </a:r>
              <a:endParaRPr lang="en-US" altLang="zh-CN">
                <a:ea typeface="宋体" panose="02010600030101010101" pitchFamily="2" charset="-122"/>
              </a:endParaRPr>
            </a:p>
          </p:txBody>
        </p:sp>
        <p:sp>
          <p:nvSpPr>
            <p:cNvPr id="6172" name="TextBox 34">
              <a:hlinkClick r:id="rId2" action="ppaction://hlinksldjump"/>
            </p:cNvPr>
            <p:cNvSpPr/>
            <p:nvPr/>
          </p:nvSpPr>
          <p:spPr>
            <a:xfrm>
              <a:off x="1042" y="6926"/>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单元五</a:t>
              </a:r>
              <a:endParaRPr lang="zh-CN" altLang="en-US">
                <a:ea typeface="宋体" panose="02010600030101010101" pitchFamily="2" charset="-122"/>
              </a:endParaRPr>
            </a:p>
          </p:txBody>
        </p:sp>
        <p:sp>
          <p:nvSpPr>
            <p:cNvPr id="6174" name="矩形 29"/>
            <p:cNvSpPr/>
            <p:nvPr/>
          </p:nvSpPr>
          <p:spPr>
            <a:xfrm>
              <a:off x="6" y="7967"/>
              <a:ext cx="776"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5" name="TextBox 30"/>
            <p:cNvSpPr/>
            <p:nvPr/>
          </p:nvSpPr>
          <p:spPr>
            <a:xfrm>
              <a:off x="-68" y="7894"/>
              <a:ext cx="110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06</a:t>
              </a:r>
              <a:endParaRPr lang="en-US" altLang="zh-CN">
                <a:ea typeface="宋体" panose="02010600030101010101" pitchFamily="2" charset="-122"/>
              </a:endParaRPr>
            </a:p>
          </p:txBody>
        </p:sp>
        <p:sp>
          <p:nvSpPr>
            <p:cNvPr id="6176" name="TextBox 31">
              <a:hlinkClick r:id="rId2" action="ppaction://hlinksldjump"/>
            </p:cNvPr>
            <p:cNvSpPr/>
            <p:nvPr/>
          </p:nvSpPr>
          <p:spPr>
            <a:xfrm>
              <a:off x="1041" y="796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单元六</a:t>
              </a:r>
              <a:endParaRPr lang="zh-CN" altLang="en-US">
                <a:ea typeface="宋体" panose="02010600030101010101" pitchFamily="2" charset="-122"/>
              </a:endParaRPr>
            </a:p>
          </p:txBody>
        </p:sp>
      </p:grpSp>
      <p:sp>
        <p:nvSpPr>
          <p:cNvPr id="15367" name="标题 1"/>
          <p:cNvSpPr/>
          <p:nvPr/>
        </p:nvSpPr>
        <p:spPr>
          <a:xfrm>
            <a:off x="8598535" y="525939"/>
            <a:ext cx="2330450" cy="461010"/>
          </a:xfrm>
          <a:prstGeom prst="rect">
            <a:avLst/>
          </a:prstGeom>
          <a:noFill/>
          <a:ln w="9525">
            <a:noFill/>
          </a:ln>
        </p:spPr>
        <p:txBody>
          <a:bodyPr anchor="ctr" anchorCtr="0">
            <a:normAutofit/>
          </a:bodyPr>
          <a:p>
            <a:pPr lvl="0" algn="r">
              <a:lnSpc>
                <a:spcPct val="100000"/>
              </a:lnSpc>
            </a:pPr>
            <a:r>
              <a:rPr lang="zh-CN" altLang="en-US" sz="1400">
                <a:solidFill>
                  <a:srgbClr val="7BC143"/>
                </a:solidFill>
                <a:latin typeface="微软雅黑" panose="020B0503020204020204" charset="-122"/>
                <a:ea typeface="微软雅黑" panose="020B0503020204020204" charset="-122"/>
                <a:sym typeface="Calibri" panose="020F0502020204030204" charset="0"/>
              </a:rPr>
              <a:t>孕育生命之花</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4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学习单元三</a:t>
            </a:r>
            <a:endParaRPr lang="zh-CN" altLang="en-US" sz="1400" baseline="0">
              <a:solidFill>
                <a:srgbClr val="7BC143"/>
              </a:solidFill>
              <a:latin typeface="微软雅黑" panose="020B0503020204020204" charset="-122"/>
              <a:ea typeface="微软雅黑" panose="020B0503020204020204" charset="-122"/>
              <a:sym typeface="Calibri" panose="020F05020202040302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53303"/>
                                        </p:tgtEl>
                                        <p:attrNameLst>
                                          <p:attrName>style.visibility</p:attrName>
                                        </p:attrNameLst>
                                      </p:cBhvr>
                                      <p:to>
                                        <p:strVal val="visible"/>
                                      </p:to>
                                    </p:set>
                                    <p:animEffect filter="fade">
                                      <p:cBhvr>
                                        <p:cTn id="7" dur="1000"/>
                                        <p:tgtEl>
                                          <p:spTgt spid="53303"/>
                                        </p:tgtEl>
                                      </p:cBhvr>
                                    </p:animEffect>
                                    <p:anim calcmode="lin" valueType="num">
                                      <p:cBhvr>
                                        <p:cTn id="8" dur="1000" fill="hold"/>
                                        <p:tgtEl>
                                          <p:spTgt spid="53303"/>
                                        </p:tgtEl>
                                        <p:attrNameLst>
                                          <p:attrName>ppt_x</p:attrName>
                                        </p:attrNameLst>
                                      </p:cBhvr>
                                      <p:tavLst>
                                        <p:tav tm="0">
                                          <p:val>
                                            <p:strVal val="#ppt_x"/>
                                          </p:val>
                                        </p:tav>
                                        <p:tav tm="100000">
                                          <p:val>
                                            <p:strVal val="#ppt_x"/>
                                          </p:val>
                                        </p:tav>
                                      </p:tavLst>
                                    </p:anim>
                                    <p:anim calcmode="lin" valueType="num">
                                      <p:cBhvr>
                                        <p:cTn id="9" dur="1000" fill="hold"/>
                                        <p:tgtEl>
                                          <p:spTgt spid="5330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303" grpId="0" bldLvl="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5" name="矩形 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8678" name="直接连接符 5"/>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pic>
        <p:nvPicPr>
          <p:cNvPr id="28706" name="Picture 2" descr="D:\Teliss_Tong\Copy\定期备份\工作备份\！PPT图片及版面资源\06-PPT精选插图\12-标签\绿色上角.png"/>
          <p:cNvPicPr>
            <a:picLocks noChangeAspect="1"/>
          </p:cNvPicPr>
          <p:nvPr/>
        </p:nvPicPr>
        <p:blipFill>
          <a:blip r:embed="rId1"/>
          <a:stretch>
            <a:fillRect/>
          </a:stretch>
        </p:blipFill>
        <p:spPr>
          <a:xfrm>
            <a:off x="10270173" y="1031875"/>
            <a:ext cx="1514475" cy="414338"/>
          </a:xfrm>
          <a:prstGeom prst="rect">
            <a:avLst/>
          </a:prstGeom>
          <a:noFill/>
          <a:ln w="9525">
            <a:noFill/>
          </a:ln>
        </p:spPr>
      </p:pic>
      <p:grpSp>
        <p:nvGrpSpPr>
          <p:cNvPr id="28707" name="组合 28706"/>
          <p:cNvGrpSpPr/>
          <p:nvPr/>
        </p:nvGrpSpPr>
        <p:grpSpPr>
          <a:xfrm>
            <a:off x="1883410" y="512763"/>
            <a:ext cx="539750" cy="539750"/>
            <a:chOff x="0" y="0"/>
            <a:chExt cx="540000" cy="540000"/>
          </a:xfrm>
        </p:grpSpPr>
        <p:sp>
          <p:nvSpPr>
            <p:cNvPr id="28708"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28709"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05</a:t>
              </a:r>
              <a:endParaRPr lang="zh-CN" altLang="en-US" dirty="0">
                <a:ea typeface="宋体" panose="02010600030101010101" pitchFamily="2" charset="-122"/>
              </a:endParaRPr>
            </a:p>
          </p:txBody>
        </p:sp>
      </p:grpSp>
      <p:sp>
        <p:nvSpPr>
          <p:cNvPr id="28710" name="TextBox 12"/>
          <p:cNvSpPr/>
          <p:nvPr/>
        </p:nvSpPr>
        <p:spPr>
          <a:xfrm>
            <a:off x="2712085" y="552450"/>
            <a:ext cx="3589655"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人格障碍的概念及其特征</a:t>
            </a:r>
            <a:endParaRPr lang="zh-CN" altLang="en-US" dirty="0">
              <a:ea typeface="宋体" panose="02010600030101010101" pitchFamily="2" charset="-122"/>
            </a:endParaRPr>
          </a:p>
        </p:txBody>
      </p:sp>
      <p:sp>
        <p:nvSpPr>
          <p:cNvPr id="28711" name="TextBox 25"/>
          <p:cNvSpPr/>
          <p:nvPr/>
        </p:nvSpPr>
        <p:spPr>
          <a:xfrm>
            <a:off x="10703560" y="1052513"/>
            <a:ext cx="640080" cy="384810"/>
          </a:xfrm>
          <a:prstGeom prst="rect">
            <a:avLst/>
          </a:prstGeom>
          <a:noFill/>
          <a:ln w="9525">
            <a:noFill/>
          </a:ln>
        </p:spPr>
        <p:txBody>
          <a:bodyPr wrap="none">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概念</a:t>
            </a:r>
            <a:endParaRPr lang="zh-CN" altLang="en-US" dirty="0">
              <a:ea typeface="宋体" panose="02010600030101010101" pitchFamily="2" charset="-122"/>
            </a:endParaRPr>
          </a:p>
        </p:txBody>
      </p:sp>
      <p:sp>
        <p:nvSpPr>
          <p:cNvPr id="28712"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sp>
        <p:nvSpPr>
          <p:cNvPr id="28713"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sp>
        <p:nvSpPr>
          <p:cNvPr id="28714" name="矩形 6"/>
          <p:cNvSpPr/>
          <p:nvPr/>
        </p:nvSpPr>
        <p:spPr>
          <a:xfrm>
            <a:off x="2237423" y="1700213"/>
            <a:ext cx="6091237" cy="4248150"/>
          </a:xfrm>
          <a:prstGeom prst="roundRect">
            <a:avLst>
              <a:gd name="adj" fmla="val 0"/>
            </a:avLst>
          </a:prstGeom>
          <a:solidFill>
            <a:srgbClr val="F0F0F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8715" name="矩形 9"/>
          <p:cNvSpPr/>
          <p:nvPr/>
        </p:nvSpPr>
        <p:spPr>
          <a:xfrm>
            <a:off x="1991360" y="2173288"/>
            <a:ext cx="492125" cy="100012"/>
          </a:xfrm>
          <a:prstGeom prst="rect">
            <a:avLst/>
          </a:prstGeom>
          <a:solidFill>
            <a:srgbClr val="FFC00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8716" name="TextBox 10"/>
          <p:cNvSpPr/>
          <p:nvPr/>
        </p:nvSpPr>
        <p:spPr>
          <a:xfrm>
            <a:off x="1991360" y="2441575"/>
            <a:ext cx="492125" cy="2246630"/>
          </a:xfrm>
          <a:prstGeom prst="rect">
            <a:avLst/>
          </a:prstGeom>
          <a:noFill/>
          <a:ln w="9525">
            <a:noFill/>
          </a:ln>
        </p:spPr>
        <p:txBody>
          <a:bodyPr wrap="square">
            <a:spAutoFit/>
          </a:bodyPr>
          <a:p>
            <a:pPr lvl="0">
              <a:lnSpc>
                <a:spcPct val="100000"/>
              </a:lnSpc>
            </a:pPr>
            <a:r>
              <a:rPr lang="zh-CN" altLang="en-US" sz="2000" b="1" dirty="0">
                <a:solidFill>
                  <a:srgbClr val="F79646"/>
                </a:solidFill>
                <a:latin typeface="微软雅黑" panose="020B0503020204020204" charset="-122"/>
                <a:ea typeface="微软雅黑" panose="020B0503020204020204" charset="-122"/>
                <a:sym typeface="微软雅黑" panose="020B0503020204020204" charset="-122"/>
              </a:rPr>
              <a:t>人格障碍的概念</a:t>
            </a:r>
            <a:endParaRPr lang="zh-CN" altLang="en-US" dirty="0">
              <a:ea typeface="宋体" panose="02010600030101010101" pitchFamily="2" charset="-122"/>
            </a:endParaRPr>
          </a:p>
        </p:txBody>
      </p:sp>
      <p:sp>
        <p:nvSpPr>
          <p:cNvPr id="28717" name="圆角矩形 23"/>
          <p:cNvSpPr/>
          <p:nvPr/>
        </p:nvSpPr>
        <p:spPr>
          <a:xfrm>
            <a:off x="2567623" y="1844675"/>
            <a:ext cx="5616575" cy="3960813"/>
          </a:xfrm>
          <a:prstGeom prst="roundRect">
            <a:avLst>
              <a:gd name="adj" fmla="val 0"/>
            </a:avLst>
          </a:prstGeom>
          <a:gradFill rotWithShape="1">
            <a:gsLst>
              <a:gs pos="0">
                <a:srgbClr val="759436">
                  <a:alpha val="100000"/>
                </a:srgbClr>
              </a:gs>
              <a:gs pos="79999">
                <a:srgbClr val="9BC247">
                  <a:alpha val="100000"/>
                </a:srgbClr>
              </a:gs>
              <a:gs pos="100000">
                <a:srgbClr val="9BC545">
                  <a:alpha val="100000"/>
                </a:srgbClr>
              </a:gs>
            </a:gsLst>
            <a:lin ang="16200000" scaled="1"/>
            <a:tileRect/>
          </a:gradFill>
          <a:ln w="9525" cap="flat" cmpd="sng">
            <a:solidFill>
              <a:srgbClr val="9BBB59"/>
            </a:solidFill>
            <a:prstDash val="solid"/>
            <a:headEnd type="none" w="med" len="med"/>
            <a:tailEnd type="none" w="med" len="med"/>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sp>
        <p:nvSpPr>
          <p:cNvPr id="28718" name="TextBox 8"/>
          <p:cNvSpPr/>
          <p:nvPr/>
        </p:nvSpPr>
        <p:spPr>
          <a:xfrm>
            <a:off x="2661285" y="2272983"/>
            <a:ext cx="5429250" cy="1070610"/>
          </a:xfrm>
          <a:prstGeom prst="rect">
            <a:avLst/>
          </a:prstGeom>
          <a:noFill/>
          <a:ln w="9525">
            <a:noFill/>
          </a:ln>
        </p:spPr>
        <p:txBody>
          <a:bodyPr wrap="square">
            <a:spAutoFit/>
          </a:bodyPr>
          <a:p>
            <a:pPr marL="0" lvl="0" indent="457200">
              <a:lnSpc>
                <a:spcPct val="134000"/>
              </a:lnSpc>
              <a:spcAft>
                <a:spcPts val="1200"/>
              </a:spcAft>
            </a:pPr>
            <a:r>
              <a:rPr lang="zh-CN" altLang="en-US" sz="1600" dirty="0">
                <a:solidFill>
                  <a:schemeClr val="bg1"/>
                </a:solidFill>
                <a:latin typeface="微软雅黑" panose="020B0503020204020204" charset="-122"/>
                <a:ea typeface="微软雅黑" panose="020B0503020204020204" charset="-122"/>
                <a:sym typeface="微软雅黑" panose="020B0503020204020204" charset="-122"/>
              </a:rPr>
              <a:t>人格障碍，也称病态人格，是一种人格发展的内在不协调，是指在没有认知障碍或智力障碍的情况下，个体出现的情绪反应、动机和行为活动的异常。</a:t>
            </a:r>
            <a:endParaRPr lang="zh-CN" altLang="en-US" dirty="0">
              <a:ea typeface="宋体" panose="02010600030101010101" pitchFamily="2" charset="-122"/>
            </a:endParaRPr>
          </a:p>
        </p:txBody>
      </p:sp>
      <p:sp>
        <p:nvSpPr>
          <p:cNvPr id="28719" name="TextBox 8"/>
          <p:cNvSpPr/>
          <p:nvPr/>
        </p:nvSpPr>
        <p:spPr>
          <a:xfrm>
            <a:off x="2683510" y="3476308"/>
            <a:ext cx="5429250" cy="1723390"/>
          </a:xfrm>
          <a:prstGeom prst="rect">
            <a:avLst/>
          </a:prstGeom>
          <a:noFill/>
          <a:ln w="9525">
            <a:noFill/>
          </a:ln>
        </p:spPr>
        <p:txBody>
          <a:bodyPr wrap="square">
            <a:spAutoFit/>
          </a:bodyPr>
          <a:p>
            <a:pPr marL="0" lvl="0" indent="457200">
              <a:lnSpc>
                <a:spcPct val="134000"/>
              </a:lnSpc>
              <a:spcAft>
                <a:spcPts val="1200"/>
              </a:spcAft>
            </a:pPr>
            <a:r>
              <a:rPr lang="zh-CN" altLang="en-US" sz="1600" dirty="0">
                <a:solidFill>
                  <a:schemeClr val="bg1"/>
                </a:solidFill>
                <a:latin typeface="微软雅黑" panose="020B0503020204020204" charset="-122"/>
                <a:ea typeface="微软雅黑" panose="020B0503020204020204" charset="-122"/>
                <a:sym typeface="微软雅黑" panose="020B0503020204020204" charset="-122"/>
              </a:rPr>
              <a:t>人格障碍常开始于幼年，青年期定型，持续至成年期甚至终生。人格障碍有时与精神疾病有相似之处或使人易于发生精神疾病，但其本身尚非病态。严重躯体疾病、伤残、脑器质性疾病、精神疾病或灾难性生活体验之后发生的人格特征偏离，也会引发相应的人格改变。</a:t>
            </a:r>
            <a:endParaRPr lang="zh-CN" altLang="en-US" dirty="0">
              <a:ea typeface="宋体" panose="02010600030101010101" pitchFamily="2" charset="-122"/>
            </a:endParaRPr>
          </a:p>
        </p:txBody>
      </p:sp>
      <p:pic>
        <p:nvPicPr>
          <p:cNvPr id="28720" name="Picture 9" descr="C:\Users\user\Desktop\未标题-2 拷贝.png"/>
          <p:cNvPicPr>
            <a:picLocks noChangeAspect="1"/>
          </p:cNvPicPr>
          <p:nvPr/>
        </p:nvPicPr>
        <p:blipFill>
          <a:blip r:embed="rId2"/>
          <a:stretch>
            <a:fillRect/>
          </a:stretch>
        </p:blipFill>
        <p:spPr>
          <a:xfrm>
            <a:off x="8328660" y="2047875"/>
            <a:ext cx="3862388" cy="3900488"/>
          </a:xfrm>
          <a:prstGeom prst="rect">
            <a:avLst/>
          </a:prstGeom>
          <a:noFill/>
          <a:ln w="9525">
            <a:noFill/>
          </a:ln>
        </p:spPr>
      </p:pic>
      <p:grpSp>
        <p:nvGrpSpPr>
          <p:cNvPr id="3" name="组合 2"/>
          <p:cNvGrpSpPr/>
          <p:nvPr/>
        </p:nvGrpSpPr>
        <p:grpSpPr>
          <a:xfrm>
            <a:off x="-42545" y="1123950"/>
            <a:ext cx="1748155" cy="4826000"/>
            <a:chOff x="-68" y="1770"/>
            <a:chExt cx="2753" cy="7600"/>
          </a:xfrm>
        </p:grpSpPr>
        <p:sp>
          <p:nvSpPr>
            <p:cNvPr id="2" name="矩形 13"/>
            <p:cNvSpPr/>
            <p:nvPr/>
          </p:nvSpPr>
          <p:spPr>
            <a:xfrm>
              <a:off x="3" y="1770"/>
              <a:ext cx="2680" cy="76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152" name="矩形 19"/>
            <p:cNvSpPr/>
            <p:nvPr/>
          </p:nvSpPr>
          <p:spPr>
            <a:xfrm>
              <a:off x="921" y="4880"/>
              <a:ext cx="1736"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3" name="矩形 20"/>
            <p:cNvSpPr/>
            <p:nvPr/>
          </p:nvSpPr>
          <p:spPr>
            <a:xfrm>
              <a:off x="3" y="2789"/>
              <a:ext cx="777"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4" name="TextBox 21"/>
            <p:cNvSpPr/>
            <p:nvPr/>
          </p:nvSpPr>
          <p:spPr>
            <a:xfrm>
              <a:off x="-68" y="2678"/>
              <a:ext cx="994"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01</a:t>
              </a:r>
              <a:endParaRPr lang="en-US" altLang="zh-CN" sz="2800" b="1">
                <a:solidFill>
                  <a:srgbClr val="F2F2F2"/>
                </a:solidFill>
                <a:latin typeface="Bradley Hand ITC" pitchFamily="2" charset="0"/>
                <a:ea typeface="楷体_GB2312" panose="02010609030101010101" pitchFamily="1" charset="-122"/>
                <a:sym typeface="Bradley Hand ITC" pitchFamily="2" charset="0"/>
              </a:endParaRPr>
            </a:p>
          </p:txBody>
        </p:sp>
        <p:sp>
          <p:nvSpPr>
            <p:cNvPr id="6155" name="TextBox 22">
              <a:hlinkClick r:id="rId3" action="ppaction://hlinksldjump"/>
            </p:cNvPr>
            <p:cNvSpPr/>
            <p:nvPr/>
          </p:nvSpPr>
          <p:spPr>
            <a:xfrm>
              <a:off x="1041" y="275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rPr>
                <a:t>单元一</a:t>
              </a:r>
              <a:endPar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endParaRPr>
            </a:p>
          </p:txBody>
        </p:sp>
        <p:sp>
          <p:nvSpPr>
            <p:cNvPr id="6158" name="矩形 41"/>
            <p:cNvSpPr/>
            <p:nvPr/>
          </p:nvSpPr>
          <p:spPr>
            <a:xfrm>
              <a:off x="4" y="3835"/>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9" name="TextBox 42"/>
            <p:cNvSpPr/>
            <p:nvPr/>
          </p:nvSpPr>
          <p:spPr>
            <a:xfrm>
              <a:off x="-68" y="3724"/>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02</a:t>
              </a:r>
              <a:endParaRPr lang="en-US" altLang="zh-CN">
                <a:ea typeface="宋体" panose="02010600030101010101" pitchFamily="2" charset="-122"/>
              </a:endParaRPr>
            </a:p>
          </p:txBody>
        </p:sp>
        <p:sp>
          <p:nvSpPr>
            <p:cNvPr id="6160" name="TextBox 43">
              <a:hlinkClick r:id="rId3" action="ppaction://hlinksldjump"/>
            </p:cNvPr>
            <p:cNvSpPr/>
            <p:nvPr/>
          </p:nvSpPr>
          <p:spPr>
            <a:xfrm>
              <a:off x="1042" y="3803"/>
              <a:ext cx="1641" cy="658"/>
            </a:xfrm>
            <a:prstGeom prst="rect">
              <a:avLst/>
            </a:prstGeom>
            <a:noFill/>
            <a:ln w="9525">
              <a:noFill/>
            </a:ln>
          </p:spPr>
          <p:txBody>
            <a:bodyPr wrap="square">
              <a:spAutoFit/>
            </a:bodyPr>
            <a:p>
              <a:pPr lvl="0">
                <a:lnSpc>
                  <a:spcPct val="100000"/>
                </a:lnSpc>
              </a:pPr>
              <a:r>
                <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rPr>
                <a:t>单元二</a:t>
              </a:r>
              <a:endPar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endParaRPr>
            </a:p>
          </p:txBody>
        </p:sp>
        <p:sp>
          <p:nvSpPr>
            <p:cNvPr id="6162" name="矩形 38"/>
            <p:cNvSpPr/>
            <p:nvPr/>
          </p:nvSpPr>
          <p:spPr>
            <a:xfrm>
              <a:off x="4" y="4881"/>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3" name="TextBox 39"/>
            <p:cNvSpPr/>
            <p:nvPr/>
          </p:nvSpPr>
          <p:spPr>
            <a:xfrm>
              <a:off x="-68" y="4770"/>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03</a:t>
              </a:r>
              <a:endParaRPr lang="en-US" altLang="zh-CN">
                <a:ea typeface="宋体" panose="02010600030101010101" pitchFamily="2" charset="-122"/>
              </a:endParaRPr>
            </a:p>
          </p:txBody>
        </p:sp>
        <p:sp>
          <p:nvSpPr>
            <p:cNvPr id="6164" name="TextBox 40">
              <a:hlinkClick r:id="rId3" action="ppaction://hlinksldjump"/>
            </p:cNvPr>
            <p:cNvSpPr/>
            <p:nvPr/>
          </p:nvSpPr>
          <p:spPr>
            <a:xfrm>
              <a:off x="1042" y="4849"/>
              <a:ext cx="1641" cy="658"/>
            </a:xfrm>
            <a:prstGeom prst="rect">
              <a:avLst/>
            </a:prstGeom>
            <a:noFill/>
            <a:ln w="9525">
              <a:noFill/>
            </a:ln>
          </p:spPr>
          <p:txBody>
            <a:bodyPr wrap="square">
              <a:spAutoFit/>
            </a:bodyPr>
            <a:p>
              <a:pPr lvl="0">
                <a:lnSpc>
                  <a:spcPct val="100000"/>
                </a:lnSpc>
              </a:pPr>
              <a:r>
                <a:rPr lang="zh-CN" altLang="en-US" sz="2000">
                  <a:solidFill>
                    <a:schemeClr val="bg1"/>
                  </a:solidFill>
                  <a:latin typeface="微软雅黑" panose="020B0503020204020204" charset="-122"/>
                  <a:ea typeface="微软雅黑" panose="020B0503020204020204" charset="-122"/>
                  <a:sym typeface="微软雅黑" panose="020B0503020204020204" charset="-122"/>
                </a:rPr>
                <a:t>单元三</a:t>
              </a:r>
              <a:endParaRPr lang="zh-CN" altLang="en-US" sz="200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6166" name="矩形 35"/>
            <p:cNvSpPr/>
            <p:nvPr/>
          </p:nvSpPr>
          <p:spPr>
            <a:xfrm>
              <a:off x="4" y="5885"/>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7" name="TextBox 36"/>
            <p:cNvSpPr/>
            <p:nvPr/>
          </p:nvSpPr>
          <p:spPr>
            <a:xfrm>
              <a:off x="-68" y="5812"/>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04</a:t>
              </a:r>
              <a:endParaRPr lang="en-US" altLang="zh-CN">
                <a:ea typeface="宋体" panose="02010600030101010101" pitchFamily="2" charset="-122"/>
              </a:endParaRPr>
            </a:p>
          </p:txBody>
        </p:sp>
        <p:sp>
          <p:nvSpPr>
            <p:cNvPr id="6168" name="TextBox 37">
              <a:hlinkClick r:id="rId3" action="ppaction://hlinksldjump"/>
            </p:cNvPr>
            <p:cNvSpPr/>
            <p:nvPr/>
          </p:nvSpPr>
          <p:spPr>
            <a:xfrm>
              <a:off x="1042" y="5885"/>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单元四</a:t>
              </a:r>
              <a:endParaRPr lang="zh-CN" altLang="en-US">
                <a:ea typeface="宋体" panose="02010600030101010101" pitchFamily="2" charset="-122"/>
              </a:endParaRPr>
            </a:p>
          </p:txBody>
        </p:sp>
        <p:sp>
          <p:nvSpPr>
            <p:cNvPr id="6170" name="矩形 32"/>
            <p:cNvSpPr/>
            <p:nvPr/>
          </p:nvSpPr>
          <p:spPr>
            <a:xfrm>
              <a:off x="4" y="6926"/>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1" name="TextBox 33"/>
            <p:cNvSpPr/>
            <p:nvPr/>
          </p:nvSpPr>
          <p:spPr>
            <a:xfrm>
              <a:off x="-68" y="6853"/>
              <a:ext cx="98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05</a:t>
              </a:r>
              <a:endParaRPr lang="en-US" altLang="zh-CN">
                <a:ea typeface="宋体" panose="02010600030101010101" pitchFamily="2" charset="-122"/>
              </a:endParaRPr>
            </a:p>
          </p:txBody>
        </p:sp>
        <p:sp>
          <p:nvSpPr>
            <p:cNvPr id="6172" name="TextBox 34">
              <a:hlinkClick r:id="rId3" action="ppaction://hlinksldjump"/>
            </p:cNvPr>
            <p:cNvSpPr/>
            <p:nvPr/>
          </p:nvSpPr>
          <p:spPr>
            <a:xfrm>
              <a:off x="1042" y="6926"/>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单元五</a:t>
              </a:r>
              <a:endParaRPr lang="zh-CN" altLang="en-US">
                <a:ea typeface="宋体" panose="02010600030101010101" pitchFamily="2" charset="-122"/>
              </a:endParaRPr>
            </a:p>
          </p:txBody>
        </p:sp>
        <p:sp>
          <p:nvSpPr>
            <p:cNvPr id="6174" name="矩形 29"/>
            <p:cNvSpPr/>
            <p:nvPr/>
          </p:nvSpPr>
          <p:spPr>
            <a:xfrm>
              <a:off x="6" y="7967"/>
              <a:ext cx="776"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5" name="TextBox 30"/>
            <p:cNvSpPr/>
            <p:nvPr/>
          </p:nvSpPr>
          <p:spPr>
            <a:xfrm>
              <a:off x="-68" y="7894"/>
              <a:ext cx="110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06</a:t>
              </a:r>
              <a:endParaRPr lang="en-US" altLang="zh-CN">
                <a:ea typeface="宋体" panose="02010600030101010101" pitchFamily="2" charset="-122"/>
              </a:endParaRPr>
            </a:p>
          </p:txBody>
        </p:sp>
        <p:sp>
          <p:nvSpPr>
            <p:cNvPr id="6176" name="TextBox 31">
              <a:hlinkClick r:id="rId3" action="ppaction://hlinksldjump"/>
            </p:cNvPr>
            <p:cNvSpPr/>
            <p:nvPr/>
          </p:nvSpPr>
          <p:spPr>
            <a:xfrm>
              <a:off x="1041" y="796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单元六</a:t>
              </a:r>
              <a:endParaRPr lang="zh-CN" altLang="en-US">
                <a:ea typeface="宋体" panose="02010600030101010101" pitchFamily="2" charset="-122"/>
              </a:endParaRPr>
            </a:p>
          </p:txBody>
        </p:sp>
      </p:grpSp>
      <p:sp>
        <p:nvSpPr>
          <p:cNvPr id="15367" name="标题 1"/>
          <p:cNvSpPr/>
          <p:nvPr/>
        </p:nvSpPr>
        <p:spPr>
          <a:xfrm>
            <a:off x="8598535" y="525939"/>
            <a:ext cx="2330450" cy="461010"/>
          </a:xfrm>
          <a:prstGeom prst="rect">
            <a:avLst/>
          </a:prstGeom>
          <a:noFill/>
          <a:ln w="9525">
            <a:noFill/>
          </a:ln>
        </p:spPr>
        <p:txBody>
          <a:bodyPr anchor="ctr" anchorCtr="0">
            <a:normAutofit/>
          </a:bodyPr>
          <a:p>
            <a:pPr lvl="0" algn="r">
              <a:lnSpc>
                <a:spcPct val="100000"/>
              </a:lnSpc>
            </a:pPr>
            <a:r>
              <a:rPr lang="zh-CN" altLang="en-US" sz="1400">
                <a:solidFill>
                  <a:srgbClr val="7BC143"/>
                </a:solidFill>
                <a:latin typeface="微软雅黑" panose="020B0503020204020204" charset="-122"/>
                <a:ea typeface="微软雅黑" panose="020B0503020204020204" charset="-122"/>
                <a:sym typeface="Calibri" panose="020F0502020204030204" charset="0"/>
              </a:rPr>
              <a:t>孕育生命之花</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4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学习单元三</a:t>
            </a:r>
            <a:endParaRPr lang="zh-CN" altLang="en-US" sz="1400" baseline="0">
              <a:solidFill>
                <a:srgbClr val="7BC143"/>
              </a:solidFill>
              <a:latin typeface="微软雅黑" panose="020B0503020204020204" charset="-122"/>
              <a:ea typeface="微软雅黑" panose="020B0503020204020204" charset="-122"/>
              <a:sym typeface="Calibri" panose="020F05020202040302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8707"/>
                                        </p:tgtEl>
                                        <p:attrNameLst>
                                          <p:attrName>style.visibility</p:attrName>
                                        </p:attrNameLst>
                                      </p:cBhvr>
                                      <p:to>
                                        <p:strVal val="visible"/>
                                      </p:to>
                                    </p:set>
                                    <p:anim calcmode="lin" valueType="num">
                                      <p:cBhvr>
                                        <p:cTn id="7" dur="500" fill="hold"/>
                                        <p:tgtEl>
                                          <p:spTgt spid="28707"/>
                                        </p:tgtEl>
                                        <p:attrNameLst>
                                          <p:attrName>ppt_x</p:attrName>
                                        </p:attrNameLst>
                                      </p:cBhvr>
                                      <p:tavLst>
                                        <p:tav tm="0">
                                          <p:val>
                                            <p:strVal val="#ppt_x"/>
                                          </p:val>
                                        </p:tav>
                                        <p:tav tm="100000">
                                          <p:val>
                                            <p:strVal val="#ppt_x"/>
                                          </p:val>
                                        </p:tav>
                                      </p:tavLst>
                                    </p:anim>
                                    <p:anim calcmode="lin" valueType="num">
                                      <p:cBhvr>
                                        <p:cTn id="8" dur="500" fill="hold"/>
                                        <p:tgtEl>
                                          <p:spTgt spid="28707"/>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28710"/>
                                        </p:tgtEl>
                                        <p:attrNameLst>
                                          <p:attrName>style.visibility</p:attrName>
                                        </p:attrNameLst>
                                      </p:cBhvr>
                                      <p:to>
                                        <p:strVal val="visible"/>
                                      </p:to>
                                    </p:set>
                                    <p:anim calcmode="lin" valueType="num">
                                      <p:cBhvr>
                                        <p:cTn id="11" dur="500" fill="hold"/>
                                        <p:tgtEl>
                                          <p:spTgt spid="28710"/>
                                        </p:tgtEl>
                                        <p:attrNameLst>
                                          <p:attrName>ppt_x</p:attrName>
                                        </p:attrNameLst>
                                      </p:cBhvr>
                                      <p:tavLst>
                                        <p:tav tm="0">
                                          <p:val>
                                            <p:strVal val="#ppt_x"/>
                                          </p:val>
                                        </p:tav>
                                        <p:tav tm="100000">
                                          <p:val>
                                            <p:strVal val="#ppt_x"/>
                                          </p:val>
                                        </p:tav>
                                      </p:tavLst>
                                    </p:anim>
                                    <p:anim calcmode="lin" valueType="num">
                                      <p:cBhvr>
                                        <p:cTn id="12" dur="500" fill="hold"/>
                                        <p:tgtEl>
                                          <p:spTgt spid="28710"/>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52" presetClass="entr" presetSubtype="0" fill="hold" grpId="0" nodeType="afterEffect">
                                  <p:stCondLst>
                                    <p:cond delay="0"/>
                                  </p:stCondLst>
                                  <p:childTnLst>
                                    <p:set>
                                      <p:cBhvr>
                                        <p:cTn id="15" dur="1" fill="hold">
                                          <p:stCondLst>
                                            <p:cond delay="0"/>
                                          </p:stCondLst>
                                        </p:cTn>
                                        <p:tgtEl>
                                          <p:spTgt spid="28718"/>
                                        </p:tgtEl>
                                        <p:attrNameLst>
                                          <p:attrName>style.visibility</p:attrName>
                                        </p:attrNameLst>
                                      </p:cBhvr>
                                      <p:to>
                                        <p:strVal val="visible"/>
                                      </p:to>
                                    </p:set>
                                    <p:animScale>
                                      <p:cBhvr>
                                        <p:cTn id="16" dur="1000" decel="50000" fill="hold">
                                          <p:stCondLst>
                                            <p:cond delay="0"/>
                                          </p:stCondLst>
                                        </p:cTn>
                                        <p:tgtEl>
                                          <p:spTgt spid="287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 dur="1000" decel="50000" fill="hold">
                                          <p:stCondLst>
                                            <p:cond delay="0"/>
                                          </p:stCondLst>
                                        </p:cTn>
                                        <p:tgtEl>
                                          <p:spTgt spid="28718"/>
                                        </p:tgtEl>
                                        <p:attrNameLst>
                                          <p:attrName>ppt_x</p:attrName>
                                          <p:attrName>ppt_y</p:attrName>
                                        </p:attrNameLst>
                                      </p:cBhvr>
                                    </p:animMotion>
                                    <p:animEffect filter="fade">
                                      <p:cBhvr>
                                        <p:cTn id="18" dur="1000"/>
                                        <p:tgtEl>
                                          <p:spTgt spid="28718"/>
                                        </p:tgtEl>
                                      </p:cBhvr>
                                    </p:animEffect>
                                  </p:childTnLst>
                                </p:cTn>
                              </p:par>
                              <p:par>
                                <p:cTn id="19" presetID="52" presetClass="entr" presetSubtype="0" fill="hold" grpId="0" nodeType="withEffect">
                                  <p:stCondLst>
                                    <p:cond delay="200"/>
                                  </p:stCondLst>
                                  <p:iterate type="lt">
                                    <p:tmAbs val="0"/>
                                  </p:iterate>
                                  <p:childTnLst>
                                    <p:set>
                                      <p:cBhvr>
                                        <p:cTn id="20" dur="1" fill="hold">
                                          <p:stCondLst>
                                            <p:cond delay="0"/>
                                          </p:stCondLst>
                                        </p:cTn>
                                        <p:tgtEl>
                                          <p:spTgt spid="28719"/>
                                        </p:tgtEl>
                                        <p:attrNameLst>
                                          <p:attrName>style.visibility</p:attrName>
                                        </p:attrNameLst>
                                      </p:cBhvr>
                                      <p:to>
                                        <p:strVal val="visible"/>
                                      </p:to>
                                    </p:set>
                                    <p:animScale>
                                      <p:cBhvr>
                                        <p:cTn id="21" dur="1000" decel="50000" fill="hold">
                                          <p:stCondLst>
                                            <p:cond delay="0"/>
                                          </p:stCondLst>
                                        </p:cTn>
                                        <p:tgtEl>
                                          <p:spTgt spid="287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28719"/>
                                        </p:tgtEl>
                                        <p:attrNameLst>
                                          <p:attrName>ppt_x</p:attrName>
                                          <p:attrName>ppt_y</p:attrName>
                                        </p:attrNameLst>
                                      </p:cBhvr>
                                    </p:animMotion>
                                    <p:animEffect filter="fade">
                                      <p:cBhvr>
                                        <p:cTn id="23" dur="1000"/>
                                        <p:tgtEl>
                                          <p:spTgt spid="287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710" grpId="0" bldLvl="0"/>
      <p:bldP spid="28718" grpId="0" bldLvl="0"/>
      <p:bldP spid="28719" grpId="0" bldLvl="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9" name="矩形 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9702" name="直接连接符 5"/>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pic>
        <p:nvPicPr>
          <p:cNvPr id="29730" name="Picture 2" descr="D:\Teliss_Tong\Copy\定期备份\工作备份\！PPT图片及版面资源\06-PPT精选插图\12-标签\绿色上角.png"/>
          <p:cNvPicPr>
            <a:picLocks noChangeAspect="1"/>
          </p:cNvPicPr>
          <p:nvPr/>
        </p:nvPicPr>
        <p:blipFill>
          <a:blip r:embed="rId1"/>
          <a:stretch>
            <a:fillRect/>
          </a:stretch>
        </p:blipFill>
        <p:spPr>
          <a:xfrm>
            <a:off x="10270173" y="1031875"/>
            <a:ext cx="1514475" cy="414338"/>
          </a:xfrm>
          <a:prstGeom prst="rect">
            <a:avLst/>
          </a:prstGeom>
          <a:noFill/>
          <a:ln w="9525">
            <a:noFill/>
          </a:ln>
        </p:spPr>
      </p:pic>
      <p:grpSp>
        <p:nvGrpSpPr>
          <p:cNvPr id="29731" name="组合 29730"/>
          <p:cNvGrpSpPr/>
          <p:nvPr/>
        </p:nvGrpSpPr>
        <p:grpSpPr>
          <a:xfrm>
            <a:off x="1883410" y="512763"/>
            <a:ext cx="539750" cy="539750"/>
            <a:chOff x="0" y="0"/>
            <a:chExt cx="540000" cy="540000"/>
          </a:xfrm>
        </p:grpSpPr>
        <p:sp>
          <p:nvSpPr>
            <p:cNvPr id="29732"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29733"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a:t>
              </a:r>
              <a:r>
                <a:rPr lang="en-US"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5</a:t>
              </a:r>
              <a:endParaRPr lang="en-US" dirty="0">
                <a:ea typeface="宋体" panose="02010600030101010101" pitchFamily="2" charset="-122"/>
              </a:endParaRPr>
            </a:p>
          </p:txBody>
        </p:sp>
      </p:grpSp>
      <p:sp>
        <p:nvSpPr>
          <p:cNvPr id="29734" name="TextBox 12"/>
          <p:cNvSpPr/>
          <p:nvPr/>
        </p:nvSpPr>
        <p:spPr>
          <a:xfrm>
            <a:off x="2712085" y="552450"/>
            <a:ext cx="3589655"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人格障碍的概念及其特征</a:t>
            </a:r>
            <a:endParaRPr lang="zh-CN" altLang="en-US" dirty="0">
              <a:ea typeface="宋体" panose="02010600030101010101" pitchFamily="2" charset="-122"/>
            </a:endParaRPr>
          </a:p>
        </p:txBody>
      </p:sp>
      <p:sp>
        <p:nvSpPr>
          <p:cNvPr id="29735" name="TextBox 25"/>
          <p:cNvSpPr/>
          <p:nvPr/>
        </p:nvSpPr>
        <p:spPr>
          <a:xfrm>
            <a:off x="10703560" y="1052513"/>
            <a:ext cx="640080" cy="384810"/>
          </a:xfrm>
          <a:prstGeom prst="rect">
            <a:avLst/>
          </a:prstGeom>
          <a:noFill/>
          <a:ln w="9525">
            <a:noFill/>
          </a:ln>
        </p:spPr>
        <p:txBody>
          <a:bodyPr wrap="none">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特征</a:t>
            </a:r>
            <a:endParaRPr lang="zh-CN" altLang="en-US" dirty="0">
              <a:ea typeface="宋体" panose="02010600030101010101" pitchFamily="2" charset="-122"/>
            </a:endParaRPr>
          </a:p>
        </p:txBody>
      </p:sp>
      <p:sp>
        <p:nvSpPr>
          <p:cNvPr id="29736"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sp>
        <p:nvSpPr>
          <p:cNvPr id="29737"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sp>
        <p:nvSpPr>
          <p:cNvPr id="29738" name="矩形 6"/>
          <p:cNvSpPr/>
          <p:nvPr/>
        </p:nvSpPr>
        <p:spPr>
          <a:xfrm>
            <a:off x="2237423" y="1700213"/>
            <a:ext cx="9691687" cy="4248150"/>
          </a:xfrm>
          <a:prstGeom prst="roundRect">
            <a:avLst>
              <a:gd name="adj" fmla="val 0"/>
            </a:avLst>
          </a:prstGeom>
          <a:solidFill>
            <a:srgbClr val="F0F0F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9739" name="矩形 9"/>
          <p:cNvSpPr/>
          <p:nvPr/>
        </p:nvSpPr>
        <p:spPr>
          <a:xfrm>
            <a:off x="1991360" y="2173288"/>
            <a:ext cx="492125" cy="100012"/>
          </a:xfrm>
          <a:prstGeom prst="rect">
            <a:avLst/>
          </a:prstGeom>
          <a:solidFill>
            <a:srgbClr val="FFC00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9740" name="TextBox 10"/>
          <p:cNvSpPr/>
          <p:nvPr/>
        </p:nvSpPr>
        <p:spPr>
          <a:xfrm>
            <a:off x="1991360" y="2441575"/>
            <a:ext cx="492125" cy="2246630"/>
          </a:xfrm>
          <a:prstGeom prst="rect">
            <a:avLst/>
          </a:prstGeom>
          <a:noFill/>
          <a:ln w="9525">
            <a:noFill/>
          </a:ln>
        </p:spPr>
        <p:txBody>
          <a:bodyPr wrap="square">
            <a:spAutoFit/>
          </a:bodyPr>
          <a:p>
            <a:pPr lvl="0">
              <a:lnSpc>
                <a:spcPct val="100000"/>
              </a:lnSpc>
            </a:pPr>
            <a:r>
              <a:rPr lang="zh-CN" altLang="en-US" sz="2000" b="1" dirty="0">
                <a:solidFill>
                  <a:srgbClr val="F79646"/>
                </a:solidFill>
                <a:latin typeface="微软雅黑" panose="020B0503020204020204" charset="-122"/>
                <a:ea typeface="微软雅黑" panose="020B0503020204020204" charset="-122"/>
                <a:sym typeface="微软雅黑" panose="020B0503020204020204" charset="-122"/>
              </a:rPr>
              <a:t>人格障碍的特征</a:t>
            </a:r>
            <a:endParaRPr lang="zh-CN" altLang="en-US" dirty="0">
              <a:ea typeface="宋体" panose="02010600030101010101" pitchFamily="2" charset="-122"/>
            </a:endParaRPr>
          </a:p>
        </p:txBody>
      </p:sp>
      <p:sp>
        <p:nvSpPr>
          <p:cNvPr id="29741" name="圆角矩形 23"/>
          <p:cNvSpPr/>
          <p:nvPr/>
        </p:nvSpPr>
        <p:spPr>
          <a:xfrm>
            <a:off x="2567940" y="1844675"/>
            <a:ext cx="6468745" cy="3961130"/>
          </a:xfrm>
          <a:prstGeom prst="roundRect">
            <a:avLst>
              <a:gd name="adj" fmla="val 0"/>
            </a:avLst>
          </a:prstGeom>
          <a:gradFill rotWithShape="1">
            <a:gsLst>
              <a:gs pos="0">
                <a:srgbClr val="759436">
                  <a:alpha val="100000"/>
                </a:srgbClr>
              </a:gs>
              <a:gs pos="79999">
                <a:srgbClr val="9BC247">
                  <a:alpha val="100000"/>
                </a:srgbClr>
              </a:gs>
              <a:gs pos="100000">
                <a:srgbClr val="9BC545">
                  <a:alpha val="100000"/>
                </a:srgbClr>
              </a:gs>
            </a:gsLst>
            <a:lin ang="16200000" scaled="1"/>
            <a:tileRect/>
          </a:gradFill>
          <a:ln w="9525" cap="flat" cmpd="sng">
            <a:solidFill>
              <a:srgbClr val="9BBB59"/>
            </a:solidFill>
            <a:prstDash val="solid"/>
            <a:headEnd type="none" w="med" len="med"/>
            <a:tailEnd type="none" w="med" len="med"/>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sp>
        <p:nvSpPr>
          <p:cNvPr id="29742" name="TextBox 8"/>
          <p:cNvSpPr/>
          <p:nvPr/>
        </p:nvSpPr>
        <p:spPr>
          <a:xfrm>
            <a:off x="2712085" y="1282700"/>
            <a:ext cx="6062980" cy="417830"/>
          </a:xfrm>
          <a:prstGeom prst="rect">
            <a:avLst/>
          </a:prstGeom>
          <a:noFill/>
          <a:ln w="9525">
            <a:noFill/>
          </a:ln>
        </p:spPr>
        <p:txBody>
          <a:bodyPr wrap="square">
            <a:spAutoFit/>
          </a:bodyPr>
          <a:p>
            <a:pPr marL="0" lvl="0" indent="457200">
              <a:lnSpc>
                <a:spcPct val="134000"/>
              </a:lnSpc>
              <a:spcAft>
                <a:spcPts val="1200"/>
              </a:spcAft>
            </a:pPr>
            <a:r>
              <a:rPr lang="zh-CN" altLang="en-US" sz="1600" b="1" dirty="0">
                <a:solidFill>
                  <a:schemeClr val="accent2"/>
                </a:solidFill>
                <a:latin typeface="微软雅黑" panose="020B0503020204020204" charset="-122"/>
                <a:ea typeface="微软雅黑" panose="020B0503020204020204" charset="-122"/>
                <a:sym typeface="微软雅黑" panose="020B0503020204020204" charset="-122"/>
              </a:rPr>
              <a:t>人格障碍的诊断主要依据病史进行诊断，具有如下共同特征：</a:t>
            </a:r>
            <a:endParaRPr lang="zh-CN" altLang="en-US" sz="1600" b="1" dirty="0">
              <a:solidFill>
                <a:schemeClr val="accent2"/>
              </a:solidFill>
              <a:latin typeface="微软雅黑" panose="020B0503020204020204" charset="-122"/>
              <a:ea typeface="微软雅黑" panose="020B0503020204020204" charset="-122"/>
              <a:sym typeface="微软雅黑" panose="020B0503020204020204" charset="-122"/>
            </a:endParaRPr>
          </a:p>
        </p:txBody>
      </p:sp>
      <p:sp>
        <p:nvSpPr>
          <p:cNvPr id="29743" name="TextBox 8"/>
          <p:cNvSpPr/>
          <p:nvPr/>
        </p:nvSpPr>
        <p:spPr>
          <a:xfrm>
            <a:off x="2547620" y="1991360"/>
            <a:ext cx="6391910" cy="3668395"/>
          </a:xfrm>
          <a:prstGeom prst="rect">
            <a:avLst/>
          </a:prstGeom>
          <a:noFill/>
          <a:ln w="9525">
            <a:noFill/>
          </a:ln>
        </p:spPr>
        <p:txBody>
          <a:bodyPr wrap="square">
            <a:spAutoFit/>
          </a:bodyPr>
          <a:p>
            <a:pPr marL="0" lvl="0" indent="457200">
              <a:lnSpc>
                <a:spcPct val="120000"/>
              </a:lnSpc>
              <a:spcAft>
                <a:spcPts val="1000"/>
              </a:spcAft>
            </a:pPr>
            <a:r>
              <a:rPr lang="zh-CN" altLang="en-US" sz="1400" dirty="0">
                <a:solidFill>
                  <a:schemeClr val="bg1"/>
                </a:solidFill>
                <a:latin typeface="微软雅黑" panose="020B0503020204020204" charset="-122"/>
                <a:ea typeface="微软雅黑" panose="020B0503020204020204" charset="-122"/>
                <a:sym typeface="微软雅黑" panose="020B0503020204020204" charset="-122"/>
              </a:rPr>
              <a:t>第一，有紊乱不定的心理特点和与人难以相处的人际关系，如偏执怀疑、自我爱恋、被动、攻击等。</a:t>
            </a:r>
            <a:endParaRPr lang="zh-CN" altLang="en-US" sz="1400" dirty="0">
              <a:solidFill>
                <a:schemeClr val="bg1"/>
              </a:solidFill>
              <a:latin typeface="微软雅黑" panose="020B0503020204020204" charset="-122"/>
              <a:ea typeface="微软雅黑" panose="020B0503020204020204" charset="-122"/>
              <a:sym typeface="微软雅黑" panose="020B0503020204020204" charset="-122"/>
            </a:endParaRPr>
          </a:p>
          <a:p>
            <a:pPr marL="0" lvl="0" indent="457200">
              <a:lnSpc>
                <a:spcPct val="120000"/>
              </a:lnSpc>
              <a:spcAft>
                <a:spcPts val="1000"/>
              </a:spcAft>
            </a:pPr>
            <a:r>
              <a:rPr lang="zh-CN" altLang="en-US" sz="1400" dirty="0">
                <a:solidFill>
                  <a:schemeClr val="bg1"/>
                </a:solidFill>
                <a:latin typeface="微软雅黑" panose="020B0503020204020204" charset="-122"/>
                <a:ea typeface="微软雅黑" panose="020B0503020204020204" charset="-122"/>
                <a:sym typeface="微软雅黑" panose="020B0503020204020204" charset="-122"/>
              </a:rPr>
              <a:t>第二，把自己遇到的一切困难都归咎于命运和别人的错误，把社会和外界对自己不利的条件都看作是不应该的，对自己的缺点却无所觉察，也不改正。</a:t>
            </a:r>
            <a:endParaRPr lang="zh-CN" altLang="en-US" sz="1400" dirty="0">
              <a:solidFill>
                <a:schemeClr val="bg1"/>
              </a:solidFill>
              <a:latin typeface="微软雅黑" panose="020B0503020204020204" charset="-122"/>
              <a:ea typeface="微软雅黑" panose="020B0503020204020204" charset="-122"/>
              <a:sym typeface="微软雅黑" panose="020B0503020204020204" charset="-122"/>
            </a:endParaRPr>
          </a:p>
          <a:p>
            <a:pPr marL="0" lvl="0" indent="457200">
              <a:lnSpc>
                <a:spcPct val="120000"/>
              </a:lnSpc>
              <a:spcAft>
                <a:spcPts val="1000"/>
              </a:spcAft>
            </a:pPr>
            <a:r>
              <a:rPr lang="zh-CN" altLang="en-US" sz="1400" dirty="0">
                <a:solidFill>
                  <a:schemeClr val="bg1"/>
                </a:solidFill>
                <a:latin typeface="微软雅黑" panose="020B0503020204020204" charset="-122"/>
                <a:ea typeface="微软雅黑" panose="020B0503020204020204" charset="-122"/>
                <a:sym typeface="微软雅黑" panose="020B0503020204020204" charset="-122"/>
              </a:rPr>
              <a:t>第三，自我中心，认为自己对别人不负任何责任，对自己不道德的行为没有罪恶感，对伤害别人的行为不后悔，对自己的一切行为都执意地偏袒和辩护，以自己的利益为中心，而不能设身处地地体谅他人。</a:t>
            </a:r>
            <a:endParaRPr lang="zh-CN" altLang="en-US" sz="1400" dirty="0">
              <a:solidFill>
                <a:schemeClr val="bg1"/>
              </a:solidFill>
              <a:latin typeface="微软雅黑" panose="020B0503020204020204" charset="-122"/>
              <a:ea typeface="微软雅黑" panose="020B0503020204020204" charset="-122"/>
              <a:sym typeface="微软雅黑" panose="020B0503020204020204" charset="-122"/>
            </a:endParaRPr>
          </a:p>
          <a:p>
            <a:pPr marL="0" lvl="0" indent="457200">
              <a:lnSpc>
                <a:spcPct val="120000"/>
              </a:lnSpc>
              <a:spcAft>
                <a:spcPts val="1000"/>
              </a:spcAft>
            </a:pPr>
            <a:r>
              <a:rPr lang="zh-CN" altLang="en-US" sz="1400" dirty="0">
                <a:solidFill>
                  <a:schemeClr val="bg1"/>
                </a:solidFill>
                <a:latin typeface="微软雅黑" panose="020B0503020204020204" charset="-122"/>
                <a:ea typeface="微软雅黑" panose="020B0503020204020204" charset="-122"/>
                <a:sym typeface="微软雅黑" panose="020B0503020204020204" charset="-122"/>
              </a:rPr>
              <a:t>第四，在任何环境中表现出猜疑、仇视和偏颇的看法，难以改变病态观念。</a:t>
            </a:r>
            <a:endParaRPr lang="zh-CN" altLang="en-US" sz="1400" dirty="0">
              <a:solidFill>
                <a:schemeClr val="bg1"/>
              </a:solidFill>
              <a:latin typeface="微软雅黑" panose="020B0503020204020204" charset="-122"/>
              <a:ea typeface="微软雅黑" panose="020B0503020204020204" charset="-122"/>
              <a:sym typeface="微软雅黑" panose="020B0503020204020204" charset="-122"/>
            </a:endParaRPr>
          </a:p>
          <a:p>
            <a:pPr marL="0" lvl="0" indent="457200">
              <a:lnSpc>
                <a:spcPct val="120000"/>
              </a:lnSpc>
              <a:spcAft>
                <a:spcPts val="1000"/>
              </a:spcAft>
            </a:pPr>
            <a:r>
              <a:rPr lang="zh-CN" altLang="en-US" sz="1400" dirty="0">
                <a:solidFill>
                  <a:schemeClr val="bg1"/>
                </a:solidFill>
                <a:latin typeface="微软雅黑" panose="020B0503020204020204" charset="-122"/>
                <a:ea typeface="微软雅黑" panose="020B0503020204020204" charset="-122"/>
                <a:sym typeface="微软雅黑" panose="020B0503020204020204" charset="-122"/>
              </a:rPr>
              <a:t>第五，缺乏自知，当行为后果伤害他人时，自己却泰然自若，毫无感觉。</a:t>
            </a:r>
            <a:endParaRPr lang="zh-CN" altLang="en-US" sz="1400" dirty="0">
              <a:solidFill>
                <a:schemeClr val="bg1"/>
              </a:solidFill>
              <a:latin typeface="微软雅黑" panose="020B0503020204020204" charset="-122"/>
              <a:ea typeface="微软雅黑" panose="020B0503020204020204" charset="-122"/>
              <a:sym typeface="微软雅黑" panose="020B0503020204020204" charset="-122"/>
            </a:endParaRPr>
          </a:p>
          <a:p>
            <a:pPr marL="0" lvl="0" indent="457200">
              <a:lnSpc>
                <a:spcPct val="120000"/>
              </a:lnSpc>
              <a:spcAft>
                <a:spcPts val="1000"/>
              </a:spcAft>
            </a:pPr>
            <a:r>
              <a:rPr lang="zh-CN" altLang="en-US" sz="1400" dirty="0">
                <a:solidFill>
                  <a:schemeClr val="bg1"/>
                </a:solidFill>
                <a:latin typeface="微软雅黑" panose="020B0503020204020204" charset="-122"/>
                <a:ea typeface="微软雅黑" panose="020B0503020204020204" charset="-122"/>
                <a:sym typeface="微软雅黑" panose="020B0503020204020204" charset="-122"/>
              </a:rPr>
              <a:t>第六，一般意识清醒，无智力障碍。</a:t>
            </a:r>
            <a:endParaRPr lang="zh-CN" altLang="en-US" sz="1400" dirty="0">
              <a:solidFill>
                <a:schemeClr val="bg1"/>
              </a:solidFill>
              <a:latin typeface="微软雅黑" panose="020B0503020204020204" charset="-122"/>
              <a:ea typeface="微软雅黑" panose="020B0503020204020204" charset="-122"/>
              <a:sym typeface="微软雅黑" panose="020B0503020204020204" charset="-122"/>
            </a:endParaRPr>
          </a:p>
          <a:p>
            <a:pPr marL="0" lvl="0" indent="457200">
              <a:lnSpc>
                <a:spcPct val="120000"/>
              </a:lnSpc>
              <a:spcAft>
                <a:spcPts val="1000"/>
              </a:spcAft>
            </a:pPr>
            <a:r>
              <a:rPr lang="zh-CN" altLang="en-US" sz="1400" dirty="0">
                <a:solidFill>
                  <a:schemeClr val="bg1"/>
                </a:solidFill>
                <a:latin typeface="微软雅黑" panose="020B0503020204020204" charset="-122"/>
                <a:ea typeface="微软雅黑" panose="020B0503020204020204" charset="-122"/>
                <a:sym typeface="微软雅黑" panose="020B0503020204020204" charset="-122"/>
              </a:rPr>
              <a:t>第七，幼年开始，一旦形成难以改变。</a:t>
            </a:r>
            <a:endParaRPr lang="zh-CN" altLang="en-US" sz="1400" dirty="0">
              <a:solidFill>
                <a:schemeClr val="bg1"/>
              </a:solidFill>
              <a:latin typeface="微软雅黑" panose="020B0503020204020204" charset="-122"/>
              <a:ea typeface="微软雅黑" panose="020B0503020204020204" charset="-122"/>
              <a:sym typeface="微软雅黑" panose="020B0503020204020204" charset="-122"/>
            </a:endParaRPr>
          </a:p>
        </p:txBody>
      </p:sp>
      <p:pic>
        <p:nvPicPr>
          <p:cNvPr id="29744" name="Picture 5" descr="http://www.hercity.com/upfiles/2011/09/20110920120614578303.jpg"/>
          <p:cNvPicPr>
            <a:picLocks noChangeAspect="1"/>
          </p:cNvPicPr>
          <p:nvPr/>
        </p:nvPicPr>
        <p:blipFill>
          <a:blip r:embed="rId2"/>
          <a:stretch>
            <a:fillRect/>
          </a:stretch>
        </p:blipFill>
        <p:spPr>
          <a:xfrm>
            <a:off x="9327515" y="1844675"/>
            <a:ext cx="2312670" cy="3961130"/>
          </a:xfrm>
          <a:prstGeom prst="rect">
            <a:avLst/>
          </a:prstGeom>
          <a:blipFill rotWithShape="1">
            <a:blip r:embed="rId3"/>
            <a:stretch>
              <a:fillRect/>
            </a:stretch>
          </a:blipFill>
          <a:ln w="28575" cap="flat" cmpd="sng">
            <a:solidFill>
              <a:schemeClr val="bg1"/>
            </a:solidFill>
            <a:prstDash val="solid"/>
            <a:miter/>
            <a:headEnd type="none" w="med" len="med"/>
            <a:tailEnd type="none" w="med" len="med"/>
          </a:ln>
        </p:spPr>
      </p:pic>
      <p:grpSp>
        <p:nvGrpSpPr>
          <p:cNvPr id="3" name="组合 2"/>
          <p:cNvGrpSpPr/>
          <p:nvPr/>
        </p:nvGrpSpPr>
        <p:grpSpPr>
          <a:xfrm>
            <a:off x="-42545" y="1123950"/>
            <a:ext cx="1748155" cy="4826000"/>
            <a:chOff x="-68" y="1770"/>
            <a:chExt cx="2753" cy="7600"/>
          </a:xfrm>
        </p:grpSpPr>
        <p:sp>
          <p:nvSpPr>
            <p:cNvPr id="2" name="矩形 13"/>
            <p:cNvSpPr/>
            <p:nvPr/>
          </p:nvSpPr>
          <p:spPr>
            <a:xfrm>
              <a:off x="3" y="1770"/>
              <a:ext cx="2680" cy="76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152" name="矩形 19"/>
            <p:cNvSpPr/>
            <p:nvPr/>
          </p:nvSpPr>
          <p:spPr>
            <a:xfrm>
              <a:off x="921" y="4880"/>
              <a:ext cx="1736"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3" name="矩形 20"/>
            <p:cNvSpPr/>
            <p:nvPr/>
          </p:nvSpPr>
          <p:spPr>
            <a:xfrm>
              <a:off x="3" y="2789"/>
              <a:ext cx="777"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4" name="TextBox 21"/>
            <p:cNvSpPr/>
            <p:nvPr/>
          </p:nvSpPr>
          <p:spPr>
            <a:xfrm>
              <a:off x="-68" y="2678"/>
              <a:ext cx="994"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01</a:t>
              </a:r>
              <a:endParaRPr lang="en-US" altLang="zh-CN" sz="2800" b="1">
                <a:solidFill>
                  <a:srgbClr val="F2F2F2"/>
                </a:solidFill>
                <a:latin typeface="Bradley Hand ITC" pitchFamily="2" charset="0"/>
                <a:ea typeface="楷体_GB2312" panose="02010609030101010101" pitchFamily="1" charset="-122"/>
                <a:sym typeface="Bradley Hand ITC" pitchFamily="2" charset="0"/>
              </a:endParaRPr>
            </a:p>
          </p:txBody>
        </p:sp>
        <p:sp>
          <p:nvSpPr>
            <p:cNvPr id="6155" name="TextBox 22">
              <a:hlinkClick r:id="rId4" action="ppaction://hlinksldjump"/>
            </p:cNvPr>
            <p:cNvSpPr/>
            <p:nvPr/>
          </p:nvSpPr>
          <p:spPr>
            <a:xfrm>
              <a:off x="1041" y="275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rPr>
                <a:t>单元一</a:t>
              </a:r>
              <a:endPar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endParaRPr>
            </a:p>
          </p:txBody>
        </p:sp>
        <p:sp>
          <p:nvSpPr>
            <p:cNvPr id="6158" name="矩形 41"/>
            <p:cNvSpPr/>
            <p:nvPr/>
          </p:nvSpPr>
          <p:spPr>
            <a:xfrm>
              <a:off x="4" y="3835"/>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9" name="TextBox 42"/>
            <p:cNvSpPr/>
            <p:nvPr/>
          </p:nvSpPr>
          <p:spPr>
            <a:xfrm>
              <a:off x="-68" y="3724"/>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02</a:t>
              </a:r>
              <a:endParaRPr lang="en-US" altLang="zh-CN">
                <a:ea typeface="宋体" panose="02010600030101010101" pitchFamily="2" charset="-122"/>
              </a:endParaRPr>
            </a:p>
          </p:txBody>
        </p:sp>
        <p:sp>
          <p:nvSpPr>
            <p:cNvPr id="6160" name="TextBox 43">
              <a:hlinkClick r:id="rId4" action="ppaction://hlinksldjump"/>
            </p:cNvPr>
            <p:cNvSpPr/>
            <p:nvPr/>
          </p:nvSpPr>
          <p:spPr>
            <a:xfrm>
              <a:off x="1042" y="3803"/>
              <a:ext cx="1641" cy="658"/>
            </a:xfrm>
            <a:prstGeom prst="rect">
              <a:avLst/>
            </a:prstGeom>
            <a:noFill/>
            <a:ln w="9525">
              <a:noFill/>
            </a:ln>
          </p:spPr>
          <p:txBody>
            <a:bodyPr wrap="square">
              <a:spAutoFit/>
            </a:bodyPr>
            <a:p>
              <a:pPr lvl="0">
                <a:lnSpc>
                  <a:spcPct val="100000"/>
                </a:lnSpc>
              </a:pPr>
              <a:r>
                <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rPr>
                <a:t>单元二</a:t>
              </a:r>
              <a:endPar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endParaRPr>
            </a:p>
          </p:txBody>
        </p:sp>
        <p:sp>
          <p:nvSpPr>
            <p:cNvPr id="6162" name="矩形 38"/>
            <p:cNvSpPr/>
            <p:nvPr/>
          </p:nvSpPr>
          <p:spPr>
            <a:xfrm>
              <a:off x="4" y="4881"/>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3" name="TextBox 39"/>
            <p:cNvSpPr/>
            <p:nvPr/>
          </p:nvSpPr>
          <p:spPr>
            <a:xfrm>
              <a:off x="-68" y="4770"/>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03</a:t>
              </a:r>
              <a:endParaRPr lang="en-US" altLang="zh-CN">
                <a:ea typeface="宋体" panose="02010600030101010101" pitchFamily="2" charset="-122"/>
              </a:endParaRPr>
            </a:p>
          </p:txBody>
        </p:sp>
        <p:sp>
          <p:nvSpPr>
            <p:cNvPr id="6164" name="TextBox 40">
              <a:hlinkClick r:id="rId4" action="ppaction://hlinksldjump"/>
            </p:cNvPr>
            <p:cNvSpPr/>
            <p:nvPr/>
          </p:nvSpPr>
          <p:spPr>
            <a:xfrm>
              <a:off x="1042" y="4849"/>
              <a:ext cx="1641" cy="658"/>
            </a:xfrm>
            <a:prstGeom prst="rect">
              <a:avLst/>
            </a:prstGeom>
            <a:noFill/>
            <a:ln w="9525">
              <a:noFill/>
            </a:ln>
          </p:spPr>
          <p:txBody>
            <a:bodyPr wrap="square">
              <a:spAutoFit/>
            </a:bodyPr>
            <a:p>
              <a:pPr lvl="0">
                <a:lnSpc>
                  <a:spcPct val="100000"/>
                </a:lnSpc>
              </a:pPr>
              <a:r>
                <a:rPr lang="zh-CN" altLang="en-US" sz="2000">
                  <a:solidFill>
                    <a:schemeClr val="bg1"/>
                  </a:solidFill>
                  <a:latin typeface="微软雅黑" panose="020B0503020204020204" charset="-122"/>
                  <a:ea typeface="微软雅黑" panose="020B0503020204020204" charset="-122"/>
                  <a:sym typeface="微软雅黑" panose="020B0503020204020204" charset="-122"/>
                </a:rPr>
                <a:t>单元三</a:t>
              </a:r>
              <a:endParaRPr lang="zh-CN" altLang="en-US" sz="200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6166" name="矩形 35"/>
            <p:cNvSpPr/>
            <p:nvPr/>
          </p:nvSpPr>
          <p:spPr>
            <a:xfrm>
              <a:off x="4" y="5885"/>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7" name="TextBox 36"/>
            <p:cNvSpPr/>
            <p:nvPr/>
          </p:nvSpPr>
          <p:spPr>
            <a:xfrm>
              <a:off x="-68" y="5812"/>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04</a:t>
              </a:r>
              <a:endParaRPr lang="en-US" altLang="zh-CN">
                <a:ea typeface="宋体" panose="02010600030101010101" pitchFamily="2" charset="-122"/>
              </a:endParaRPr>
            </a:p>
          </p:txBody>
        </p:sp>
        <p:sp>
          <p:nvSpPr>
            <p:cNvPr id="6168" name="TextBox 37">
              <a:hlinkClick r:id="rId4" action="ppaction://hlinksldjump"/>
            </p:cNvPr>
            <p:cNvSpPr/>
            <p:nvPr/>
          </p:nvSpPr>
          <p:spPr>
            <a:xfrm>
              <a:off x="1042" y="5885"/>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单元四</a:t>
              </a:r>
              <a:endParaRPr lang="zh-CN" altLang="en-US">
                <a:ea typeface="宋体" panose="02010600030101010101" pitchFamily="2" charset="-122"/>
              </a:endParaRPr>
            </a:p>
          </p:txBody>
        </p:sp>
        <p:sp>
          <p:nvSpPr>
            <p:cNvPr id="6170" name="矩形 32"/>
            <p:cNvSpPr/>
            <p:nvPr/>
          </p:nvSpPr>
          <p:spPr>
            <a:xfrm>
              <a:off x="4" y="6926"/>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1" name="TextBox 33"/>
            <p:cNvSpPr/>
            <p:nvPr/>
          </p:nvSpPr>
          <p:spPr>
            <a:xfrm>
              <a:off x="-68" y="6853"/>
              <a:ext cx="98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05</a:t>
              </a:r>
              <a:endParaRPr lang="en-US" altLang="zh-CN">
                <a:ea typeface="宋体" panose="02010600030101010101" pitchFamily="2" charset="-122"/>
              </a:endParaRPr>
            </a:p>
          </p:txBody>
        </p:sp>
        <p:sp>
          <p:nvSpPr>
            <p:cNvPr id="6172" name="TextBox 34">
              <a:hlinkClick r:id="rId4" action="ppaction://hlinksldjump"/>
            </p:cNvPr>
            <p:cNvSpPr/>
            <p:nvPr/>
          </p:nvSpPr>
          <p:spPr>
            <a:xfrm>
              <a:off x="1042" y="6926"/>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单元五</a:t>
              </a:r>
              <a:endParaRPr lang="zh-CN" altLang="en-US">
                <a:ea typeface="宋体" panose="02010600030101010101" pitchFamily="2" charset="-122"/>
              </a:endParaRPr>
            </a:p>
          </p:txBody>
        </p:sp>
        <p:sp>
          <p:nvSpPr>
            <p:cNvPr id="6174" name="矩形 29"/>
            <p:cNvSpPr/>
            <p:nvPr/>
          </p:nvSpPr>
          <p:spPr>
            <a:xfrm>
              <a:off x="6" y="7967"/>
              <a:ext cx="776"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5" name="TextBox 30"/>
            <p:cNvSpPr/>
            <p:nvPr/>
          </p:nvSpPr>
          <p:spPr>
            <a:xfrm>
              <a:off x="-68" y="7894"/>
              <a:ext cx="110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06</a:t>
              </a:r>
              <a:endParaRPr lang="en-US" altLang="zh-CN">
                <a:ea typeface="宋体" panose="02010600030101010101" pitchFamily="2" charset="-122"/>
              </a:endParaRPr>
            </a:p>
          </p:txBody>
        </p:sp>
        <p:sp>
          <p:nvSpPr>
            <p:cNvPr id="6176" name="TextBox 31">
              <a:hlinkClick r:id="rId4" action="ppaction://hlinksldjump"/>
            </p:cNvPr>
            <p:cNvSpPr/>
            <p:nvPr/>
          </p:nvSpPr>
          <p:spPr>
            <a:xfrm>
              <a:off x="1041" y="796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单元六</a:t>
              </a:r>
              <a:endParaRPr lang="zh-CN" altLang="en-US">
                <a:ea typeface="宋体" panose="02010600030101010101" pitchFamily="2" charset="-122"/>
              </a:endParaRPr>
            </a:p>
          </p:txBody>
        </p:sp>
      </p:grpSp>
      <p:sp>
        <p:nvSpPr>
          <p:cNvPr id="15367" name="标题 1"/>
          <p:cNvSpPr/>
          <p:nvPr/>
        </p:nvSpPr>
        <p:spPr>
          <a:xfrm>
            <a:off x="8598535" y="525939"/>
            <a:ext cx="2330450" cy="461010"/>
          </a:xfrm>
          <a:prstGeom prst="rect">
            <a:avLst/>
          </a:prstGeom>
          <a:noFill/>
          <a:ln w="9525">
            <a:noFill/>
          </a:ln>
        </p:spPr>
        <p:txBody>
          <a:bodyPr anchor="ctr" anchorCtr="0">
            <a:normAutofit/>
          </a:bodyPr>
          <a:p>
            <a:pPr lvl="0" algn="r">
              <a:lnSpc>
                <a:spcPct val="100000"/>
              </a:lnSpc>
            </a:pPr>
            <a:r>
              <a:rPr lang="zh-CN" altLang="en-US" sz="1400">
                <a:solidFill>
                  <a:srgbClr val="7BC143"/>
                </a:solidFill>
                <a:latin typeface="微软雅黑" panose="020B0503020204020204" charset="-122"/>
                <a:ea typeface="微软雅黑" panose="020B0503020204020204" charset="-122"/>
                <a:sym typeface="Calibri" panose="020F0502020204030204" charset="0"/>
              </a:rPr>
              <a:t>孕育生命之花</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4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学习单元三</a:t>
            </a:r>
            <a:endParaRPr lang="zh-CN" altLang="en-US" sz="1400" baseline="0">
              <a:solidFill>
                <a:srgbClr val="7BC143"/>
              </a:solidFill>
              <a:latin typeface="微软雅黑" panose="020B0503020204020204" charset="-122"/>
              <a:ea typeface="微软雅黑" panose="020B0503020204020204" charset="-122"/>
              <a:sym typeface="Calibri" panose="020F050202020403020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29742"/>
                                        </p:tgtEl>
                                        <p:attrNameLst>
                                          <p:attrName>style.visibility</p:attrName>
                                        </p:attrNameLst>
                                      </p:cBhvr>
                                      <p:to>
                                        <p:strVal val="visible"/>
                                      </p:to>
                                    </p:set>
                                    <p:animScale>
                                      <p:cBhvr>
                                        <p:cTn id="7" dur="1000" decel="50000" fill="hold">
                                          <p:stCondLst>
                                            <p:cond delay="0"/>
                                          </p:stCondLst>
                                        </p:cTn>
                                        <p:tgtEl>
                                          <p:spTgt spid="2974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9742"/>
                                        </p:tgtEl>
                                        <p:attrNameLst>
                                          <p:attrName>ppt_x</p:attrName>
                                          <p:attrName>ppt_y</p:attrName>
                                        </p:attrNameLst>
                                      </p:cBhvr>
                                    </p:animMotion>
                                    <p:animEffect filter="fade">
                                      <p:cBhvr>
                                        <p:cTn id="9" dur="1000"/>
                                        <p:tgtEl>
                                          <p:spTgt spid="29742"/>
                                        </p:tgtEl>
                                      </p:cBhvr>
                                    </p:animEffect>
                                  </p:childTnLst>
                                </p:cTn>
                              </p:par>
                              <p:par>
                                <p:cTn id="10" presetID="52" presetClass="entr" presetSubtype="0" fill="hold" grpId="0" nodeType="withEffect">
                                  <p:stCondLst>
                                    <p:cond delay="200"/>
                                  </p:stCondLst>
                                  <p:iterate type="lt">
                                    <p:tmAbs val="0"/>
                                  </p:iterate>
                                  <p:childTnLst>
                                    <p:set>
                                      <p:cBhvr>
                                        <p:cTn id="11" dur="1" fill="hold">
                                          <p:stCondLst>
                                            <p:cond delay="0"/>
                                          </p:stCondLst>
                                        </p:cTn>
                                        <p:tgtEl>
                                          <p:spTgt spid="29743"/>
                                        </p:tgtEl>
                                        <p:attrNameLst>
                                          <p:attrName>style.visibility</p:attrName>
                                        </p:attrNameLst>
                                      </p:cBhvr>
                                      <p:to>
                                        <p:strVal val="visible"/>
                                      </p:to>
                                    </p:set>
                                    <p:animScale>
                                      <p:cBhvr>
                                        <p:cTn id="12" dur="1000" decel="50000" fill="hold">
                                          <p:stCondLst>
                                            <p:cond delay="0"/>
                                          </p:stCondLst>
                                        </p:cTn>
                                        <p:tgtEl>
                                          <p:spTgt spid="2974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29743"/>
                                        </p:tgtEl>
                                        <p:attrNameLst>
                                          <p:attrName>ppt_x</p:attrName>
                                          <p:attrName>ppt_y</p:attrName>
                                        </p:attrNameLst>
                                      </p:cBhvr>
                                    </p:animMotion>
                                    <p:animEffect filter="fade">
                                      <p:cBhvr>
                                        <p:cTn id="14" dur="1000"/>
                                        <p:tgtEl>
                                          <p:spTgt spid="29743"/>
                                        </p:tgtEl>
                                      </p:cBhvr>
                                    </p:animEffect>
                                  </p:childTnLst>
                                </p:cTn>
                              </p:par>
                              <p:par>
                                <p:cTn id="15" presetID="52" presetClass="entr" presetSubtype="0" fill="hold" nodeType="withEffect">
                                  <p:stCondLst>
                                    <p:cond delay="400"/>
                                  </p:stCondLst>
                                  <p:iterate type="lt">
                                    <p:tmAbs val="0"/>
                                  </p:iterate>
                                  <p:childTnLst>
                                    <p:set>
                                      <p:cBhvr>
                                        <p:cTn id="16" dur="1" fill="hold">
                                          <p:stCondLst>
                                            <p:cond delay="0"/>
                                          </p:stCondLst>
                                        </p:cTn>
                                        <p:tgtEl>
                                          <p:spTgt spid="29744"/>
                                        </p:tgtEl>
                                        <p:attrNameLst>
                                          <p:attrName>style.visibility</p:attrName>
                                        </p:attrNameLst>
                                      </p:cBhvr>
                                      <p:to>
                                        <p:strVal val="visible"/>
                                      </p:to>
                                    </p:set>
                                    <p:animScale>
                                      <p:cBhvr>
                                        <p:cTn id="17" dur="1000" decel="50000" fill="hold">
                                          <p:stCondLst>
                                            <p:cond delay="0"/>
                                          </p:stCondLst>
                                        </p:cTn>
                                        <p:tgtEl>
                                          <p:spTgt spid="2974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29744"/>
                                        </p:tgtEl>
                                        <p:attrNameLst>
                                          <p:attrName>ppt_x</p:attrName>
                                          <p:attrName>ppt_y</p:attrName>
                                        </p:attrNameLst>
                                      </p:cBhvr>
                                    </p:animMotion>
                                    <p:animEffect filter="fade">
                                      <p:cBhvr>
                                        <p:cTn id="19" dur="1000"/>
                                        <p:tgtEl>
                                          <p:spTgt spid="297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42" grpId="0" bldLvl="0"/>
      <p:bldP spid="29743" grpId="0" bldLvl="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矩形 6"/>
          <p:cNvSpPr/>
          <p:nvPr/>
        </p:nvSpPr>
        <p:spPr>
          <a:xfrm>
            <a:off x="635" y="1123950"/>
            <a:ext cx="170180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123" name="矩形 14"/>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125" name="标题 1"/>
          <p:cNvSpPr/>
          <p:nvPr/>
        </p:nvSpPr>
        <p:spPr>
          <a:xfrm>
            <a:off x="9966325" y="592455"/>
            <a:ext cx="994410" cy="328295"/>
          </a:xfrm>
          <a:prstGeom prst="rect">
            <a:avLst/>
          </a:prstGeom>
          <a:noFill/>
          <a:ln w="9525">
            <a:noFill/>
          </a:ln>
        </p:spPr>
        <p:txBody>
          <a:bodyPr>
            <a:normAutofit/>
          </a:bodyPr>
          <a:p>
            <a:pPr lvl="0">
              <a:lnSpc>
                <a:spcPct val="100000"/>
              </a:lnSpc>
            </a:pPr>
            <a:r>
              <a:rPr lang="zh-CN" altLang="en-US" sz="1400">
                <a:solidFill>
                  <a:srgbClr val="7BC143"/>
                </a:solidFill>
                <a:latin typeface="微软雅黑" panose="020B0503020204020204" charset="-122"/>
                <a:ea typeface="微软雅黑" panose="020B0503020204020204" charset="-122"/>
                <a:sym typeface="宋体" panose="02010600030101010101" pitchFamily="2" charset="-122"/>
              </a:rPr>
              <a:t>目录页</a:t>
            </a:r>
            <a:endParaRPr lang="zh-CN" altLang="en-US" sz="1400">
              <a:ea typeface="宋体" panose="02010600030101010101" pitchFamily="2" charset="-122"/>
            </a:endParaRPr>
          </a:p>
        </p:txBody>
      </p:sp>
      <p:sp>
        <p:nvSpPr>
          <p:cNvPr id="5126" name="直接连接符 17"/>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grpSp>
        <p:nvGrpSpPr>
          <p:cNvPr id="5129" name="组合 5128"/>
          <p:cNvGrpSpPr/>
          <p:nvPr/>
        </p:nvGrpSpPr>
        <p:grpSpPr>
          <a:xfrm>
            <a:off x="3277235" y="1441450"/>
            <a:ext cx="5867400" cy="4081474"/>
            <a:chOff x="0" y="0"/>
            <a:chExt cx="5868144" cy="3383568"/>
          </a:xfrm>
        </p:grpSpPr>
        <p:sp>
          <p:nvSpPr>
            <p:cNvPr id="5130" name="矩形 42"/>
            <p:cNvSpPr/>
            <p:nvPr/>
          </p:nvSpPr>
          <p:spPr>
            <a:xfrm>
              <a:off x="360040" y="0"/>
              <a:ext cx="5508104" cy="720080"/>
            </a:xfrm>
            <a:prstGeom prst="rect">
              <a:avLst/>
            </a:prstGeom>
            <a:solidFill>
              <a:srgbClr val="9BBB59"/>
            </a:solidFill>
            <a:ln w="25400">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131" name="矩形 43"/>
            <p:cNvSpPr/>
            <p:nvPr/>
          </p:nvSpPr>
          <p:spPr>
            <a:xfrm>
              <a:off x="0" y="0"/>
              <a:ext cx="288032" cy="720080"/>
            </a:xfrm>
            <a:prstGeom prst="rect">
              <a:avLst/>
            </a:prstGeom>
            <a:solidFill>
              <a:srgbClr val="FFC000"/>
            </a:solidFill>
            <a:ln w="25400">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132" name="TextBox 44"/>
            <p:cNvSpPr/>
            <p:nvPr/>
          </p:nvSpPr>
          <p:spPr>
            <a:xfrm>
              <a:off x="1152128" y="108847"/>
              <a:ext cx="902811" cy="454826"/>
            </a:xfrm>
            <a:prstGeom prst="rect">
              <a:avLst/>
            </a:prstGeom>
            <a:noFill/>
            <a:ln w="9525">
              <a:noFill/>
            </a:ln>
          </p:spPr>
          <p:txBody>
            <a:bodyPr wrap="square">
              <a:spAutoFit/>
            </a:bodyPr>
            <a:p>
              <a:pPr lvl="0">
                <a:lnSpc>
                  <a:spcPct val="100000"/>
                </a:lnSpc>
              </a:pPr>
              <a:r>
                <a:rPr lang="zh-CN" altLang="en-US" sz="2800" b="1" dirty="0">
                  <a:solidFill>
                    <a:schemeClr val="bg1"/>
                  </a:solidFill>
                  <a:latin typeface="微软雅黑" panose="020B0503020204020204" charset="-122"/>
                  <a:ea typeface="微软雅黑" panose="020B0503020204020204" charset="-122"/>
                  <a:sym typeface="微软雅黑" panose="020B0503020204020204" charset="-122"/>
                </a:rPr>
                <a:t>目录</a:t>
              </a:r>
              <a:endParaRPr lang="zh-CN" altLang="en-US" dirty="0">
                <a:ea typeface="宋体" panose="02010600030101010101" pitchFamily="2" charset="-122"/>
              </a:endParaRPr>
            </a:p>
          </p:txBody>
        </p:sp>
        <p:grpSp>
          <p:nvGrpSpPr>
            <p:cNvPr id="5133" name="组合 5132"/>
            <p:cNvGrpSpPr/>
            <p:nvPr/>
          </p:nvGrpSpPr>
          <p:grpSpPr>
            <a:xfrm>
              <a:off x="23446" y="907654"/>
              <a:ext cx="1627400" cy="319010"/>
              <a:chOff x="0" y="0"/>
              <a:chExt cx="1627400" cy="319010"/>
            </a:xfrm>
          </p:grpSpPr>
          <p:sp>
            <p:nvSpPr>
              <p:cNvPr id="5134" name="菱形 46"/>
              <p:cNvSpPr/>
              <p:nvPr/>
            </p:nvSpPr>
            <p:spPr>
              <a:xfrm>
                <a:off x="0" y="68255"/>
                <a:ext cx="216024" cy="232823"/>
              </a:xfrm>
              <a:prstGeom prst="diamond">
                <a:avLst/>
              </a:prstGeom>
              <a:solidFill>
                <a:srgbClr val="A5A5A5"/>
              </a:solidFill>
              <a:ln w="25400">
                <a:noFill/>
              </a:ln>
            </p:spPr>
            <p:txBody>
              <a:bodyPr vert="horz" wrap="square"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135" name="TextBox 47"/>
              <p:cNvSpPr/>
              <p:nvPr/>
            </p:nvSpPr>
            <p:spPr>
              <a:xfrm>
                <a:off x="301352" y="0"/>
                <a:ext cx="1326048" cy="319010"/>
              </a:xfrm>
              <a:prstGeom prst="rect">
                <a:avLst/>
              </a:prstGeom>
              <a:noFill/>
              <a:ln w="9525">
                <a:noFill/>
              </a:ln>
            </p:spPr>
            <p:txBody>
              <a:bodyPr wrap="square">
                <a:spAutoFit/>
              </a:bodyPr>
              <a:p>
                <a:pPr lvl="0">
                  <a:lnSpc>
                    <a:spcPct val="100000"/>
                  </a:lnSpc>
                </a:pPr>
                <a:r>
                  <a:rPr lang="zh-CN" altLang="en-US" dirty="0">
                    <a:solidFill>
                      <a:srgbClr val="7F7F7F"/>
                    </a:solidFill>
                    <a:latin typeface="微软雅黑" panose="020B0503020204020204" charset="-122"/>
                    <a:ea typeface="微软雅黑" panose="020B0503020204020204" charset="-122"/>
                    <a:sym typeface="微软雅黑" panose="020B0503020204020204" charset="-122"/>
                  </a:rPr>
                  <a:t>学习单元一</a:t>
                </a:r>
                <a:endParaRPr lang="zh-CN" altLang="en-US" dirty="0">
                  <a:ea typeface="宋体" panose="02010600030101010101" pitchFamily="2" charset="-122"/>
                </a:endParaRPr>
              </a:p>
            </p:txBody>
          </p:sp>
        </p:grpSp>
        <p:grpSp>
          <p:nvGrpSpPr>
            <p:cNvPr id="5136" name="组合 5135"/>
            <p:cNvGrpSpPr/>
            <p:nvPr/>
          </p:nvGrpSpPr>
          <p:grpSpPr>
            <a:xfrm>
              <a:off x="23446" y="1446880"/>
              <a:ext cx="2646740" cy="319010"/>
              <a:chOff x="0" y="0"/>
              <a:chExt cx="2646740" cy="319010"/>
            </a:xfrm>
          </p:grpSpPr>
          <p:sp>
            <p:nvSpPr>
              <p:cNvPr id="5137" name="菱形 49"/>
              <p:cNvSpPr/>
              <p:nvPr/>
            </p:nvSpPr>
            <p:spPr>
              <a:xfrm>
                <a:off x="0" y="68255"/>
                <a:ext cx="216024" cy="232823"/>
              </a:xfrm>
              <a:prstGeom prst="diamond">
                <a:avLst/>
              </a:prstGeom>
              <a:solidFill>
                <a:srgbClr val="A5A5A5"/>
              </a:solidFill>
              <a:ln w="25400">
                <a:noFill/>
              </a:ln>
            </p:spPr>
            <p:txBody>
              <a:bodyPr vert="horz" wrap="square"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138" name="TextBox 50"/>
              <p:cNvSpPr/>
              <p:nvPr/>
            </p:nvSpPr>
            <p:spPr>
              <a:xfrm>
                <a:off x="301352" y="0"/>
                <a:ext cx="2345388" cy="319010"/>
              </a:xfrm>
              <a:prstGeom prst="rect">
                <a:avLst/>
              </a:prstGeom>
              <a:noFill/>
              <a:ln w="9525">
                <a:noFill/>
              </a:ln>
            </p:spPr>
            <p:txBody>
              <a:bodyPr wrap="square">
                <a:spAutoFit/>
              </a:bodyPr>
              <a:p>
                <a:pPr lvl="0">
                  <a:lnSpc>
                    <a:spcPct val="100000"/>
                  </a:lnSpc>
                </a:pPr>
                <a:r>
                  <a:rPr lang="zh-CN" altLang="en-US" dirty="0">
                    <a:solidFill>
                      <a:srgbClr val="7F7F7F"/>
                    </a:solidFill>
                    <a:latin typeface="微软雅黑" panose="020B0503020204020204" charset="-122"/>
                    <a:ea typeface="微软雅黑" panose="020B0503020204020204" charset="-122"/>
                    <a:sym typeface="微软雅黑" panose="020B0503020204020204" charset="-122"/>
                  </a:rPr>
                  <a:t>学习单元二</a:t>
                </a:r>
                <a:endParaRPr lang="zh-CN" altLang="en-US" dirty="0">
                  <a:ea typeface="宋体" panose="02010600030101010101" pitchFamily="2" charset="-122"/>
                </a:endParaRPr>
              </a:p>
            </p:txBody>
          </p:sp>
        </p:grpSp>
        <p:grpSp>
          <p:nvGrpSpPr>
            <p:cNvPr id="5139" name="组合 5138"/>
            <p:cNvGrpSpPr/>
            <p:nvPr/>
          </p:nvGrpSpPr>
          <p:grpSpPr>
            <a:xfrm>
              <a:off x="23446" y="1986106"/>
              <a:ext cx="2050675" cy="319010"/>
              <a:chOff x="0" y="0"/>
              <a:chExt cx="2050675" cy="319010"/>
            </a:xfrm>
          </p:grpSpPr>
          <p:sp>
            <p:nvSpPr>
              <p:cNvPr id="5140" name="菱形 52"/>
              <p:cNvSpPr/>
              <p:nvPr/>
            </p:nvSpPr>
            <p:spPr>
              <a:xfrm>
                <a:off x="0" y="68255"/>
                <a:ext cx="216024" cy="232823"/>
              </a:xfrm>
              <a:prstGeom prst="diamond">
                <a:avLst/>
              </a:prstGeom>
              <a:solidFill>
                <a:srgbClr val="A5A5A5"/>
              </a:solidFill>
              <a:ln w="25400">
                <a:noFill/>
              </a:ln>
            </p:spPr>
            <p:txBody>
              <a:bodyPr vert="horz" wrap="square"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141" name="TextBox 53"/>
              <p:cNvSpPr/>
              <p:nvPr/>
            </p:nvSpPr>
            <p:spPr>
              <a:xfrm>
                <a:off x="301663" y="0"/>
                <a:ext cx="1749012" cy="319010"/>
              </a:xfrm>
              <a:prstGeom prst="rect">
                <a:avLst/>
              </a:prstGeom>
              <a:noFill/>
              <a:ln w="9525">
                <a:noFill/>
              </a:ln>
            </p:spPr>
            <p:txBody>
              <a:bodyPr wrap="square">
                <a:spAutoFit/>
              </a:bodyPr>
              <a:p>
                <a:pPr lvl="0" algn="l">
                  <a:lnSpc>
                    <a:spcPct val="100000"/>
                  </a:lnSpc>
                </a:pPr>
                <a:r>
                  <a:rPr lang="zh-CN" altLang="en-US" dirty="0">
                    <a:solidFill>
                      <a:srgbClr val="7F7F7F"/>
                    </a:solidFill>
                    <a:latin typeface="微软雅黑" panose="020B0503020204020204" charset="-122"/>
                    <a:ea typeface="微软雅黑" panose="020B0503020204020204" charset="-122"/>
                    <a:sym typeface="微软雅黑" panose="020B0503020204020204" charset="-122"/>
                  </a:rPr>
                  <a:t>学习单元三</a:t>
                </a:r>
                <a:endParaRPr lang="zh-CN" altLang="en-US" dirty="0">
                  <a:ea typeface="宋体" panose="02010600030101010101" pitchFamily="2" charset="-122"/>
                </a:endParaRPr>
              </a:p>
            </p:txBody>
          </p:sp>
        </p:grpSp>
        <p:grpSp>
          <p:nvGrpSpPr>
            <p:cNvPr id="5142" name="组合 5141"/>
            <p:cNvGrpSpPr/>
            <p:nvPr/>
          </p:nvGrpSpPr>
          <p:grpSpPr>
            <a:xfrm>
              <a:off x="23446" y="2525332"/>
              <a:ext cx="1745836" cy="319010"/>
              <a:chOff x="0" y="0"/>
              <a:chExt cx="1745836" cy="319010"/>
            </a:xfrm>
          </p:grpSpPr>
          <p:sp>
            <p:nvSpPr>
              <p:cNvPr id="5143" name="菱形 55"/>
              <p:cNvSpPr/>
              <p:nvPr/>
            </p:nvSpPr>
            <p:spPr>
              <a:xfrm>
                <a:off x="0" y="68255"/>
                <a:ext cx="216024" cy="232823"/>
              </a:xfrm>
              <a:prstGeom prst="diamond">
                <a:avLst/>
              </a:prstGeom>
              <a:solidFill>
                <a:srgbClr val="A5A5A5"/>
              </a:solidFill>
              <a:ln w="25400">
                <a:noFill/>
              </a:ln>
            </p:spPr>
            <p:txBody>
              <a:bodyPr vert="horz" wrap="square"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144" name="TextBox 56"/>
              <p:cNvSpPr/>
              <p:nvPr/>
            </p:nvSpPr>
            <p:spPr>
              <a:xfrm>
                <a:off x="301663" y="0"/>
                <a:ext cx="1444173" cy="319010"/>
              </a:xfrm>
              <a:prstGeom prst="rect">
                <a:avLst/>
              </a:prstGeom>
              <a:noFill/>
              <a:ln w="9525">
                <a:noFill/>
              </a:ln>
            </p:spPr>
            <p:txBody>
              <a:bodyPr wrap="square">
                <a:spAutoFit/>
              </a:bodyPr>
              <a:p>
                <a:pPr lvl="0" algn="l">
                  <a:lnSpc>
                    <a:spcPct val="100000"/>
                  </a:lnSpc>
                </a:pPr>
                <a:r>
                  <a:rPr lang="zh-CN" altLang="en-US" dirty="0">
                    <a:solidFill>
                      <a:srgbClr val="7F7F7F"/>
                    </a:solidFill>
                    <a:latin typeface="微软雅黑" panose="020B0503020204020204" charset="-122"/>
                    <a:ea typeface="微软雅黑" panose="020B0503020204020204" charset="-122"/>
                    <a:sym typeface="微软雅黑" panose="020B0503020204020204" charset="-122"/>
                  </a:rPr>
                  <a:t>学习单元四</a:t>
                </a:r>
                <a:endParaRPr lang="zh-CN" altLang="en-US" dirty="0">
                  <a:ea typeface="宋体" panose="02010600030101010101" pitchFamily="2" charset="-122"/>
                </a:endParaRPr>
              </a:p>
            </p:txBody>
          </p:sp>
        </p:grpSp>
        <p:grpSp>
          <p:nvGrpSpPr>
            <p:cNvPr id="5145" name="组合 5144"/>
            <p:cNvGrpSpPr/>
            <p:nvPr/>
          </p:nvGrpSpPr>
          <p:grpSpPr>
            <a:xfrm>
              <a:off x="23446" y="3064558"/>
              <a:ext cx="1627400" cy="319010"/>
              <a:chOff x="0" y="0"/>
              <a:chExt cx="1627400" cy="319010"/>
            </a:xfrm>
          </p:grpSpPr>
          <p:sp>
            <p:nvSpPr>
              <p:cNvPr id="5146" name="菱形 58"/>
              <p:cNvSpPr/>
              <p:nvPr/>
            </p:nvSpPr>
            <p:spPr>
              <a:xfrm>
                <a:off x="0" y="68255"/>
                <a:ext cx="216024" cy="232823"/>
              </a:xfrm>
              <a:prstGeom prst="diamond">
                <a:avLst/>
              </a:prstGeom>
              <a:solidFill>
                <a:srgbClr val="A5A5A5"/>
              </a:solidFill>
              <a:ln w="25400">
                <a:noFill/>
              </a:ln>
            </p:spPr>
            <p:txBody>
              <a:bodyPr vert="horz" wrap="square"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147" name="TextBox 59"/>
              <p:cNvSpPr/>
              <p:nvPr/>
            </p:nvSpPr>
            <p:spPr>
              <a:xfrm>
                <a:off x="301352" y="0"/>
                <a:ext cx="1326048" cy="319010"/>
              </a:xfrm>
              <a:prstGeom prst="rect">
                <a:avLst/>
              </a:prstGeom>
              <a:noFill/>
              <a:ln w="9525">
                <a:noFill/>
              </a:ln>
            </p:spPr>
            <p:txBody>
              <a:bodyPr wrap="square">
                <a:spAutoFit/>
              </a:bodyPr>
              <a:p>
                <a:pPr lvl="0" algn="l">
                  <a:lnSpc>
                    <a:spcPct val="100000"/>
                  </a:lnSpc>
                </a:pPr>
                <a:r>
                  <a:rPr lang="zh-CN" altLang="en-US" dirty="0">
                    <a:solidFill>
                      <a:srgbClr val="7F7F7F"/>
                    </a:solidFill>
                    <a:latin typeface="微软雅黑" panose="020B0503020204020204" charset="-122"/>
                    <a:ea typeface="微软雅黑" panose="020B0503020204020204" charset="-122"/>
                    <a:sym typeface="微软雅黑" panose="020B0503020204020204" charset="-122"/>
                  </a:rPr>
                  <a:t>学习单元五</a:t>
                </a:r>
                <a:endParaRPr lang="zh-CN" altLang="en-US" dirty="0">
                  <a:ea typeface="宋体" panose="02010600030101010101" pitchFamily="2" charset="-122"/>
                </a:endParaRPr>
              </a:p>
            </p:txBody>
          </p:sp>
        </p:grpSp>
      </p:grpSp>
      <p:sp>
        <p:nvSpPr>
          <p:cNvPr id="5151" name="椭圆 68"/>
          <p:cNvSpPr/>
          <p:nvPr/>
        </p:nvSpPr>
        <p:spPr>
          <a:xfrm>
            <a:off x="9047798" y="2911475"/>
            <a:ext cx="1368425" cy="1368425"/>
          </a:xfrm>
          <a:prstGeom prst="ellipse">
            <a:avLst/>
          </a:prstGeom>
          <a:blipFill rotWithShape="1">
            <a:blip r:embed="rId1"/>
            <a:stretch>
              <a:fillRect/>
            </a:stretch>
          </a:blipFill>
          <a:ln w="28575" cap="flat" cmpd="sng">
            <a:solidFill>
              <a:schemeClr val="bg1"/>
            </a:solidFill>
            <a:prstDash val="solid"/>
            <a:headEnd type="none" w="med" len="med"/>
            <a:tailEnd type="none" w="med" len="med"/>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152" name="椭圆 69"/>
          <p:cNvSpPr/>
          <p:nvPr/>
        </p:nvSpPr>
        <p:spPr>
          <a:xfrm>
            <a:off x="8876348" y="1438275"/>
            <a:ext cx="855662" cy="857250"/>
          </a:xfrm>
          <a:prstGeom prst="ellipse">
            <a:avLst/>
          </a:prstGeom>
          <a:blipFill rotWithShape="1">
            <a:blip r:embed="rId2"/>
            <a:stretch>
              <a:fillRect/>
            </a:stretch>
          </a:blipFill>
          <a:ln w="28575" cap="flat" cmpd="sng">
            <a:solidFill>
              <a:schemeClr val="bg1"/>
            </a:solidFill>
            <a:prstDash val="solid"/>
            <a:headEnd type="none" w="med" len="med"/>
            <a:tailEnd type="none" w="med" len="med"/>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6" name="组合 5"/>
          <p:cNvGrpSpPr/>
          <p:nvPr/>
        </p:nvGrpSpPr>
        <p:grpSpPr>
          <a:xfrm>
            <a:off x="-92075" y="1655445"/>
            <a:ext cx="1867535" cy="518160"/>
            <a:chOff x="-146" y="2607"/>
            <a:chExt cx="2941" cy="816"/>
          </a:xfrm>
        </p:grpSpPr>
        <p:sp>
          <p:nvSpPr>
            <p:cNvPr id="5155" name="矩形 33"/>
            <p:cNvSpPr/>
            <p:nvPr/>
          </p:nvSpPr>
          <p:spPr>
            <a:xfrm>
              <a:off x="3" y="2654"/>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56" name="TextBox 34"/>
            <p:cNvSpPr/>
            <p:nvPr/>
          </p:nvSpPr>
          <p:spPr>
            <a:xfrm>
              <a:off x="-146" y="260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01</a:t>
              </a:r>
              <a:endParaRPr lang="zh-CN" altLang="en-US" dirty="0">
                <a:ea typeface="宋体" panose="02010600030101010101" pitchFamily="2" charset="-122"/>
              </a:endParaRPr>
            </a:p>
          </p:txBody>
        </p:sp>
        <p:sp>
          <p:nvSpPr>
            <p:cNvPr id="5157" name="TextBox 35">
              <a:hlinkClick r:id="rId3" action="ppaction://hlinksldjump"/>
            </p:cNvPr>
            <p:cNvSpPr/>
            <p:nvPr/>
          </p:nvSpPr>
          <p:spPr>
            <a:xfrm>
              <a:off x="663" y="271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学习单元一</a:t>
              </a:r>
              <a:endParaRPr lang="zh-CN" altLang="en-US" dirty="0">
                <a:ea typeface="宋体" panose="02010600030101010101" pitchFamily="2" charset="-122"/>
              </a:endParaRPr>
            </a:p>
          </p:txBody>
        </p:sp>
      </p:grpSp>
      <p:grpSp>
        <p:nvGrpSpPr>
          <p:cNvPr id="5" name="组合 4"/>
          <p:cNvGrpSpPr/>
          <p:nvPr/>
        </p:nvGrpSpPr>
        <p:grpSpPr>
          <a:xfrm>
            <a:off x="-91440" y="2470150"/>
            <a:ext cx="1866900" cy="518160"/>
            <a:chOff x="-145" y="3833"/>
            <a:chExt cx="2940" cy="816"/>
          </a:xfrm>
        </p:grpSpPr>
        <p:sp>
          <p:nvSpPr>
            <p:cNvPr id="5159" name="矩形 72"/>
            <p:cNvSpPr/>
            <p:nvPr/>
          </p:nvSpPr>
          <p:spPr>
            <a:xfrm>
              <a:off x="3" y="3880"/>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60" name="TextBox 73"/>
            <p:cNvSpPr/>
            <p:nvPr/>
          </p:nvSpPr>
          <p:spPr>
            <a:xfrm>
              <a:off x="-145" y="3833"/>
              <a:ext cx="961"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02</a:t>
              </a:r>
              <a:endParaRPr lang="zh-CN" altLang="en-US" dirty="0">
                <a:ea typeface="宋体" panose="02010600030101010101" pitchFamily="2" charset="-122"/>
              </a:endParaRPr>
            </a:p>
          </p:txBody>
        </p:sp>
        <p:sp>
          <p:nvSpPr>
            <p:cNvPr id="5161" name="TextBox 74">
              <a:hlinkClick r:id="rId3" action="ppaction://hlinksldjump"/>
            </p:cNvPr>
            <p:cNvSpPr/>
            <p:nvPr/>
          </p:nvSpPr>
          <p:spPr>
            <a:xfrm>
              <a:off x="663" y="3938"/>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学习单元二</a:t>
              </a:r>
              <a:endParaRPr lang="zh-CN" altLang="en-US" dirty="0">
                <a:ea typeface="宋体" panose="02010600030101010101" pitchFamily="2" charset="-122"/>
              </a:endParaRPr>
            </a:p>
          </p:txBody>
        </p:sp>
      </p:grpSp>
      <p:grpSp>
        <p:nvGrpSpPr>
          <p:cNvPr id="4" name="组合 3"/>
          <p:cNvGrpSpPr/>
          <p:nvPr/>
        </p:nvGrpSpPr>
        <p:grpSpPr>
          <a:xfrm>
            <a:off x="-91440" y="3284855"/>
            <a:ext cx="1866900" cy="518160"/>
            <a:chOff x="-145" y="5130"/>
            <a:chExt cx="2940" cy="816"/>
          </a:xfrm>
        </p:grpSpPr>
        <p:sp>
          <p:nvSpPr>
            <p:cNvPr id="5163" name="矩形 76"/>
            <p:cNvSpPr/>
            <p:nvPr/>
          </p:nvSpPr>
          <p:spPr>
            <a:xfrm>
              <a:off x="3" y="5177"/>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64" name="TextBox 77"/>
            <p:cNvSpPr/>
            <p:nvPr/>
          </p:nvSpPr>
          <p:spPr>
            <a:xfrm>
              <a:off x="-145" y="5130"/>
              <a:ext cx="960"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03</a:t>
              </a:r>
              <a:endParaRPr lang="zh-CN" altLang="en-US" dirty="0">
                <a:ea typeface="宋体" panose="02010600030101010101" pitchFamily="2" charset="-122"/>
              </a:endParaRPr>
            </a:p>
          </p:txBody>
        </p:sp>
        <p:sp>
          <p:nvSpPr>
            <p:cNvPr id="5165" name="TextBox 78">
              <a:hlinkClick r:id="rId3" action="ppaction://hlinksldjump"/>
            </p:cNvPr>
            <p:cNvSpPr/>
            <p:nvPr/>
          </p:nvSpPr>
          <p:spPr>
            <a:xfrm>
              <a:off x="663" y="5235"/>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学习单元三</a:t>
              </a:r>
              <a:endParaRPr lang="zh-CN" altLang="en-US" dirty="0">
                <a:ea typeface="宋体" panose="02010600030101010101" pitchFamily="2" charset="-122"/>
              </a:endParaRPr>
            </a:p>
          </p:txBody>
        </p:sp>
      </p:grpSp>
      <p:grpSp>
        <p:nvGrpSpPr>
          <p:cNvPr id="3" name="组合 2"/>
          <p:cNvGrpSpPr/>
          <p:nvPr/>
        </p:nvGrpSpPr>
        <p:grpSpPr>
          <a:xfrm>
            <a:off x="-92710" y="4099560"/>
            <a:ext cx="1868170" cy="518160"/>
            <a:chOff x="-147" y="6427"/>
            <a:chExt cx="2942" cy="816"/>
          </a:xfrm>
        </p:grpSpPr>
        <p:sp>
          <p:nvSpPr>
            <p:cNvPr id="5167" name="矩形 80"/>
            <p:cNvSpPr/>
            <p:nvPr/>
          </p:nvSpPr>
          <p:spPr>
            <a:xfrm>
              <a:off x="3" y="647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68" name="TextBox 81"/>
            <p:cNvSpPr/>
            <p:nvPr/>
          </p:nvSpPr>
          <p:spPr>
            <a:xfrm>
              <a:off x="-147" y="6427"/>
              <a:ext cx="962"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04</a:t>
              </a:r>
              <a:endParaRPr lang="zh-CN" altLang="en-US" dirty="0">
                <a:ea typeface="宋体" panose="02010600030101010101" pitchFamily="2" charset="-122"/>
              </a:endParaRPr>
            </a:p>
          </p:txBody>
        </p:sp>
        <p:sp>
          <p:nvSpPr>
            <p:cNvPr id="5169" name="TextBox 82">
              <a:hlinkClick r:id="rId3" action="ppaction://hlinksldjump"/>
            </p:cNvPr>
            <p:cNvSpPr/>
            <p:nvPr/>
          </p:nvSpPr>
          <p:spPr>
            <a:xfrm>
              <a:off x="663" y="653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学习单元四</a:t>
              </a:r>
              <a:endParaRPr lang="zh-CN" altLang="en-US" dirty="0">
                <a:ea typeface="宋体" panose="02010600030101010101" pitchFamily="2" charset="-122"/>
              </a:endParaRPr>
            </a:p>
          </p:txBody>
        </p:sp>
      </p:grpSp>
      <p:grpSp>
        <p:nvGrpSpPr>
          <p:cNvPr id="2" name="组合 1"/>
          <p:cNvGrpSpPr/>
          <p:nvPr/>
        </p:nvGrpSpPr>
        <p:grpSpPr>
          <a:xfrm>
            <a:off x="-92710" y="4914265"/>
            <a:ext cx="1868170" cy="518160"/>
            <a:chOff x="-147" y="7737"/>
            <a:chExt cx="2942" cy="816"/>
          </a:xfrm>
        </p:grpSpPr>
        <p:sp>
          <p:nvSpPr>
            <p:cNvPr id="5171" name="矩形 84"/>
            <p:cNvSpPr/>
            <p:nvPr/>
          </p:nvSpPr>
          <p:spPr>
            <a:xfrm>
              <a:off x="3" y="778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72" name="TextBox 85"/>
            <p:cNvSpPr/>
            <p:nvPr/>
          </p:nvSpPr>
          <p:spPr>
            <a:xfrm>
              <a:off x="-147" y="773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05</a:t>
              </a:r>
              <a:endParaRPr lang="zh-CN" altLang="en-US" dirty="0">
                <a:ea typeface="宋体" panose="02010600030101010101" pitchFamily="2" charset="-122"/>
              </a:endParaRPr>
            </a:p>
          </p:txBody>
        </p:sp>
        <p:sp>
          <p:nvSpPr>
            <p:cNvPr id="5173" name="TextBox 86">
              <a:hlinkClick r:id="rId3" action="ppaction://hlinksldjump"/>
            </p:cNvPr>
            <p:cNvSpPr/>
            <p:nvPr/>
          </p:nvSpPr>
          <p:spPr>
            <a:xfrm>
              <a:off x="663" y="784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学习单元五</a:t>
              </a:r>
              <a:endParaRPr lang="zh-CN" altLang="en-US" dirty="0">
                <a:ea typeface="宋体" panose="02010600030101010101" pitchFamily="2" charset="-122"/>
              </a:endParaRPr>
            </a:p>
          </p:txBody>
        </p:sp>
      </p:grpSp>
      <p:pic>
        <p:nvPicPr>
          <p:cNvPr id="58" name="Picture 4" descr="C:\Users\cxy\Desktop\《心理健康》\图\56848061dc9ea.jpg56848061dc9ea"/>
          <p:cNvPicPr/>
          <p:nvPr/>
        </p:nvPicPr>
        <p:blipFill>
          <a:blip r:embed="rId4"/>
          <a:srcRect r="35925"/>
          <a:stretch>
            <a:fillRect/>
          </a:stretch>
        </p:blipFill>
        <p:spPr>
          <a:xfrm>
            <a:off x="5350510" y="2877820"/>
            <a:ext cx="3762375" cy="3762375"/>
          </a:xfrm>
          <a:prstGeom prst="ellipse">
            <a:avLst/>
          </a:prstGeom>
          <a:noFill/>
          <a:ln w="9525">
            <a:noFill/>
          </a:ln>
        </p:spPr>
      </p:pic>
      <p:sp>
        <p:nvSpPr>
          <p:cNvPr id="5178" name="椭圆 105"/>
          <p:cNvSpPr/>
          <p:nvPr/>
        </p:nvSpPr>
        <p:spPr>
          <a:xfrm>
            <a:off x="8284210" y="4689475"/>
            <a:ext cx="1835150" cy="1836738"/>
          </a:xfrm>
          <a:prstGeom prst="ellipse">
            <a:avLst/>
          </a:prstGeom>
          <a:blipFill rotWithShape="1">
            <a:blip r:embed="rId5"/>
            <a:stretch>
              <a:fillRect/>
            </a:stretch>
          </a:blipFill>
          <a:ln w="50800" cap="flat" cmpd="sng">
            <a:solidFill>
              <a:schemeClr val="bg1"/>
            </a:solidFill>
            <a:prstDash val="solid"/>
            <a:headEnd type="none" w="med" len="med"/>
            <a:tailEnd type="none" w="med" len="med"/>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path" presetSubtype="0" accel="50000" decel="50000" fill="hold" nodeType="clickEffect">
                                  <p:stCondLst>
                                    <p:cond delay="0"/>
                                  </p:stCondLst>
                                  <p:childTnLst>
                                    <p:animMotion origin="layout" path="M -4.05236E-6 -2.81221E-6 L -0.38166 -0.00462 " pathEditMode="relative" rAng="0" ptsTypes="AA">
                                      <p:cBhvr>
                                        <p:cTn id="6" dur="500" fill="hold"/>
                                        <p:tgtEl>
                                          <p:spTgt spid="5129"/>
                                        </p:tgtEl>
                                        <p:attrNameLst>
                                          <p:attrName>ppt_x</p:attrName>
                                          <p:attrName>ppt_y</p:attrName>
                                        </p:attrNameLst>
                                      </p:cBhvr>
                                      <p:rCtr x="-1908300" y="-23100"/>
                                    </p:animMotion>
                                  </p:childTnLst>
                                </p:cTn>
                              </p:par>
                              <p:par>
                                <p:cTn id="7" presetID="53" presetClass="exit" presetSubtype="16" fill="hold" nodeType="withEffect">
                                  <p:stCondLst>
                                    <p:cond delay="0"/>
                                  </p:stCondLst>
                                  <p:childTnLst>
                                    <p:anim calcmode="lin" valueType="num">
                                      <p:cBhvr>
                                        <p:cTn id="8" dur="500"/>
                                        <p:tgtEl>
                                          <p:spTgt spid="5129"/>
                                        </p:tgtEl>
                                        <p:attrNameLst>
                                          <p:attrName>ppt_w</p:attrName>
                                        </p:attrNameLst>
                                      </p:cBhvr>
                                      <p:tavLst>
                                        <p:tav tm="0">
                                          <p:val>
                                            <p:strVal val="ppt_w"/>
                                          </p:val>
                                        </p:tav>
                                        <p:tav tm="100000">
                                          <p:val>
                                            <p:fltVal val="0.000000"/>
                                          </p:val>
                                        </p:tav>
                                      </p:tavLst>
                                    </p:anim>
                                    <p:anim calcmode="lin" valueType="num">
                                      <p:cBhvr>
                                        <p:cTn id="9" dur="500"/>
                                        <p:tgtEl>
                                          <p:spTgt spid="5129"/>
                                        </p:tgtEl>
                                        <p:attrNameLst>
                                          <p:attrName>ppt_h</p:attrName>
                                        </p:attrNameLst>
                                      </p:cBhvr>
                                      <p:tavLst>
                                        <p:tav tm="0">
                                          <p:val>
                                            <p:strVal val="ppt_h"/>
                                          </p:val>
                                        </p:tav>
                                        <p:tav tm="100000">
                                          <p:val>
                                            <p:fltVal val="0.000000"/>
                                          </p:val>
                                        </p:tav>
                                      </p:tavLst>
                                    </p:anim>
                                    <p:animEffect filter="fade">
                                      <p:cBhvr>
                                        <p:cTn id="10" dur="500"/>
                                        <p:tgtEl>
                                          <p:spTgt spid="5129"/>
                                        </p:tgtEl>
                                      </p:cBhvr>
                                    </p:animEffect>
                                    <p:set>
                                      <p:cBhvr>
                                        <p:cTn id="11" dur="1" fill="hold">
                                          <p:stCondLst>
                                            <p:cond delay="499"/>
                                          </p:stCondLst>
                                        </p:cTn>
                                        <p:tgtEl>
                                          <p:spTgt spid="5129"/>
                                        </p:tgtEl>
                                        <p:attrNameLst>
                                          <p:attrName>style.visibility</p:attrName>
                                        </p:attrNameLst>
                                      </p:cBhvr>
                                      <p:to>
                                        <p:strVal val="hidden"/>
                                      </p:to>
                                    </p:set>
                                  </p:childTnLst>
                                </p:cTn>
                              </p:par>
                              <p:par>
                                <p:cTn id="12" presetID="15" presetClass="exit" presetSubtype="0" fill="hold" grpId="0" nodeType="withEffect">
                                  <p:stCondLst>
                                    <p:cond delay="500"/>
                                  </p:stCondLst>
                                  <p:childTnLst>
                                    <p:anim calcmode="lin" valueType="num">
                                      <p:cBhvr>
                                        <p:cTn id="13" dur="500"/>
                                        <p:tgtEl>
                                          <p:spTgt spid="5178"/>
                                        </p:tgtEl>
                                        <p:attrNameLst>
                                          <p:attrName>ppt_w</p:attrName>
                                        </p:attrNameLst>
                                      </p:cBhvr>
                                      <p:tavLst>
                                        <p:tav tm="0">
                                          <p:val>
                                            <p:strVal val="ppt_w"/>
                                          </p:val>
                                        </p:tav>
                                        <p:tav tm="100000">
                                          <p:val>
                                            <p:fltVal val="0.000000"/>
                                          </p:val>
                                        </p:tav>
                                      </p:tavLst>
                                    </p:anim>
                                    <p:anim calcmode="lin" valueType="num">
                                      <p:cBhvr>
                                        <p:cTn id="14" dur="500"/>
                                        <p:tgtEl>
                                          <p:spTgt spid="5178"/>
                                        </p:tgtEl>
                                        <p:attrNameLst>
                                          <p:attrName>ppt_h</p:attrName>
                                        </p:attrNameLst>
                                      </p:cBhvr>
                                      <p:tavLst>
                                        <p:tav tm="0">
                                          <p:val>
                                            <p:strVal val="ppt_h"/>
                                          </p:val>
                                        </p:tav>
                                        <p:tav tm="100000">
                                          <p:val>
                                            <p:fltVal val="0.000000"/>
                                          </p:val>
                                        </p:tav>
                                      </p:tavLst>
                                    </p:anim>
                                    <p:anim calcmode="lin" valueType="num">
                                      <p:cBhvr>
                                        <p:cTn id="15" dur="500"/>
                                        <p:tgtEl>
                                          <p:spTgt spid="5178"/>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16" dur="500"/>
                                        <p:tgtEl>
                                          <p:spTgt spid="5178"/>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17" dur="1" fill="hold">
                                          <p:stCondLst>
                                            <p:cond delay="499"/>
                                          </p:stCondLst>
                                        </p:cTn>
                                        <p:tgtEl>
                                          <p:spTgt spid="5178"/>
                                        </p:tgtEl>
                                        <p:attrNameLst>
                                          <p:attrName>style.visibility</p:attrName>
                                        </p:attrNameLst>
                                      </p:cBhvr>
                                      <p:to>
                                        <p:strVal val="hidden"/>
                                      </p:to>
                                    </p:set>
                                  </p:childTnLst>
                                </p:cTn>
                              </p:par>
                              <p:par>
                                <p:cTn id="18" presetID="15" presetClass="exit" presetSubtype="0" fill="hold" grpId="0" nodeType="withEffect">
                                  <p:stCondLst>
                                    <p:cond delay="600"/>
                                  </p:stCondLst>
                                  <p:childTnLst>
                                    <p:anim calcmode="lin" valueType="num">
                                      <p:cBhvr>
                                        <p:cTn id="19" dur="500"/>
                                        <p:tgtEl>
                                          <p:spTgt spid="5151"/>
                                        </p:tgtEl>
                                        <p:attrNameLst>
                                          <p:attrName>ppt_w</p:attrName>
                                        </p:attrNameLst>
                                      </p:cBhvr>
                                      <p:tavLst>
                                        <p:tav tm="0">
                                          <p:val>
                                            <p:strVal val="ppt_w"/>
                                          </p:val>
                                        </p:tav>
                                        <p:tav tm="100000">
                                          <p:val>
                                            <p:fltVal val="0.000000"/>
                                          </p:val>
                                        </p:tav>
                                      </p:tavLst>
                                    </p:anim>
                                    <p:anim calcmode="lin" valueType="num">
                                      <p:cBhvr>
                                        <p:cTn id="20" dur="500"/>
                                        <p:tgtEl>
                                          <p:spTgt spid="5151"/>
                                        </p:tgtEl>
                                        <p:attrNameLst>
                                          <p:attrName>ppt_h</p:attrName>
                                        </p:attrNameLst>
                                      </p:cBhvr>
                                      <p:tavLst>
                                        <p:tav tm="0">
                                          <p:val>
                                            <p:strVal val="ppt_h"/>
                                          </p:val>
                                        </p:tav>
                                        <p:tav tm="100000">
                                          <p:val>
                                            <p:fltVal val="0.000000"/>
                                          </p:val>
                                        </p:tav>
                                      </p:tavLst>
                                    </p:anim>
                                    <p:anim calcmode="lin" valueType="num">
                                      <p:cBhvr>
                                        <p:cTn id="21" dur="500"/>
                                        <p:tgtEl>
                                          <p:spTgt spid="5151"/>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22" dur="500"/>
                                        <p:tgtEl>
                                          <p:spTgt spid="5151"/>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23" dur="1" fill="hold">
                                          <p:stCondLst>
                                            <p:cond delay="499"/>
                                          </p:stCondLst>
                                        </p:cTn>
                                        <p:tgtEl>
                                          <p:spTgt spid="5151"/>
                                        </p:tgtEl>
                                        <p:attrNameLst>
                                          <p:attrName>style.visibility</p:attrName>
                                        </p:attrNameLst>
                                      </p:cBhvr>
                                      <p:to>
                                        <p:strVal val="hidden"/>
                                      </p:to>
                                    </p:set>
                                  </p:childTnLst>
                                </p:cTn>
                              </p:par>
                              <p:par>
                                <p:cTn id="24" presetID="15" presetClass="exit" presetSubtype="0" fill="hold" grpId="0" nodeType="withEffect">
                                  <p:stCondLst>
                                    <p:cond delay="700"/>
                                  </p:stCondLst>
                                  <p:childTnLst>
                                    <p:anim calcmode="lin" valueType="num">
                                      <p:cBhvr>
                                        <p:cTn id="25" dur="500"/>
                                        <p:tgtEl>
                                          <p:spTgt spid="5152"/>
                                        </p:tgtEl>
                                        <p:attrNameLst>
                                          <p:attrName>ppt_w</p:attrName>
                                        </p:attrNameLst>
                                      </p:cBhvr>
                                      <p:tavLst>
                                        <p:tav tm="0">
                                          <p:val>
                                            <p:strVal val="ppt_w"/>
                                          </p:val>
                                        </p:tav>
                                        <p:tav tm="100000">
                                          <p:val>
                                            <p:fltVal val="0.000000"/>
                                          </p:val>
                                        </p:tav>
                                      </p:tavLst>
                                    </p:anim>
                                    <p:anim calcmode="lin" valueType="num">
                                      <p:cBhvr>
                                        <p:cTn id="26" dur="500"/>
                                        <p:tgtEl>
                                          <p:spTgt spid="5152"/>
                                        </p:tgtEl>
                                        <p:attrNameLst>
                                          <p:attrName>ppt_h</p:attrName>
                                        </p:attrNameLst>
                                      </p:cBhvr>
                                      <p:tavLst>
                                        <p:tav tm="0">
                                          <p:val>
                                            <p:strVal val="ppt_h"/>
                                          </p:val>
                                        </p:tav>
                                        <p:tav tm="100000">
                                          <p:val>
                                            <p:fltVal val="0.000000"/>
                                          </p:val>
                                        </p:tav>
                                      </p:tavLst>
                                    </p:anim>
                                    <p:anim calcmode="lin" valueType="num">
                                      <p:cBhvr>
                                        <p:cTn id="27" dur="500"/>
                                        <p:tgtEl>
                                          <p:spTgt spid="5152"/>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28" dur="500"/>
                                        <p:tgtEl>
                                          <p:spTgt spid="5152"/>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29" dur="1" fill="hold">
                                          <p:stCondLst>
                                            <p:cond delay="499"/>
                                          </p:stCondLst>
                                        </p:cTn>
                                        <p:tgtEl>
                                          <p:spTgt spid="5152"/>
                                        </p:tgtEl>
                                        <p:attrNameLst>
                                          <p:attrName>style.visibility</p:attrName>
                                        </p:attrNameLst>
                                      </p:cBhvr>
                                      <p:to>
                                        <p:strVal val="hidden"/>
                                      </p:to>
                                    </p:set>
                                  </p:childTnLst>
                                </p:cTn>
                              </p:par>
                              <p:par>
                                <p:cTn id="30" presetID="15" presetClass="exit" presetSubtype="0" fill="hold" nodeType="withEffect">
                                  <p:stCondLst>
                                    <p:cond delay="400"/>
                                  </p:stCondLst>
                                  <p:childTnLst>
                                    <p:anim calcmode="lin" valueType="num">
                                      <p:cBhvr>
                                        <p:cTn id="31" dur="500"/>
                                        <p:tgtEl>
                                          <p:spTgt spid="58"/>
                                        </p:tgtEl>
                                        <p:attrNameLst>
                                          <p:attrName>ppt_w</p:attrName>
                                        </p:attrNameLst>
                                      </p:cBhvr>
                                      <p:tavLst>
                                        <p:tav tm="0">
                                          <p:val>
                                            <p:strVal val="ppt_w"/>
                                          </p:val>
                                        </p:tav>
                                        <p:tav tm="100000">
                                          <p:val>
                                            <p:fltVal val="0.000000"/>
                                          </p:val>
                                        </p:tav>
                                      </p:tavLst>
                                    </p:anim>
                                    <p:anim calcmode="lin" valueType="num">
                                      <p:cBhvr>
                                        <p:cTn id="32" dur="500"/>
                                        <p:tgtEl>
                                          <p:spTgt spid="58"/>
                                        </p:tgtEl>
                                        <p:attrNameLst>
                                          <p:attrName>ppt_h</p:attrName>
                                        </p:attrNameLst>
                                      </p:cBhvr>
                                      <p:tavLst>
                                        <p:tav tm="0">
                                          <p:val>
                                            <p:strVal val="ppt_h"/>
                                          </p:val>
                                        </p:tav>
                                        <p:tav tm="100000">
                                          <p:val>
                                            <p:fltVal val="0.000000"/>
                                          </p:val>
                                        </p:tav>
                                      </p:tavLst>
                                    </p:anim>
                                    <p:anim calcmode="lin" valueType="num">
                                      <p:cBhvr>
                                        <p:cTn id="33" dur="500"/>
                                        <p:tgtEl>
                                          <p:spTgt spid="58"/>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34" dur="500"/>
                                        <p:tgtEl>
                                          <p:spTgt spid="58"/>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35" dur="1" fill="hold">
                                          <p:stCondLst>
                                            <p:cond delay="499"/>
                                          </p:stCondLst>
                                        </p:cTn>
                                        <p:tgtEl>
                                          <p:spTgt spid="5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51" grpId="0" bldLvl="0" animBg="1"/>
      <p:bldP spid="5152" grpId="0" bldLvl="0" animBg="1"/>
      <p:bldP spid="5178"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5" name="矩形 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8678" name="直接连接符 5"/>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pic>
        <p:nvPicPr>
          <p:cNvPr id="28706" name="Picture 2" descr="D:\Teliss_Tong\Copy\定期备份\工作备份\！PPT图片及版面资源\06-PPT精选插图\12-标签\绿色上角.png"/>
          <p:cNvPicPr>
            <a:picLocks noChangeAspect="1"/>
          </p:cNvPicPr>
          <p:nvPr/>
        </p:nvPicPr>
        <p:blipFill>
          <a:blip r:embed="rId1"/>
          <a:stretch>
            <a:fillRect/>
          </a:stretch>
        </p:blipFill>
        <p:spPr>
          <a:xfrm>
            <a:off x="10270173" y="1031875"/>
            <a:ext cx="1514475" cy="414338"/>
          </a:xfrm>
          <a:prstGeom prst="rect">
            <a:avLst/>
          </a:prstGeom>
          <a:noFill/>
          <a:ln w="9525">
            <a:noFill/>
          </a:ln>
        </p:spPr>
      </p:pic>
      <p:grpSp>
        <p:nvGrpSpPr>
          <p:cNvPr id="28707" name="组合 28706"/>
          <p:cNvGrpSpPr/>
          <p:nvPr/>
        </p:nvGrpSpPr>
        <p:grpSpPr>
          <a:xfrm>
            <a:off x="1883410" y="512763"/>
            <a:ext cx="539750" cy="539750"/>
            <a:chOff x="0" y="0"/>
            <a:chExt cx="540000" cy="540000"/>
          </a:xfrm>
        </p:grpSpPr>
        <p:sp>
          <p:nvSpPr>
            <p:cNvPr id="28708"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28709"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05</a:t>
              </a:r>
              <a:endParaRPr lang="zh-CN" altLang="en-US" dirty="0">
                <a:ea typeface="宋体" panose="02010600030101010101" pitchFamily="2" charset="-122"/>
              </a:endParaRPr>
            </a:p>
          </p:txBody>
        </p:sp>
      </p:grpSp>
      <p:sp>
        <p:nvSpPr>
          <p:cNvPr id="28710" name="TextBox 12"/>
          <p:cNvSpPr/>
          <p:nvPr/>
        </p:nvSpPr>
        <p:spPr>
          <a:xfrm>
            <a:off x="2712085" y="552450"/>
            <a:ext cx="3589655"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人格障碍的概念及其特征</a:t>
            </a:r>
            <a:endParaRPr lang="zh-CN" altLang="en-US" dirty="0">
              <a:ea typeface="宋体" panose="02010600030101010101" pitchFamily="2" charset="-122"/>
            </a:endParaRPr>
          </a:p>
        </p:txBody>
      </p:sp>
      <p:sp>
        <p:nvSpPr>
          <p:cNvPr id="28711" name="TextBox 25"/>
          <p:cNvSpPr/>
          <p:nvPr/>
        </p:nvSpPr>
        <p:spPr>
          <a:xfrm>
            <a:off x="10703560" y="1052513"/>
            <a:ext cx="640080" cy="384810"/>
          </a:xfrm>
          <a:prstGeom prst="rect">
            <a:avLst/>
          </a:prstGeom>
          <a:noFill/>
          <a:ln w="9525">
            <a:noFill/>
          </a:ln>
        </p:spPr>
        <p:txBody>
          <a:bodyPr wrap="none">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故事</a:t>
            </a:r>
            <a:endParaRPr lang="zh-CN" altLang="en-US" dirty="0">
              <a:ea typeface="宋体" panose="02010600030101010101" pitchFamily="2" charset="-122"/>
            </a:endParaRPr>
          </a:p>
        </p:txBody>
      </p:sp>
      <p:sp>
        <p:nvSpPr>
          <p:cNvPr id="28712"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sp>
        <p:nvSpPr>
          <p:cNvPr id="28713"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sp>
        <p:nvSpPr>
          <p:cNvPr id="28714" name="矩形 6"/>
          <p:cNvSpPr/>
          <p:nvPr/>
        </p:nvSpPr>
        <p:spPr>
          <a:xfrm>
            <a:off x="2237423" y="1700213"/>
            <a:ext cx="6091237" cy="4248150"/>
          </a:xfrm>
          <a:prstGeom prst="roundRect">
            <a:avLst>
              <a:gd name="adj" fmla="val 0"/>
            </a:avLst>
          </a:prstGeom>
          <a:solidFill>
            <a:srgbClr val="F0F0F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8715" name="矩形 9"/>
          <p:cNvSpPr/>
          <p:nvPr/>
        </p:nvSpPr>
        <p:spPr>
          <a:xfrm>
            <a:off x="1991360" y="2173288"/>
            <a:ext cx="492125" cy="100012"/>
          </a:xfrm>
          <a:prstGeom prst="rect">
            <a:avLst/>
          </a:prstGeom>
          <a:solidFill>
            <a:srgbClr val="FFC00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8716" name="TextBox 10"/>
          <p:cNvSpPr/>
          <p:nvPr/>
        </p:nvSpPr>
        <p:spPr>
          <a:xfrm>
            <a:off x="1991360" y="2441575"/>
            <a:ext cx="492125" cy="3161030"/>
          </a:xfrm>
          <a:prstGeom prst="rect">
            <a:avLst/>
          </a:prstGeom>
          <a:noFill/>
          <a:ln w="9525">
            <a:noFill/>
          </a:ln>
        </p:spPr>
        <p:txBody>
          <a:bodyPr wrap="square">
            <a:spAutoFit/>
          </a:bodyPr>
          <a:p>
            <a:pPr lvl="0">
              <a:lnSpc>
                <a:spcPct val="100000"/>
              </a:lnSpc>
            </a:pPr>
            <a:r>
              <a:rPr lang="zh-CN" altLang="en-US" sz="2000" b="1" dirty="0">
                <a:solidFill>
                  <a:srgbClr val="F79646"/>
                </a:solidFill>
                <a:latin typeface="微软雅黑" panose="020B0503020204020204" charset="-122"/>
                <a:ea typeface="微软雅黑" panose="020B0503020204020204" charset="-122"/>
                <a:sym typeface="微软雅黑" panose="020B0503020204020204" charset="-122"/>
              </a:rPr>
              <a:t>别人分手</a:t>
            </a:r>
            <a:endParaRPr lang="zh-CN" altLang="en-US" sz="2000" b="1" dirty="0">
              <a:solidFill>
                <a:srgbClr val="F79646"/>
              </a:solidFill>
              <a:latin typeface="微软雅黑" panose="020B0503020204020204" charset="-122"/>
              <a:ea typeface="微软雅黑" panose="020B0503020204020204" charset="-122"/>
              <a:sym typeface="微软雅黑" panose="020B0503020204020204" charset="-122"/>
            </a:endParaRPr>
          </a:p>
          <a:p>
            <a:pPr lvl="0">
              <a:lnSpc>
                <a:spcPct val="100000"/>
              </a:lnSpc>
            </a:pPr>
            <a:r>
              <a:rPr lang="zh-CN" altLang="en-US" sz="2000" b="1" dirty="0">
                <a:solidFill>
                  <a:srgbClr val="F79646"/>
                </a:solidFill>
                <a:latin typeface="微软雅黑" panose="020B0503020204020204" charset="-122"/>
                <a:ea typeface="微软雅黑" panose="020B0503020204020204" charset="-122"/>
                <a:sym typeface="微软雅黑" panose="020B0503020204020204" charset="-122"/>
              </a:rPr>
              <a:t>，我心里就乐</a:t>
            </a:r>
            <a:endParaRPr lang="zh-CN" altLang="en-US" dirty="0">
              <a:ea typeface="宋体" panose="02010600030101010101" pitchFamily="2" charset="-122"/>
            </a:endParaRPr>
          </a:p>
        </p:txBody>
      </p:sp>
      <p:sp>
        <p:nvSpPr>
          <p:cNvPr id="28717" name="圆角矩形 23"/>
          <p:cNvSpPr/>
          <p:nvPr/>
        </p:nvSpPr>
        <p:spPr>
          <a:xfrm>
            <a:off x="2567623" y="1844675"/>
            <a:ext cx="5616575" cy="3960813"/>
          </a:xfrm>
          <a:prstGeom prst="roundRect">
            <a:avLst>
              <a:gd name="adj" fmla="val 0"/>
            </a:avLst>
          </a:prstGeom>
          <a:gradFill rotWithShape="1">
            <a:gsLst>
              <a:gs pos="0">
                <a:srgbClr val="759436">
                  <a:alpha val="100000"/>
                </a:srgbClr>
              </a:gs>
              <a:gs pos="79999">
                <a:srgbClr val="9BC247">
                  <a:alpha val="100000"/>
                </a:srgbClr>
              </a:gs>
              <a:gs pos="100000">
                <a:srgbClr val="9BC545">
                  <a:alpha val="100000"/>
                </a:srgbClr>
              </a:gs>
            </a:gsLst>
            <a:lin ang="16200000" scaled="1"/>
            <a:tileRect/>
          </a:gradFill>
          <a:ln w="9525" cap="flat" cmpd="sng">
            <a:solidFill>
              <a:srgbClr val="9BBB59"/>
            </a:solidFill>
            <a:prstDash val="solid"/>
            <a:headEnd type="none" w="med" len="med"/>
            <a:tailEnd type="none" w="med" len="med"/>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sp>
        <p:nvSpPr>
          <p:cNvPr id="28718" name="TextBox 8"/>
          <p:cNvSpPr/>
          <p:nvPr/>
        </p:nvSpPr>
        <p:spPr>
          <a:xfrm>
            <a:off x="2849245" y="2356485"/>
            <a:ext cx="5113020" cy="3028950"/>
          </a:xfrm>
          <a:prstGeom prst="rect">
            <a:avLst/>
          </a:prstGeom>
          <a:noFill/>
          <a:ln w="9525">
            <a:noFill/>
          </a:ln>
        </p:spPr>
        <p:txBody>
          <a:bodyPr wrap="square">
            <a:spAutoFit/>
          </a:bodyPr>
          <a:p>
            <a:pPr marL="0" lvl="0" indent="457200">
              <a:lnSpc>
                <a:spcPct val="134000"/>
              </a:lnSpc>
              <a:spcAft>
                <a:spcPts val="1200"/>
              </a:spcAft>
            </a:pPr>
            <a:r>
              <a:rPr lang="zh-CN" altLang="en-US" sz="1600" dirty="0">
                <a:solidFill>
                  <a:schemeClr val="bg1"/>
                </a:solidFill>
                <a:latin typeface="微软雅黑" panose="020B0503020204020204" charset="-122"/>
                <a:ea typeface="微软雅黑" panose="020B0503020204020204" charset="-122"/>
                <a:sym typeface="微软雅黑" panose="020B0503020204020204" charset="-122"/>
              </a:rPr>
              <a:t>据报道，某中职院校一女生被同寝室5位女孩齐发“逐客令”。原因很简单，她常常偷看室友私人信件，窥视别人情感秘密。有一次，一位室友的男友从北京打来长途，寝室里就她一人，于是，找了一封“虚拟”情书，对着电话详细描述室友与“新欢”的发展动态。结果，“北京那边”与室友分手了。 她已经让几乎所有室友的情感都出现裂痕。她说：“一看到室友、友与男友出双入对，甜言蜜语地煲‘电话粥’，心里就不爽，感觉快要发疯了。”</a:t>
            </a:r>
            <a:endParaRPr lang="zh-CN" altLang="en-US" sz="1600" dirty="0">
              <a:solidFill>
                <a:schemeClr val="bg1"/>
              </a:solidFill>
              <a:latin typeface="微软雅黑" panose="020B0503020204020204" charset="-122"/>
              <a:ea typeface="微软雅黑" panose="020B0503020204020204" charset="-122"/>
              <a:sym typeface="微软雅黑" panose="020B0503020204020204" charset="-122"/>
            </a:endParaRPr>
          </a:p>
        </p:txBody>
      </p:sp>
      <p:pic>
        <p:nvPicPr>
          <p:cNvPr id="28720" name="Picture 9" descr="C:\Users\cxy\Desktop\中职-《心理健康》\图\2fdda3cc7cd98d10bddc8243223fb80e7bec90bc.jpg2fdda3cc7cd98d10bddc8243223fb80e7bec90bc"/>
          <p:cNvPicPr>
            <a:picLocks noChangeAspect="1"/>
          </p:cNvPicPr>
          <p:nvPr/>
        </p:nvPicPr>
        <p:blipFill>
          <a:blip r:embed="rId2"/>
          <a:srcRect/>
          <a:stretch>
            <a:fillRect/>
          </a:stretch>
        </p:blipFill>
        <p:spPr>
          <a:xfrm>
            <a:off x="8797449" y="1920875"/>
            <a:ext cx="2924810" cy="3900488"/>
          </a:xfrm>
          <a:prstGeom prst="rect">
            <a:avLst/>
          </a:prstGeom>
          <a:noFill/>
          <a:ln w="9525">
            <a:noFill/>
          </a:ln>
        </p:spPr>
      </p:pic>
      <p:grpSp>
        <p:nvGrpSpPr>
          <p:cNvPr id="3" name="组合 2"/>
          <p:cNvGrpSpPr/>
          <p:nvPr/>
        </p:nvGrpSpPr>
        <p:grpSpPr>
          <a:xfrm>
            <a:off x="-42545" y="1123950"/>
            <a:ext cx="1748155" cy="4826000"/>
            <a:chOff x="-68" y="1770"/>
            <a:chExt cx="2753" cy="7600"/>
          </a:xfrm>
        </p:grpSpPr>
        <p:sp>
          <p:nvSpPr>
            <p:cNvPr id="2" name="矩形 13"/>
            <p:cNvSpPr/>
            <p:nvPr/>
          </p:nvSpPr>
          <p:spPr>
            <a:xfrm>
              <a:off x="3" y="1770"/>
              <a:ext cx="2680" cy="76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152" name="矩形 19"/>
            <p:cNvSpPr/>
            <p:nvPr/>
          </p:nvSpPr>
          <p:spPr>
            <a:xfrm>
              <a:off x="921" y="4880"/>
              <a:ext cx="1736"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3" name="矩形 20"/>
            <p:cNvSpPr/>
            <p:nvPr/>
          </p:nvSpPr>
          <p:spPr>
            <a:xfrm>
              <a:off x="3" y="2789"/>
              <a:ext cx="777"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4" name="TextBox 21"/>
            <p:cNvSpPr/>
            <p:nvPr/>
          </p:nvSpPr>
          <p:spPr>
            <a:xfrm>
              <a:off x="-68" y="2678"/>
              <a:ext cx="994"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01</a:t>
              </a:r>
              <a:endParaRPr lang="en-US" altLang="zh-CN" sz="2800" b="1">
                <a:solidFill>
                  <a:srgbClr val="F2F2F2"/>
                </a:solidFill>
                <a:latin typeface="Bradley Hand ITC" pitchFamily="2" charset="0"/>
                <a:ea typeface="楷体_GB2312" panose="02010609030101010101" pitchFamily="1" charset="-122"/>
                <a:sym typeface="Bradley Hand ITC" pitchFamily="2" charset="0"/>
              </a:endParaRPr>
            </a:p>
          </p:txBody>
        </p:sp>
        <p:sp>
          <p:nvSpPr>
            <p:cNvPr id="6155" name="TextBox 22">
              <a:hlinkClick r:id="rId3" action="ppaction://hlinksldjump"/>
            </p:cNvPr>
            <p:cNvSpPr/>
            <p:nvPr/>
          </p:nvSpPr>
          <p:spPr>
            <a:xfrm>
              <a:off x="1041" y="275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rPr>
                <a:t>单元一</a:t>
              </a:r>
              <a:endPar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endParaRPr>
            </a:p>
          </p:txBody>
        </p:sp>
        <p:sp>
          <p:nvSpPr>
            <p:cNvPr id="6158" name="矩形 41"/>
            <p:cNvSpPr/>
            <p:nvPr/>
          </p:nvSpPr>
          <p:spPr>
            <a:xfrm>
              <a:off x="4" y="3835"/>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9" name="TextBox 42"/>
            <p:cNvSpPr/>
            <p:nvPr/>
          </p:nvSpPr>
          <p:spPr>
            <a:xfrm>
              <a:off x="-68" y="3724"/>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02</a:t>
              </a:r>
              <a:endParaRPr lang="en-US" altLang="zh-CN">
                <a:ea typeface="宋体" panose="02010600030101010101" pitchFamily="2" charset="-122"/>
              </a:endParaRPr>
            </a:p>
          </p:txBody>
        </p:sp>
        <p:sp>
          <p:nvSpPr>
            <p:cNvPr id="6160" name="TextBox 43">
              <a:hlinkClick r:id="rId3" action="ppaction://hlinksldjump"/>
            </p:cNvPr>
            <p:cNvSpPr/>
            <p:nvPr/>
          </p:nvSpPr>
          <p:spPr>
            <a:xfrm>
              <a:off x="1042" y="3803"/>
              <a:ext cx="1641" cy="658"/>
            </a:xfrm>
            <a:prstGeom prst="rect">
              <a:avLst/>
            </a:prstGeom>
            <a:noFill/>
            <a:ln w="9525">
              <a:noFill/>
            </a:ln>
          </p:spPr>
          <p:txBody>
            <a:bodyPr wrap="square">
              <a:spAutoFit/>
            </a:bodyPr>
            <a:p>
              <a:pPr lvl="0">
                <a:lnSpc>
                  <a:spcPct val="100000"/>
                </a:lnSpc>
              </a:pPr>
              <a:r>
                <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rPr>
                <a:t>单元二</a:t>
              </a:r>
              <a:endPar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endParaRPr>
            </a:p>
          </p:txBody>
        </p:sp>
        <p:sp>
          <p:nvSpPr>
            <p:cNvPr id="6162" name="矩形 38"/>
            <p:cNvSpPr/>
            <p:nvPr/>
          </p:nvSpPr>
          <p:spPr>
            <a:xfrm>
              <a:off x="4" y="4881"/>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3" name="TextBox 39"/>
            <p:cNvSpPr/>
            <p:nvPr/>
          </p:nvSpPr>
          <p:spPr>
            <a:xfrm>
              <a:off x="-68" y="4770"/>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03</a:t>
              </a:r>
              <a:endParaRPr lang="en-US" altLang="zh-CN">
                <a:ea typeface="宋体" panose="02010600030101010101" pitchFamily="2" charset="-122"/>
              </a:endParaRPr>
            </a:p>
          </p:txBody>
        </p:sp>
        <p:sp>
          <p:nvSpPr>
            <p:cNvPr id="6164" name="TextBox 40">
              <a:hlinkClick r:id="rId3" action="ppaction://hlinksldjump"/>
            </p:cNvPr>
            <p:cNvSpPr/>
            <p:nvPr/>
          </p:nvSpPr>
          <p:spPr>
            <a:xfrm>
              <a:off x="1042" y="4849"/>
              <a:ext cx="1641" cy="658"/>
            </a:xfrm>
            <a:prstGeom prst="rect">
              <a:avLst/>
            </a:prstGeom>
            <a:noFill/>
            <a:ln w="9525">
              <a:noFill/>
            </a:ln>
          </p:spPr>
          <p:txBody>
            <a:bodyPr wrap="square">
              <a:spAutoFit/>
            </a:bodyPr>
            <a:p>
              <a:pPr lvl="0">
                <a:lnSpc>
                  <a:spcPct val="100000"/>
                </a:lnSpc>
              </a:pPr>
              <a:r>
                <a:rPr lang="zh-CN" altLang="en-US" sz="2000">
                  <a:solidFill>
                    <a:schemeClr val="bg1"/>
                  </a:solidFill>
                  <a:latin typeface="微软雅黑" panose="020B0503020204020204" charset="-122"/>
                  <a:ea typeface="微软雅黑" panose="020B0503020204020204" charset="-122"/>
                  <a:sym typeface="微软雅黑" panose="020B0503020204020204" charset="-122"/>
                </a:rPr>
                <a:t>单元三</a:t>
              </a:r>
              <a:endParaRPr lang="zh-CN" altLang="en-US" sz="200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6166" name="矩形 35"/>
            <p:cNvSpPr/>
            <p:nvPr/>
          </p:nvSpPr>
          <p:spPr>
            <a:xfrm>
              <a:off x="4" y="5885"/>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7" name="TextBox 36"/>
            <p:cNvSpPr/>
            <p:nvPr/>
          </p:nvSpPr>
          <p:spPr>
            <a:xfrm>
              <a:off x="-68" y="5812"/>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04</a:t>
              </a:r>
              <a:endParaRPr lang="en-US" altLang="zh-CN">
                <a:ea typeface="宋体" panose="02010600030101010101" pitchFamily="2" charset="-122"/>
              </a:endParaRPr>
            </a:p>
          </p:txBody>
        </p:sp>
        <p:sp>
          <p:nvSpPr>
            <p:cNvPr id="6168" name="TextBox 37">
              <a:hlinkClick r:id="rId3" action="ppaction://hlinksldjump"/>
            </p:cNvPr>
            <p:cNvSpPr/>
            <p:nvPr/>
          </p:nvSpPr>
          <p:spPr>
            <a:xfrm>
              <a:off x="1042" y="5885"/>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单元四</a:t>
              </a:r>
              <a:endParaRPr lang="zh-CN" altLang="en-US">
                <a:ea typeface="宋体" panose="02010600030101010101" pitchFamily="2" charset="-122"/>
              </a:endParaRPr>
            </a:p>
          </p:txBody>
        </p:sp>
        <p:sp>
          <p:nvSpPr>
            <p:cNvPr id="6170" name="矩形 32"/>
            <p:cNvSpPr/>
            <p:nvPr/>
          </p:nvSpPr>
          <p:spPr>
            <a:xfrm>
              <a:off x="4" y="6926"/>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1" name="TextBox 33"/>
            <p:cNvSpPr/>
            <p:nvPr/>
          </p:nvSpPr>
          <p:spPr>
            <a:xfrm>
              <a:off x="-68" y="6853"/>
              <a:ext cx="98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05</a:t>
              </a:r>
              <a:endParaRPr lang="en-US" altLang="zh-CN">
                <a:ea typeface="宋体" panose="02010600030101010101" pitchFamily="2" charset="-122"/>
              </a:endParaRPr>
            </a:p>
          </p:txBody>
        </p:sp>
        <p:sp>
          <p:nvSpPr>
            <p:cNvPr id="6172" name="TextBox 34">
              <a:hlinkClick r:id="rId3" action="ppaction://hlinksldjump"/>
            </p:cNvPr>
            <p:cNvSpPr/>
            <p:nvPr/>
          </p:nvSpPr>
          <p:spPr>
            <a:xfrm>
              <a:off x="1042" y="6926"/>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单元五</a:t>
              </a:r>
              <a:endParaRPr lang="zh-CN" altLang="en-US">
                <a:ea typeface="宋体" panose="02010600030101010101" pitchFamily="2" charset="-122"/>
              </a:endParaRPr>
            </a:p>
          </p:txBody>
        </p:sp>
        <p:sp>
          <p:nvSpPr>
            <p:cNvPr id="6174" name="矩形 29"/>
            <p:cNvSpPr/>
            <p:nvPr/>
          </p:nvSpPr>
          <p:spPr>
            <a:xfrm>
              <a:off x="6" y="7967"/>
              <a:ext cx="776"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5" name="TextBox 30"/>
            <p:cNvSpPr/>
            <p:nvPr/>
          </p:nvSpPr>
          <p:spPr>
            <a:xfrm>
              <a:off x="-68" y="7894"/>
              <a:ext cx="110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06</a:t>
              </a:r>
              <a:endParaRPr lang="en-US" altLang="zh-CN">
                <a:ea typeface="宋体" panose="02010600030101010101" pitchFamily="2" charset="-122"/>
              </a:endParaRPr>
            </a:p>
          </p:txBody>
        </p:sp>
        <p:sp>
          <p:nvSpPr>
            <p:cNvPr id="6176" name="TextBox 31">
              <a:hlinkClick r:id="rId3" action="ppaction://hlinksldjump"/>
            </p:cNvPr>
            <p:cNvSpPr/>
            <p:nvPr/>
          </p:nvSpPr>
          <p:spPr>
            <a:xfrm>
              <a:off x="1041" y="796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单元六</a:t>
              </a:r>
              <a:endParaRPr lang="zh-CN" altLang="en-US">
                <a:ea typeface="宋体" panose="02010600030101010101" pitchFamily="2" charset="-122"/>
              </a:endParaRPr>
            </a:p>
          </p:txBody>
        </p:sp>
      </p:grpSp>
      <p:sp>
        <p:nvSpPr>
          <p:cNvPr id="15367" name="标题 1"/>
          <p:cNvSpPr/>
          <p:nvPr/>
        </p:nvSpPr>
        <p:spPr>
          <a:xfrm>
            <a:off x="8598535" y="525939"/>
            <a:ext cx="2330450" cy="461010"/>
          </a:xfrm>
          <a:prstGeom prst="rect">
            <a:avLst/>
          </a:prstGeom>
          <a:noFill/>
          <a:ln w="9525">
            <a:noFill/>
          </a:ln>
        </p:spPr>
        <p:txBody>
          <a:bodyPr anchor="ctr" anchorCtr="0">
            <a:normAutofit/>
          </a:bodyPr>
          <a:p>
            <a:pPr lvl="0" algn="r">
              <a:lnSpc>
                <a:spcPct val="100000"/>
              </a:lnSpc>
            </a:pPr>
            <a:r>
              <a:rPr lang="zh-CN" altLang="en-US" sz="1400">
                <a:solidFill>
                  <a:srgbClr val="7BC143"/>
                </a:solidFill>
                <a:latin typeface="微软雅黑" panose="020B0503020204020204" charset="-122"/>
                <a:ea typeface="微软雅黑" panose="020B0503020204020204" charset="-122"/>
                <a:sym typeface="Calibri" panose="020F0502020204030204" charset="0"/>
              </a:rPr>
              <a:t>孕育生命之花</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4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学习单元三</a:t>
            </a:r>
            <a:endParaRPr lang="zh-CN" altLang="en-US" sz="1400" baseline="0">
              <a:solidFill>
                <a:srgbClr val="7BC143"/>
              </a:solidFill>
              <a:latin typeface="微软雅黑" panose="020B0503020204020204" charset="-122"/>
              <a:ea typeface="微软雅黑" panose="020B0503020204020204" charset="-122"/>
              <a:sym typeface="Calibri" panose="020F05020202040302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8707"/>
                                        </p:tgtEl>
                                        <p:attrNameLst>
                                          <p:attrName>style.visibility</p:attrName>
                                        </p:attrNameLst>
                                      </p:cBhvr>
                                      <p:to>
                                        <p:strVal val="visible"/>
                                      </p:to>
                                    </p:set>
                                    <p:anim calcmode="lin" valueType="num">
                                      <p:cBhvr>
                                        <p:cTn id="7" dur="500" fill="hold"/>
                                        <p:tgtEl>
                                          <p:spTgt spid="28707"/>
                                        </p:tgtEl>
                                        <p:attrNameLst>
                                          <p:attrName>ppt_x</p:attrName>
                                        </p:attrNameLst>
                                      </p:cBhvr>
                                      <p:tavLst>
                                        <p:tav tm="0">
                                          <p:val>
                                            <p:strVal val="#ppt_x"/>
                                          </p:val>
                                        </p:tav>
                                        <p:tav tm="100000">
                                          <p:val>
                                            <p:strVal val="#ppt_x"/>
                                          </p:val>
                                        </p:tav>
                                      </p:tavLst>
                                    </p:anim>
                                    <p:anim calcmode="lin" valueType="num">
                                      <p:cBhvr>
                                        <p:cTn id="8" dur="500" fill="hold"/>
                                        <p:tgtEl>
                                          <p:spTgt spid="28707"/>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28710"/>
                                        </p:tgtEl>
                                        <p:attrNameLst>
                                          <p:attrName>style.visibility</p:attrName>
                                        </p:attrNameLst>
                                      </p:cBhvr>
                                      <p:to>
                                        <p:strVal val="visible"/>
                                      </p:to>
                                    </p:set>
                                    <p:anim calcmode="lin" valueType="num">
                                      <p:cBhvr>
                                        <p:cTn id="11" dur="500" fill="hold"/>
                                        <p:tgtEl>
                                          <p:spTgt spid="28710"/>
                                        </p:tgtEl>
                                        <p:attrNameLst>
                                          <p:attrName>ppt_x</p:attrName>
                                        </p:attrNameLst>
                                      </p:cBhvr>
                                      <p:tavLst>
                                        <p:tav tm="0">
                                          <p:val>
                                            <p:strVal val="#ppt_x"/>
                                          </p:val>
                                        </p:tav>
                                        <p:tav tm="100000">
                                          <p:val>
                                            <p:strVal val="#ppt_x"/>
                                          </p:val>
                                        </p:tav>
                                      </p:tavLst>
                                    </p:anim>
                                    <p:anim calcmode="lin" valueType="num">
                                      <p:cBhvr>
                                        <p:cTn id="12" dur="500" fill="hold"/>
                                        <p:tgtEl>
                                          <p:spTgt spid="28710"/>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52" presetClass="entr" presetSubtype="0" fill="hold" grpId="0" nodeType="afterEffect">
                                  <p:stCondLst>
                                    <p:cond delay="0"/>
                                  </p:stCondLst>
                                  <p:childTnLst>
                                    <p:set>
                                      <p:cBhvr>
                                        <p:cTn id="15" dur="1" fill="hold">
                                          <p:stCondLst>
                                            <p:cond delay="0"/>
                                          </p:stCondLst>
                                        </p:cTn>
                                        <p:tgtEl>
                                          <p:spTgt spid="28718"/>
                                        </p:tgtEl>
                                        <p:attrNameLst>
                                          <p:attrName>style.visibility</p:attrName>
                                        </p:attrNameLst>
                                      </p:cBhvr>
                                      <p:to>
                                        <p:strVal val="visible"/>
                                      </p:to>
                                    </p:set>
                                    <p:animScale>
                                      <p:cBhvr>
                                        <p:cTn id="16" dur="1000" decel="50000" fill="hold">
                                          <p:stCondLst>
                                            <p:cond delay="0"/>
                                          </p:stCondLst>
                                        </p:cTn>
                                        <p:tgtEl>
                                          <p:spTgt spid="287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 dur="1000" decel="50000" fill="hold">
                                          <p:stCondLst>
                                            <p:cond delay="0"/>
                                          </p:stCondLst>
                                        </p:cTn>
                                        <p:tgtEl>
                                          <p:spTgt spid="28718"/>
                                        </p:tgtEl>
                                        <p:attrNameLst>
                                          <p:attrName>ppt_x</p:attrName>
                                          <p:attrName>ppt_y</p:attrName>
                                        </p:attrNameLst>
                                      </p:cBhvr>
                                    </p:animMotion>
                                    <p:animEffect filter="fade">
                                      <p:cBhvr>
                                        <p:cTn id="18" dur="1000"/>
                                        <p:tgtEl>
                                          <p:spTgt spid="287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710" grpId="0" bldLvl="0"/>
      <p:bldP spid="28718" grpId="0" bldLvl="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9" name="矩形 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9702" name="直接连接符 5"/>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pic>
        <p:nvPicPr>
          <p:cNvPr id="29730" name="Picture 2" descr="D:\Teliss_Tong\Copy\定期备份\工作备份\！PPT图片及版面资源\06-PPT精选插图\12-标签\绿色上角.png"/>
          <p:cNvPicPr>
            <a:picLocks noChangeAspect="1"/>
          </p:cNvPicPr>
          <p:nvPr/>
        </p:nvPicPr>
        <p:blipFill>
          <a:blip r:embed="rId1"/>
          <a:stretch>
            <a:fillRect/>
          </a:stretch>
        </p:blipFill>
        <p:spPr>
          <a:xfrm>
            <a:off x="10270173" y="1031875"/>
            <a:ext cx="1514475" cy="414338"/>
          </a:xfrm>
          <a:prstGeom prst="rect">
            <a:avLst/>
          </a:prstGeom>
          <a:noFill/>
          <a:ln w="9525">
            <a:noFill/>
          </a:ln>
        </p:spPr>
      </p:pic>
      <p:grpSp>
        <p:nvGrpSpPr>
          <p:cNvPr id="29731" name="组合 29730"/>
          <p:cNvGrpSpPr/>
          <p:nvPr/>
        </p:nvGrpSpPr>
        <p:grpSpPr>
          <a:xfrm>
            <a:off x="1883410" y="512763"/>
            <a:ext cx="539750" cy="539750"/>
            <a:chOff x="0" y="0"/>
            <a:chExt cx="540000" cy="540000"/>
          </a:xfrm>
        </p:grpSpPr>
        <p:sp>
          <p:nvSpPr>
            <p:cNvPr id="29732"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29733"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a:t>
              </a:r>
              <a:r>
                <a:rPr lang="en-US"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5</a:t>
              </a:r>
              <a:endParaRPr lang="en-US" dirty="0">
                <a:ea typeface="宋体" panose="02010600030101010101" pitchFamily="2" charset="-122"/>
              </a:endParaRPr>
            </a:p>
          </p:txBody>
        </p:sp>
      </p:grpSp>
      <p:sp>
        <p:nvSpPr>
          <p:cNvPr id="29734" name="TextBox 12"/>
          <p:cNvSpPr/>
          <p:nvPr/>
        </p:nvSpPr>
        <p:spPr>
          <a:xfrm>
            <a:off x="2712085" y="552450"/>
            <a:ext cx="3589655"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人格障碍的概念及其特征</a:t>
            </a:r>
            <a:endParaRPr lang="zh-CN" altLang="en-US" dirty="0">
              <a:ea typeface="宋体" panose="02010600030101010101" pitchFamily="2" charset="-122"/>
            </a:endParaRPr>
          </a:p>
        </p:txBody>
      </p:sp>
      <p:sp>
        <p:nvSpPr>
          <p:cNvPr id="29735" name="TextBox 25"/>
          <p:cNvSpPr/>
          <p:nvPr/>
        </p:nvSpPr>
        <p:spPr>
          <a:xfrm>
            <a:off x="10703560" y="1052513"/>
            <a:ext cx="640080" cy="384810"/>
          </a:xfrm>
          <a:prstGeom prst="rect">
            <a:avLst/>
          </a:prstGeom>
          <a:noFill/>
          <a:ln w="9525">
            <a:noFill/>
          </a:ln>
        </p:spPr>
        <p:txBody>
          <a:bodyPr wrap="none">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点评</a:t>
            </a:r>
            <a:endParaRPr lang="zh-CN" altLang="en-US" dirty="0">
              <a:ea typeface="宋体" panose="02010600030101010101" pitchFamily="2" charset="-122"/>
            </a:endParaRPr>
          </a:p>
        </p:txBody>
      </p:sp>
      <p:sp>
        <p:nvSpPr>
          <p:cNvPr id="29736"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sp>
        <p:nvSpPr>
          <p:cNvPr id="29737"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sp>
        <p:nvSpPr>
          <p:cNvPr id="29738" name="矩形 6"/>
          <p:cNvSpPr/>
          <p:nvPr/>
        </p:nvSpPr>
        <p:spPr>
          <a:xfrm>
            <a:off x="2237423" y="1700213"/>
            <a:ext cx="9691687" cy="4248150"/>
          </a:xfrm>
          <a:prstGeom prst="roundRect">
            <a:avLst>
              <a:gd name="adj" fmla="val 0"/>
            </a:avLst>
          </a:prstGeom>
          <a:solidFill>
            <a:srgbClr val="F0F0F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9739" name="矩形 9"/>
          <p:cNvSpPr/>
          <p:nvPr/>
        </p:nvSpPr>
        <p:spPr>
          <a:xfrm>
            <a:off x="1991360" y="2173288"/>
            <a:ext cx="492125" cy="100012"/>
          </a:xfrm>
          <a:prstGeom prst="rect">
            <a:avLst/>
          </a:prstGeom>
          <a:solidFill>
            <a:srgbClr val="FFC00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9740" name="TextBox 10"/>
          <p:cNvSpPr/>
          <p:nvPr/>
        </p:nvSpPr>
        <p:spPr>
          <a:xfrm>
            <a:off x="1991360" y="2441575"/>
            <a:ext cx="492125" cy="1941830"/>
          </a:xfrm>
          <a:prstGeom prst="rect">
            <a:avLst/>
          </a:prstGeom>
          <a:noFill/>
          <a:ln w="9525">
            <a:noFill/>
          </a:ln>
        </p:spPr>
        <p:txBody>
          <a:bodyPr wrap="square">
            <a:spAutoFit/>
          </a:bodyPr>
          <a:p>
            <a:pPr lvl="0">
              <a:lnSpc>
                <a:spcPct val="100000"/>
              </a:lnSpc>
            </a:pPr>
            <a:r>
              <a:rPr lang="zh-CN" altLang="en-US" sz="2000" b="1" dirty="0">
                <a:solidFill>
                  <a:srgbClr val="F79646"/>
                </a:solidFill>
                <a:latin typeface="微软雅黑" panose="020B0503020204020204" charset="-122"/>
                <a:ea typeface="微软雅黑" panose="020B0503020204020204" charset="-122"/>
                <a:cs typeface="+mn-ea"/>
                <a:sym typeface="微软雅黑" panose="020B0503020204020204" charset="-122"/>
              </a:rPr>
              <a:t>严正教授点</a:t>
            </a:r>
            <a:r>
              <a:rPr lang="zh-CN" altLang="en-US" sz="2000" b="1" dirty="0">
                <a:solidFill>
                  <a:srgbClr val="F79646"/>
                </a:solidFill>
                <a:latin typeface="微软雅黑" panose="020B0503020204020204" charset="-122"/>
                <a:ea typeface="微软雅黑" panose="020B0503020204020204" charset="-122"/>
                <a:sym typeface="微软雅黑" panose="020B0503020204020204" charset="-122"/>
              </a:rPr>
              <a:t>评</a:t>
            </a:r>
            <a:endParaRPr lang="zh-CN" altLang="en-US" dirty="0">
              <a:ea typeface="宋体" panose="02010600030101010101" pitchFamily="2" charset="-122"/>
            </a:endParaRPr>
          </a:p>
        </p:txBody>
      </p:sp>
      <p:sp>
        <p:nvSpPr>
          <p:cNvPr id="29741" name="圆角矩形 23"/>
          <p:cNvSpPr/>
          <p:nvPr/>
        </p:nvSpPr>
        <p:spPr>
          <a:xfrm>
            <a:off x="2567305" y="1844675"/>
            <a:ext cx="3867785" cy="3961130"/>
          </a:xfrm>
          <a:prstGeom prst="roundRect">
            <a:avLst>
              <a:gd name="adj" fmla="val 0"/>
            </a:avLst>
          </a:prstGeom>
          <a:gradFill rotWithShape="1">
            <a:gsLst>
              <a:gs pos="0">
                <a:srgbClr val="759436">
                  <a:alpha val="100000"/>
                </a:srgbClr>
              </a:gs>
              <a:gs pos="79999">
                <a:srgbClr val="9BC247">
                  <a:alpha val="100000"/>
                </a:srgbClr>
              </a:gs>
              <a:gs pos="100000">
                <a:srgbClr val="9BC545">
                  <a:alpha val="100000"/>
                </a:srgbClr>
              </a:gs>
            </a:gsLst>
            <a:lin ang="16200000" scaled="1"/>
            <a:tileRect/>
          </a:gradFill>
          <a:ln w="9525" cap="flat" cmpd="sng">
            <a:solidFill>
              <a:srgbClr val="9BBB59"/>
            </a:solidFill>
            <a:prstDash val="solid"/>
            <a:headEnd type="none" w="med" len="med"/>
            <a:tailEnd type="none" w="med" len="med"/>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sp>
        <p:nvSpPr>
          <p:cNvPr id="29742" name="TextBox 8"/>
          <p:cNvSpPr/>
          <p:nvPr/>
        </p:nvSpPr>
        <p:spPr>
          <a:xfrm>
            <a:off x="2712085" y="1282700"/>
            <a:ext cx="6062980" cy="417830"/>
          </a:xfrm>
          <a:prstGeom prst="rect">
            <a:avLst/>
          </a:prstGeom>
          <a:noFill/>
          <a:ln w="9525">
            <a:noFill/>
          </a:ln>
        </p:spPr>
        <p:txBody>
          <a:bodyPr wrap="square">
            <a:spAutoFit/>
          </a:bodyPr>
          <a:p>
            <a:pPr marL="0" lvl="0" indent="457200">
              <a:lnSpc>
                <a:spcPct val="134000"/>
              </a:lnSpc>
              <a:spcAft>
                <a:spcPts val="1200"/>
              </a:spcAft>
            </a:pPr>
            <a:r>
              <a:rPr lang="zh-CN" altLang="en-US" sz="1600" b="1" dirty="0">
                <a:solidFill>
                  <a:schemeClr val="accent2"/>
                </a:solidFill>
                <a:latin typeface="微软雅黑" panose="020B0503020204020204" charset="-122"/>
                <a:ea typeface="微软雅黑" panose="020B0503020204020204" charset="-122"/>
                <a:sym typeface="微软雅黑" panose="020B0503020204020204" charset="-122"/>
              </a:rPr>
              <a:t>人格障碍的诊断主要依据病史进行诊断，具有如下共同特征：</a:t>
            </a:r>
            <a:endParaRPr lang="zh-CN" altLang="en-US" sz="1600" b="1" dirty="0">
              <a:solidFill>
                <a:schemeClr val="accent2"/>
              </a:solidFill>
              <a:latin typeface="微软雅黑" panose="020B0503020204020204" charset="-122"/>
              <a:ea typeface="微软雅黑" panose="020B0503020204020204" charset="-122"/>
              <a:sym typeface="微软雅黑" panose="020B0503020204020204" charset="-122"/>
            </a:endParaRPr>
          </a:p>
        </p:txBody>
      </p:sp>
      <p:sp>
        <p:nvSpPr>
          <p:cNvPr id="29743" name="TextBox 8"/>
          <p:cNvSpPr/>
          <p:nvPr/>
        </p:nvSpPr>
        <p:spPr>
          <a:xfrm>
            <a:off x="2949575" y="2682240"/>
            <a:ext cx="3115310" cy="2286000"/>
          </a:xfrm>
          <a:prstGeom prst="rect">
            <a:avLst/>
          </a:prstGeom>
          <a:noFill/>
          <a:ln w="9525">
            <a:noFill/>
          </a:ln>
        </p:spPr>
        <p:txBody>
          <a:bodyPr wrap="square">
            <a:spAutoFit/>
          </a:bodyPr>
          <a:p>
            <a:pPr marL="0" lvl="0" indent="457200">
              <a:lnSpc>
                <a:spcPct val="150000"/>
              </a:lnSpc>
              <a:spcAft>
                <a:spcPts val="1000"/>
              </a:spcAft>
            </a:pPr>
            <a:r>
              <a:rPr lang="zh-CN" altLang="en-US" sz="1600" dirty="0">
                <a:solidFill>
                  <a:schemeClr val="bg1"/>
                </a:solidFill>
                <a:latin typeface="微软雅黑" panose="020B0503020204020204" charset="-122"/>
                <a:ea typeface="微软雅黑" panose="020B0503020204020204" charset="-122"/>
                <a:sym typeface="微软雅黑" panose="020B0503020204020204" charset="-122"/>
              </a:rPr>
              <a:t>华中师范大学严正教授：这是典型的情感失落，导致心理失衡，该女生家教甚严，所受关爱太少，过分关注自我。同学宜多与其沟通，转移其注意力，使其学会关心他人。</a:t>
            </a:r>
            <a:endParaRPr lang="zh-CN" altLang="en-US" sz="1600" dirty="0">
              <a:solidFill>
                <a:schemeClr val="bg1"/>
              </a:solidFill>
              <a:latin typeface="微软雅黑" panose="020B0503020204020204" charset="-122"/>
              <a:ea typeface="微软雅黑" panose="020B0503020204020204" charset="-122"/>
              <a:sym typeface="微软雅黑" panose="020B0503020204020204" charset="-122"/>
            </a:endParaRPr>
          </a:p>
        </p:txBody>
      </p:sp>
      <p:pic>
        <p:nvPicPr>
          <p:cNvPr id="29744" name="Picture 5" descr="C:\Users\cxy\Desktop\中职-《心理健康》\图\情感失落.jpg情感失落"/>
          <p:cNvPicPr>
            <a:picLocks noChangeAspect="1"/>
          </p:cNvPicPr>
          <p:nvPr/>
        </p:nvPicPr>
        <p:blipFill>
          <a:blip r:embed="rId2"/>
          <a:srcRect/>
          <a:stretch>
            <a:fillRect/>
          </a:stretch>
        </p:blipFill>
        <p:spPr>
          <a:xfrm>
            <a:off x="6769735" y="2247265"/>
            <a:ext cx="4931410" cy="3155950"/>
          </a:xfrm>
          <a:prstGeom prst="rect">
            <a:avLst/>
          </a:prstGeom>
          <a:blipFill rotWithShape="1">
            <a:blip r:embed="rId3"/>
            <a:stretch>
              <a:fillRect/>
            </a:stretch>
          </a:blipFill>
          <a:ln w="28575" cap="flat" cmpd="sng">
            <a:solidFill>
              <a:schemeClr val="bg1"/>
            </a:solidFill>
            <a:prstDash val="solid"/>
            <a:miter/>
            <a:headEnd type="none" w="med" len="med"/>
            <a:tailEnd type="none" w="med" len="med"/>
          </a:ln>
        </p:spPr>
      </p:pic>
      <p:grpSp>
        <p:nvGrpSpPr>
          <p:cNvPr id="3" name="组合 2"/>
          <p:cNvGrpSpPr/>
          <p:nvPr/>
        </p:nvGrpSpPr>
        <p:grpSpPr>
          <a:xfrm>
            <a:off x="-42545" y="1123950"/>
            <a:ext cx="1748155" cy="4826000"/>
            <a:chOff x="-68" y="1770"/>
            <a:chExt cx="2753" cy="7600"/>
          </a:xfrm>
        </p:grpSpPr>
        <p:sp>
          <p:nvSpPr>
            <p:cNvPr id="2" name="矩形 13"/>
            <p:cNvSpPr/>
            <p:nvPr/>
          </p:nvSpPr>
          <p:spPr>
            <a:xfrm>
              <a:off x="3" y="1770"/>
              <a:ext cx="2680" cy="76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152" name="矩形 19"/>
            <p:cNvSpPr/>
            <p:nvPr/>
          </p:nvSpPr>
          <p:spPr>
            <a:xfrm>
              <a:off x="921" y="4880"/>
              <a:ext cx="1736"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3" name="矩形 20"/>
            <p:cNvSpPr/>
            <p:nvPr/>
          </p:nvSpPr>
          <p:spPr>
            <a:xfrm>
              <a:off x="3" y="2789"/>
              <a:ext cx="777"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4" name="TextBox 21"/>
            <p:cNvSpPr/>
            <p:nvPr/>
          </p:nvSpPr>
          <p:spPr>
            <a:xfrm>
              <a:off x="-68" y="2678"/>
              <a:ext cx="994"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01</a:t>
              </a:r>
              <a:endParaRPr lang="en-US" altLang="zh-CN" sz="2800" b="1">
                <a:solidFill>
                  <a:srgbClr val="F2F2F2"/>
                </a:solidFill>
                <a:latin typeface="Bradley Hand ITC" pitchFamily="2" charset="0"/>
                <a:ea typeface="楷体_GB2312" panose="02010609030101010101" pitchFamily="1" charset="-122"/>
                <a:sym typeface="Bradley Hand ITC" pitchFamily="2" charset="0"/>
              </a:endParaRPr>
            </a:p>
          </p:txBody>
        </p:sp>
        <p:sp>
          <p:nvSpPr>
            <p:cNvPr id="6155" name="TextBox 22">
              <a:hlinkClick r:id="rId4" action="ppaction://hlinksldjump"/>
            </p:cNvPr>
            <p:cNvSpPr/>
            <p:nvPr/>
          </p:nvSpPr>
          <p:spPr>
            <a:xfrm>
              <a:off x="1041" y="275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rPr>
                <a:t>单元一</a:t>
              </a:r>
              <a:endPar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endParaRPr>
            </a:p>
          </p:txBody>
        </p:sp>
        <p:sp>
          <p:nvSpPr>
            <p:cNvPr id="6158" name="矩形 41"/>
            <p:cNvSpPr/>
            <p:nvPr/>
          </p:nvSpPr>
          <p:spPr>
            <a:xfrm>
              <a:off x="4" y="3835"/>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9" name="TextBox 42"/>
            <p:cNvSpPr/>
            <p:nvPr/>
          </p:nvSpPr>
          <p:spPr>
            <a:xfrm>
              <a:off x="-68" y="3724"/>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02</a:t>
              </a:r>
              <a:endParaRPr lang="en-US" altLang="zh-CN">
                <a:ea typeface="宋体" panose="02010600030101010101" pitchFamily="2" charset="-122"/>
              </a:endParaRPr>
            </a:p>
          </p:txBody>
        </p:sp>
        <p:sp>
          <p:nvSpPr>
            <p:cNvPr id="6160" name="TextBox 43">
              <a:hlinkClick r:id="rId4" action="ppaction://hlinksldjump"/>
            </p:cNvPr>
            <p:cNvSpPr/>
            <p:nvPr/>
          </p:nvSpPr>
          <p:spPr>
            <a:xfrm>
              <a:off x="1042" y="3803"/>
              <a:ext cx="1641" cy="658"/>
            </a:xfrm>
            <a:prstGeom prst="rect">
              <a:avLst/>
            </a:prstGeom>
            <a:noFill/>
            <a:ln w="9525">
              <a:noFill/>
            </a:ln>
          </p:spPr>
          <p:txBody>
            <a:bodyPr wrap="square">
              <a:spAutoFit/>
            </a:bodyPr>
            <a:p>
              <a:pPr lvl="0">
                <a:lnSpc>
                  <a:spcPct val="100000"/>
                </a:lnSpc>
              </a:pPr>
              <a:r>
                <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rPr>
                <a:t>单元二</a:t>
              </a:r>
              <a:endPar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endParaRPr>
            </a:p>
          </p:txBody>
        </p:sp>
        <p:sp>
          <p:nvSpPr>
            <p:cNvPr id="6162" name="矩形 38"/>
            <p:cNvSpPr/>
            <p:nvPr/>
          </p:nvSpPr>
          <p:spPr>
            <a:xfrm>
              <a:off x="4" y="4881"/>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3" name="TextBox 39"/>
            <p:cNvSpPr/>
            <p:nvPr/>
          </p:nvSpPr>
          <p:spPr>
            <a:xfrm>
              <a:off x="-68" y="4770"/>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03</a:t>
              </a:r>
              <a:endParaRPr lang="en-US" altLang="zh-CN">
                <a:ea typeface="宋体" panose="02010600030101010101" pitchFamily="2" charset="-122"/>
              </a:endParaRPr>
            </a:p>
          </p:txBody>
        </p:sp>
        <p:sp>
          <p:nvSpPr>
            <p:cNvPr id="6164" name="TextBox 40">
              <a:hlinkClick r:id="rId4" action="ppaction://hlinksldjump"/>
            </p:cNvPr>
            <p:cNvSpPr/>
            <p:nvPr/>
          </p:nvSpPr>
          <p:spPr>
            <a:xfrm>
              <a:off x="1042" y="4849"/>
              <a:ext cx="1641" cy="658"/>
            </a:xfrm>
            <a:prstGeom prst="rect">
              <a:avLst/>
            </a:prstGeom>
            <a:noFill/>
            <a:ln w="9525">
              <a:noFill/>
            </a:ln>
          </p:spPr>
          <p:txBody>
            <a:bodyPr wrap="square">
              <a:spAutoFit/>
            </a:bodyPr>
            <a:p>
              <a:pPr lvl="0">
                <a:lnSpc>
                  <a:spcPct val="100000"/>
                </a:lnSpc>
              </a:pPr>
              <a:r>
                <a:rPr lang="zh-CN" altLang="en-US" sz="2000">
                  <a:solidFill>
                    <a:schemeClr val="bg1"/>
                  </a:solidFill>
                  <a:latin typeface="微软雅黑" panose="020B0503020204020204" charset="-122"/>
                  <a:ea typeface="微软雅黑" panose="020B0503020204020204" charset="-122"/>
                  <a:sym typeface="微软雅黑" panose="020B0503020204020204" charset="-122"/>
                </a:rPr>
                <a:t>单元三</a:t>
              </a:r>
              <a:endParaRPr lang="zh-CN" altLang="en-US" sz="200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6166" name="矩形 35"/>
            <p:cNvSpPr/>
            <p:nvPr/>
          </p:nvSpPr>
          <p:spPr>
            <a:xfrm>
              <a:off x="4" y="5885"/>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7" name="TextBox 36"/>
            <p:cNvSpPr/>
            <p:nvPr/>
          </p:nvSpPr>
          <p:spPr>
            <a:xfrm>
              <a:off x="-68" y="5812"/>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04</a:t>
              </a:r>
              <a:endParaRPr lang="en-US" altLang="zh-CN">
                <a:ea typeface="宋体" panose="02010600030101010101" pitchFamily="2" charset="-122"/>
              </a:endParaRPr>
            </a:p>
          </p:txBody>
        </p:sp>
        <p:sp>
          <p:nvSpPr>
            <p:cNvPr id="6168" name="TextBox 37">
              <a:hlinkClick r:id="rId4" action="ppaction://hlinksldjump"/>
            </p:cNvPr>
            <p:cNvSpPr/>
            <p:nvPr/>
          </p:nvSpPr>
          <p:spPr>
            <a:xfrm>
              <a:off x="1042" y="5885"/>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单元四</a:t>
              </a:r>
              <a:endParaRPr lang="zh-CN" altLang="en-US">
                <a:ea typeface="宋体" panose="02010600030101010101" pitchFamily="2" charset="-122"/>
              </a:endParaRPr>
            </a:p>
          </p:txBody>
        </p:sp>
        <p:sp>
          <p:nvSpPr>
            <p:cNvPr id="6170" name="矩形 32"/>
            <p:cNvSpPr/>
            <p:nvPr/>
          </p:nvSpPr>
          <p:spPr>
            <a:xfrm>
              <a:off x="4" y="6926"/>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1" name="TextBox 33"/>
            <p:cNvSpPr/>
            <p:nvPr/>
          </p:nvSpPr>
          <p:spPr>
            <a:xfrm>
              <a:off x="-68" y="6853"/>
              <a:ext cx="98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05</a:t>
              </a:r>
              <a:endParaRPr lang="en-US" altLang="zh-CN">
                <a:ea typeface="宋体" panose="02010600030101010101" pitchFamily="2" charset="-122"/>
              </a:endParaRPr>
            </a:p>
          </p:txBody>
        </p:sp>
        <p:sp>
          <p:nvSpPr>
            <p:cNvPr id="6172" name="TextBox 34">
              <a:hlinkClick r:id="rId4" action="ppaction://hlinksldjump"/>
            </p:cNvPr>
            <p:cNvSpPr/>
            <p:nvPr/>
          </p:nvSpPr>
          <p:spPr>
            <a:xfrm>
              <a:off x="1042" y="6926"/>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单元五</a:t>
              </a:r>
              <a:endParaRPr lang="zh-CN" altLang="en-US">
                <a:ea typeface="宋体" panose="02010600030101010101" pitchFamily="2" charset="-122"/>
              </a:endParaRPr>
            </a:p>
          </p:txBody>
        </p:sp>
        <p:sp>
          <p:nvSpPr>
            <p:cNvPr id="6174" name="矩形 29"/>
            <p:cNvSpPr/>
            <p:nvPr/>
          </p:nvSpPr>
          <p:spPr>
            <a:xfrm>
              <a:off x="6" y="7967"/>
              <a:ext cx="776"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5" name="TextBox 30"/>
            <p:cNvSpPr/>
            <p:nvPr/>
          </p:nvSpPr>
          <p:spPr>
            <a:xfrm>
              <a:off x="-68" y="7894"/>
              <a:ext cx="110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06</a:t>
              </a:r>
              <a:endParaRPr lang="en-US" altLang="zh-CN">
                <a:ea typeface="宋体" panose="02010600030101010101" pitchFamily="2" charset="-122"/>
              </a:endParaRPr>
            </a:p>
          </p:txBody>
        </p:sp>
        <p:sp>
          <p:nvSpPr>
            <p:cNvPr id="6176" name="TextBox 31">
              <a:hlinkClick r:id="rId4" action="ppaction://hlinksldjump"/>
            </p:cNvPr>
            <p:cNvSpPr/>
            <p:nvPr/>
          </p:nvSpPr>
          <p:spPr>
            <a:xfrm>
              <a:off x="1041" y="796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单元六</a:t>
              </a:r>
              <a:endParaRPr lang="zh-CN" altLang="en-US">
                <a:ea typeface="宋体" panose="02010600030101010101" pitchFamily="2" charset="-122"/>
              </a:endParaRPr>
            </a:p>
          </p:txBody>
        </p:sp>
      </p:grpSp>
      <p:sp>
        <p:nvSpPr>
          <p:cNvPr id="15367" name="标题 1"/>
          <p:cNvSpPr/>
          <p:nvPr/>
        </p:nvSpPr>
        <p:spPr>
          <a:xfrm>
            <a:off x="8598535" y="525939"/>
            <a:ext cx="2330450" cy="461010"/>
          </a:xfrm>
          <a:prstGeom prst="rect">
            <a:avLst/>
          </a:prstGeom>
          <a:noFill/>
          <a:ln w="9525">
            <a:noFill/>
          </a:ln>
        </p:spPr>
        <p:txBody>
          <a:bodyPr anchor="ctr" anchorCtr="0">
            <a:normAutofit/>
          </a:bodyPr>
          <a:p>
            <a:pPr lvl="0" algn="r">
              <a:lnSpc>
                <a:spcPct val="100000"/>
              </a:lnSpc>
            </a:pPr>
            <a:r>
              <a:rPr lang="zh-CN" altLang="en-US" sz="1400">
                <a:solidFill>
                  <a:srgbClr val="7BC143"/>
                </a:solidFill>
                <a:latin typeface="微软雅黑" panose="020B0503020204020204" charset="-122"/>
                <a:ea typeface="微软雅黑" panose="020B0503020204020204" charset="-122"/>
                <a:sym typeface="Calibri" panose="020F0502020204030204" charset="0"/>
              </a:rPr>
              <a:t>孕育生命之花</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4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学习单元三</a:t>
            </a:r>
            <a:endParaRPr lang="zh-CN" altLang="en-US" sz="1400" baseline="0">
              <a:solidFill>
                <a:srgbClr val="7BC143"/>
              </a:solidFill>
              <a:latin typeface="微软雅黑" panose="020B0503020204020204" charset="-122"/>
              <a:ea typeface="微软雅黑" panose="020B0503020204020204" charset="-122"/>
              <a:sym typeface="Calibri" panose="020F050202020403020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29742"/>
                                        </p:tgtEl>
                                        <p:attrNameLst>
                                          <p:attrName>style.visibility</p:attrName>
                                        </p:attrNameLst>
                                      </p:cBhvr>
                                      <p:to>
                                        <p:strVal val="visible"/>
                                      </p:to>
                                    </p:set>
                                    <p:animScale>
                                      <p:cBhvr>
                                        <p:cTn id="7" dur="1000" decel="50000" fill="hold">
                                          <p:stCondLst>
                                            <p:cond delay="0"/>
                                          </p:stCondLst>
                                        </p:cTn>
                                        <p:tgtEl>
                                          <p:spTgt spid="2974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9742"/>
                                        </p:tgtEl>
                                        <p:attrNameLst>
                                          <p:attrName>ppt_x</p:attrName>
                                          <p:attrName>ppt_y</p:attrName>
                                        </p:attrNameLst>
                                      </p:cBhvr>
                                    </p:animMotion>
                                    <p:animEffect filter="fade">
                                      <p:cBhvr>
                                        <p:cTn id="9" dur="1000"/>
                                        <p:tgtEl>
                                          <p:spTgt spid="29742"/>
                                        </p:tgtEl>
                                      </p:cBhvr>
                                    </p:animEffect>
                                  </p:childTnLst>
                                </p:cTn>
                              </p:par>
                              <p:par>
                                <p:cTn id="10" presetID="52" presetClass="entr" presetSubtype="0" fill="hold" grpId="0" nodeType="withEffect">
                                  <p:stCondLst>
                                    <p:cond delay="200"/>
                                  </p:stCondLst>
                                  <p:iterate type="lt">
                                    <p:tmAbs val="0"/>
                                  </p:iterate>
                                  <p:childTnLst>
                                    <p:set>
                                      <p:cBhvr>
                                        <p:cTn id="11" dur="1" fill="hold">
                                          <p:stCondLst>
                                            <p:cond delay="0"/>
                                          </p:stCondLst>
                                        </p:cTn>
                                        <p:tgtEl>
                                          <p:spTgt spid="29743"/>
                                        </p:tgtEl>
                                        <p:attrNameLst>
                                          <p:attrName>style.visibility</p:attrName>
                                        </p:attrNameLst>
                                      </p:cBhvr>
                                      <p:to>
                                        <p:strVal val="visible"/>
                                      </p:to>
                                    </p:set>
                                    <p:animScale>
                                      <p:cBhvr>
                                        <p:cTn id="12" dur="1000" decel="50000" fill="hold">
                                          <p:stCondLst>
                                            <p:cond delay="0"/>
                                          </p:stCondLst>
                                        </p:cTn>
                                        <p:tgtEl>
                                          <p:spTgt spid="2974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29743"/>
                                        </p:tgtEl>
                                        <p:attrNameLst>
                                          <p:attrName>ppt_x</p:attrName>
                                          <p:attrName>ppt_y</p:attrName>
                                        </p:attrNameLst>
                                      </p:cBhvr>
                                    </p:animMotion>
                                    <p:animEffect filter="fade">
                                      <p:cBhvr>
                                        <p:cTn id="14" dur="1000"/>
                                        <p:tgtEl>
                                          <p:spTgt spid="29743"/>
                                        </p:tgtEl>
                                      </p:cBhvr>
                                    </p:animEffect>
                                  </p:childTnLst>
                                </p:cTn>
                              </p:par>
                              <p:par>
                                <p:cTn id="15" presetID="52" presetClass="entr" presetSubtype="0" fill="hold" nodeType="withEffect">
                                  <p:stCondLst>
                                    <p:cond delay="400"/>
                                  </p:stCondLst>
                                  <p:iterate type="lt">
                                    <p:tmAbs val="0"/>
                                  </p:iterate>
                                  <p:childTnLst>
                                    <p:set>
                                      <p:cBhvr>
                                        <p:cTn id="16" dur="1" fill="hold">
                                          <p:stCondLst>
                                            <p:cond delay="0"/>
                                          </p:stCondLst>
                                        </p:cTn>
                                        <p:tgtEl>
                                          <p:spTgt spid="29744"/>
                                        </p:tgtEl>
                                        <p:attrNameLst>
                                          <p:attrName>style.visibility</p:attrName>
                                        </p:attrNameLst>
                                      </p:cBhvr>
                                      <p:to>
                                        <p:strVal val="visible"/>
                                      </p:to>
                                    </p:set>
                                    <p:animScale>
                                      <p:cBhvr>
                                        <p:cTn id="17" dur="1000" decel="50000" fill="hold">
                                          <p:stCondLst>
                                            <p:cond delay="0"/>
                                          </p:stCondLst>
                                        </p:cTn>
                                        <p:tgtEl>
                                          <p:spTgt spid="2974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29744"/>
                                        </p:tgtEl>
                                        <p:attrNameLst>
                                          <p:attrName>ppt_x</p:attrName>
                                          <p:attrName>ppt_y</p:attrName>
                                        </p:attrNameLst>
                                      </p:cBhvr>
                                    </p:animMotion>
                                    <p:animEffect filter="fade">
                                      <p:cBhvr>
                                        <p:cTn id="19" dur="1000"/>
                                        <p:tgtEl>
                                          <p:spTgt spid="297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42" grpId="0" bldLvl="0"/>
      <p:bldP spid="29743" grpId="0" bldLvl="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3" name="矩形 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0726" name="直接连接符 5"/>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sp>
        <p:nvSpPr>
          <p:cNvPr id="30754" name="弦形 9"/>
          <p:cNvSpPr/>
          <p:nvPr/>
        </p:nvSpPr>
        <p:spPr>
          <a:xfrm>
            <a:off x="1991360" y="1435735"/>
            <a:ext cx="5269865" cy="5269865"/>
          </a:xfrm>
          <a:custGeom>
            <a:avLst/>
            <a:gdLst>
              <a:gd name="txL" fmla="*/ 0 w 7540"/>
              <a:gd name="txT" fmla="*/ 0 h 7540"/>
              <a:gd name="txR" fmla="*/ 7540 w 7540"/>
              <a:gd name="txB" fmla="*/ 7540 h 7540"/>
            </a:gdLst>
            <a:ahLst/>
            <a:cxnLst/>
            <a:rect l="txL" t="txT" r="txR" b="txB"/>
            <a:pathLst>
              <a:path w="7540" h="7540">
                <a:moveTo>
                  <a:pt x="7524" y="4109"/>
                </a:moveTo>
                <a:arcTo wR="3770" hR="3770" stAng="-21290399" swAng="21596285"/>
                <a:close/>
              </a:path>
            </a:pathLst>
          </a:custGeom>
          <a:solidFill>
            <a:srgbClr val="F0F0F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30755" name="组合 30754"/>
          <p:cNvGrpSpPr/>
          <p:nvPr/>
        </p:nvGrpSpPr>
        <p:grpSpPr>
          <a:xfrm>
            <a:off x="1883410" y="512763"/>
            <a:ext cx="539750" cy="539750"/>
            <a:chOff x="0" y="0"/>
            <a:chExt cx="540000" cy="540000"/>
          </a:xfrm>
        </p:grpSpPr>
        <p:sp>
          <p:nvSpPr>
            <p:cNvPr id="30756"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30757"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06</a:t>
              </a:r>
              <a:endParaRPr lang="zh-CN" altLang="en-US" dirty="0">
                <a:ea typeface="宋体" panose="02010600030101010101" pitchFamily="2" charset="-122"/>
              </a:endParaRPr>
            </a:p>
          </p:txBody>
        </p:sp>
      </p:grpSp>
      <p:sp>
        <p:nvSpPr>
          <p:cNvPr id="30758" name="TextBox 12"/>
          <p:cNvSpPr/>
          <p:nvPr/>
        </p:nvSpPr>
        <p:spPr>
          <a:xfrm>
            <a:off x="2712085" y="552450"/>
            <a:ext cx="3527425"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常见的人格障碍类型</a:t>
            </a:r>
            <a:endParaRPr lang="zh-CN" altLang="en-US" dirty="0">
              <a:ea typeface="宋体" panose="02010600030101010101" pitchFamily="2" charset="-122"/>
            </a:endParaRPr>
          </a:p>
        </p:txBody>
      </p:sp>
      <p:sp>
        <p:nvSpPr>
          <p:cNvPr id="30759"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sp>
        <p:nvSpPr>
          <p:cNvPr id="30760" name="弦形 8"/>
          <p:cNvSpPr/>
          <p:nvPr/>
        </p:nvSpPr>
        <p:spPr>
          <a:xfrm>
            <a:off x="2226310" y="1638935"/>
            <a:ext cx="4832350" cy="4831715"/>
          </a:xfrm>
          <a:custGeom>
            <a:avLst/>
            <a:gdLst>
              <a:gd name="txL" fmla="*/ 0 w 6803"/>
              <a:gd name="txT" fmla="*/ 0 h 6803"/>
              <a:gd name="txR" fmla="*/ 6803 w 6803"/>
              <a:gd name="txB" fmla="*/ 6803 h 6803"/>
            </a:gdLst>
            <a:ahLst/>
            <a:cxnLst/>
            <a:rect l="txL" t="txT" r="txR" b="txB"/>
            <a:pathLst>
              <a:path w="6803" h="6803">
                <a:moveTo>
                  <a:pt x="6416" y="4975"/>
                </a:moveTo>
                <a:arcTo wR="3401" hR="3401" stAng="-19946403" swAng="21484243"/>
                <a:close/>
              </a:path>
            </a:pathLst>
          </a:custGeom>
          <a:solidFill>
            <a:srgbClr val="92D050"/>
          </a:solidFill>
          <a:ln w="25400">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0761" name="矩形 10"/>
          <p:cNvSpPr/>
          <p:nvPr/>
        </p:nvSpPr>
        <p:spPr>
          <a:xfrm>
            <a:off x="2818765" y="2414905"/>
            <a:ext cx="3648075" cy="3388360"/>
          </a:xfrm>
          <a:prstGeom prst="rect">
            <a:avLst/>
          </a:prstGeom>
          <a:noFill/>
          <a:ln w="9525">
            <a:noFill/>
          </a:ln>
        </p:spPr>
        <p:txBody>
          <a:bodyPr wrap="square">
            <a:spAutoFit/>
          </a:bodyPr>
          <a:p>
            <a:pPr lvl="0">
              <a:lnSpc>
                <a:spcPct val="123000"/>
              </a:lnSpc>
            </a:pPr>
            <a:r>
              <a:rPr lang="zh-CN" altLang="en-US" sz="1600" dirty="0">
                <a:solidFill>
                  <a:schemeClr val="bg1"/>
                </a:solidFill>
                <a:latin typeface="微软雅黑" panose="020B0503020204020204" charset="-122"/>
                <a:ea typeface="微软雅黑" panose="020B0503020204020204" charset="-122"/>
                <a:sym typeface="微软雅黑" panose="020B0503020204020204" charset="-122"/>
              </a:rPr>
              <a:t>人格障碍的类型有很多，目前尚无统一公认的分类。参照美国《心理障碍的诊断和统计手册》（DSM———Ⅲ）中的分类，把人格障碍分三大类群。第一类以行为怪僻、奇异为特点，包括偏执型、分裂型人格障碍；第二类以情感强烈、不稳定为特点，包括癔病型、自恋型、反社会型、攻击型人格障碍；第三类以紧张、退缩为特点，包括回避型和依赖型人格特征。常见的人格障碍主要包括：</a:t>
            </a:r>
            <a:endParaRPr lang="zh-CN" altLang="en-US" sz="1600" dirty="0">
              <a:solidFill>
                <a:schemeClr val="bg1"/>
              </a:solidFill>
              <a:latin typeface="微软雅黑" panose="020B0503020204020204" charset="-122"/>
              <a:ea typeface="微软雅黑" panose="020B0503020204020204" charset="-122"/>
              <a:sym typeface="微软雅黑" panose="020B0503020204020204" charset="-122"/>
            </a:endParaRPr>
          </a:p>
        </p:txBody>
      </p:sp>
      <p:grpSp>
        <p:nvGrpSpPr>
          <p:cNvPr id="3" name="组合 2"/>
          <p:cNvGrpSpPr/>
          <p:nvPr/>
        </p:nvGrpSpPr>
        <p:grpSpPr>
          <a:xfrm>
            <a:off x="-42545" y="1123950"/>
            <a:ext cx="1748155" cy="4826000"/>
            <a:chOff x="-68" y="1770"/>
            <a:chExt cx="2753" cy="7600"/>
          </a:xfrm>
        </p:grpSpPr>
        <p:sp>
          <p:nvSpPr>
            <p:cNvPr id="2" name="矩形 13"/>
            <p:cNvSpPr/>
            <p:nvPr/>
          </p:nvSpPr>
          <p:spPr>
            <a:xfrm>
              <a:off x="3" y="1770"/>
              <a:ext cx="2680" cy="76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152" name="矩形 19"/>
            <p:cNvSpPr/>
            <p:nvPr/>
          </p:nvSpPr>
          <p:spPr>
            <a:xfrm>
              <a:off x="921" y="4880"/>
              <a:ext cx="1736"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3" name="矩形 20"/>
            <p:cNvSpPr/>
            <p:nvPr/>
          </p:nvSpPr>
          <p:spPr>
            <a:xfrm>
              <a:off x="3" y="2789"/>
              <a:ext cx="777"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4" name="TextBox 21"/>
            <p:cNvSpPr/>
            <p:nvPr/>
          </p:nvSpPr>
          <p:spPr>
            <a:xfrm>
              <a:off x="-68" y="2678"/>
              <a:ext cx="994"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01</a:t>
              </a:r>
              <a:endParaRPr lang="en-US" altLang="zh-CN" sz="2800" b="1">
                <a:solidFill>
                  <a:srgbClr val="F2F2F2"/>
                </a:solidFill>
                <a:latin typeface="Bradley Hand ITC" pitchFamily="2" charset="0"/>
                <a:ea typeface="楷体_GB2312" panose="02010609030101010101" pitchFamily="1" charset="-122"/>
                <a:sym typeface="Bradley Hand ITC" pitchFamily="2" charset="0"/>
              </a:endParaRPr>
            </a:p>
          </p:txBody>
        </p:sp>
        <p:sp>
          <p:nvSpPr>
            <p:cNvPr id="6155" name="TextBox 22">
              <a:hlinkClick r:id="rId1" action="ppaction://hlinksldjump"/>
            </p:cNvPr>
            <p:cNvSpPr/>
            <p:nvPr/>
          </p:nvSpPr>
          <p:spPr>
            <a:xfrm>
              <a:off x="1041" y="275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rPr>
                <a:t>单元一</a:t>
              </a:r>
              <a:endPar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endParaRPr>
            </a:p>
          </p:txBody>
        </p:sp>
        <p:sp>
          <p:nvSpPr>
            <p:cNvPr id="6158" name="矩形 41"/>
            <p:cNvSpPr/>
            <p:nvPr/>
          </p:nvSpPr>
          <p:spPr>
            <a:xfrm>
              <a:off x="4" y="3835"/>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9" name="TextBox 42"/>
            <p:cNvSpPr/>
            <p:nvPr/>
          </p:nvSpPr>
          <p:spPr>
            <a:xfrm>
              <a:off x="-68" y="3724"/>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02</a:t>
              </a:r>
              <a:endParaRPr lang="en-US" altLang="zh-CN">
                <a:ea typeface="宋体" panose="02010600030101010101" pitchFamily="2" charset="-122"/>
              </a:endParaRPr>
            </a:p>
          </p:txBody>
        </p:sp>
        <p:sp>
          <p:nvSpPr>
            <p:cNvPr id="6160" name="TextBox 43">
              <a:hlinkClick r:id="rId1" action="ppaction://hlinksldjump"/>
            </p:cNvPr>
            <p:cNvSpPr/>
            <p:nvPr/>
          </p:nvSpPr>
          <p:spPr>
            <a:xfrm>
              <a:off x="1042" y="3803"/>
              <a:ext cx="1641" cy="658"/>
            </a:xfrm>
            <a:prstGeom prst="rect">
              <a:avLst/>
            </a:prstGeom>
            <a:noFill/>
            <a:ln w="9525">
              <a:noFill/>
            </a:ln>
          </p:spPr>
          <p:txBody>
            <a:bodyPr wrap="square">
              <a:spAutoFit/>
            </a:bodyPr>
            <a:p>
              <a:pPr lvl="0">
                <a:lnSpc>
                  <a:spcPct val="100000"/>
                </a:lnSpc>
              </a:pPr>
              <a:r>
                <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rPr>
                <a:t>单元二</a:t>
              </a:r>
              <a:endPar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endParaRPr>
            </a:p>
          </p:txBody>
        </p:sp>
        <p:sp>
          <p:nvSpPr>
            <p:cNvPr id="6162" name="矩形 38"/>
            <p:cNvSpPr/>
            <p:nvPr/>
          </p:nvSpPr>
          <p:spPr>
            <a:xfrm>
              <a:off x="4" y="4881"/>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3" name="TextBox 39"/>
            <p:cNvSpPr/>
            <p:nvPr/>
          </p:nvSpPr>
          <p:spPr>
            <a:xfrm>
              <a:off x="-68" y="4770"/>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03</a:t>
              </a:r>
              <a:endParaRPr lang="en-US" altLang="zh-CN">
                <a:ea typeface="宋体" panose="02010600030101010101" pitchFamily="2" charset="-122"/>
              </a:endParaRPr>
            </a:p>
          </p:txBody>
        </p:sp>
        <p:sp>
          <p:nvSpPr>
            <p:cNvPr id="6164" name="TextBox 40">
              <a:hlinkClick r:id="rId1" action="ppaction://hlinksldjump"/>
            </p:cNvPr>
            <p:cNvSpPr/>
            <p:nvPr/>
          </p:nvSpPr>
          <p:spPr>
            <a:xfrm>
              <a:off x="1042" y="4849"/>
              <a:ext cx="1641" cy="658"/>
            </a:xfrm>
            <a:prstGeom prst="rect">
              <a:avLst/>
            </a:prstGeom>
            <a:noFill/>
            <a:ln w="9525">
              <a:noFill/>
            </a:ln>
          </p:spPr>
          <p:txBody>
            <a:bodyPr wrap="square">
              <a:spAutoFit/>
            </a:bodyPr>
            <a:p>
              <a:pPr lvl="0">
                <a:lnSpc>
                  <a:spcPct val="100000"/>
                </a:lnSpc>
              </a:pPr>
              <a:r>
                <a:rPr lang="zh-CN" altLang="en-US" sz="2000">
                  <a:solidFill>
                    <a:schemeClr val="bg1"/>
                  </a:solidFill>
                  <a:latin typeface="微软雅黑" panose="020B0503020204020204" charset="-122"/>
                  <a:ea typeface="微软雅黑" panose="020B0503020204020204" charset="-122"/>
                  <a:sym typeface="微软雅黑" panose="020B0503020204020204" charset="-122"/>
                </a:rPr>
                <a:t>单元三</a:t>
              </a:r>
              <a:endParaRPr lang="zh-CN" altLang="en-US" sz="200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6166" name="矩形 35"/>
            <p:cNvSpPr/>
            <p:nvPr/>
          </p:nvSpPr>
          <p:spPr>
            <a:xfrm>
              <a:off x="4" y="5885"/>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7" name="TextBox 36"/>
            <p:cNvSpPr/>
            <p:nvPr/>
          </p:nvSpPr>
          <p:spPr>
            <a:xfrm>
              <a:off x="-68" y="5812"/>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04</a:t>
              </a:r>
              <a:endParaRPr lang="en-US" altLang="zh-CN">
                <a:ea typeface="宋体" panose="02010600030101010101" pitchFamily="2" charset="-122"/>
              </a:endParaRPr>
            </a:p>
          </p:txBody>
        </p:sp>
        <p:sp>
          <p:nvSpPr>
            <p:cNvPr id="6168" name="TextBox 37">
              <a:hlinkClick r:id="rId1" action="ppaction://hlinksldjump"/>
            </p:cNvPr>
            <p:cNvSpPr/>
            <p:nvPr/>
          </p:nvSpPr>
          <p:spPr>
            <a:xfrm>
              <a:off x="1042" y="5885"/>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单元四</a:t>
              </a:r>
              <a:endParaRPr lang="zh-CN" altLang="en-US">
                <a:ea typeface="宋体" panose="02010600030101010101" pitchFamily="2" charset="-122"/>
              </a:endParaRPr>
            </a:p>
          </p:txBody>
        </p:sp>
        <p:sp>
          <p:nvSpPr>
            <p:cNvPr id="6170" name="矩形 32"/>
            <p:cNvSpPr/>
            <p:nvPr/>
          </p:nvSpPr>
          <p:spPr>
            <a:xfrm>
              <a:off x="4" y="6926"/>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1" name="TextBox 33"/>
            <p:cNvSpPr/>
            <p:nvPr/>
          </p:nvSpPr>
          <p:spPr>
            <a:xfrm>
              <a:off x="-68" y="6853"/>
              <a:ext cx="98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05</a:t>
              </a:r>
              <a:endParaRPr lang="en-US" altLang="zh-CN">
                <a:ea typeface="宋体" panose="02010600030101010101" pitchFamily="2" charset="-122"/>
              </a:endParaRPr>
            </a:p>
          </p:txBody>
        </p:sp>
        <p:sp>
          <p:nvSpPr>
            <p:cNvPr id="6172" name="TextBox 34">
              <a:hlinkClick r:id="rId1" action="ppaction://hlinksldjump"/>
            </p:cNvPr>
            <p:cNvSpPr/>
            <p:nvPr/>
          </p:nvSpPr>
          <p:spPr>
            <a:xfrm>
              <a:off x="1042" y="6926"/>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单元五</a:t>
              </a:r>
              <a:endParaRPr lang="zh-CN" altLang="en-US">
                <a:ea typeface="宋体" panose="02010600030101010101" pitchFamily="2" charset="-122"/>
              </a:endParaRPr>
            </a:p>
          </p:txBody>
        </p:sp>
        <p:sp>
          <p:nvSpPr>
            <p:cNvPr id="6174" name="矩形 29"/>
            <p:cNvSpPr/>
            <p:nvPr/>
          </p:nvSpPr>
          <p:spPr>
            <a:xfrm>
              <a:off x="6" y="7967"/>
              <a:ext cx="776"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5" name="TextBox 30"/>
            <p:cNvSpPr/>
            <p:nvPr/>
          </p:nvSpPr>
          <p:spPr>
            <a:xfrm>
              <a:off x="-68" y="7894"/>
              <a:ext cx="110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06</a:t>
              </a:r>
              <a:endParaRPr lang="en-US" altLang="zh-CN">
                <a:ea typeface="宋体" panose="02010600030101010101" pitchFamily="2" charset="-122"/>
              </a:endParaRPr>
            </a:p>
          </p:txBody>
        </p:sp>
        <p:sp>
          <p:nvSpPr>
            <p:cNvPr id="6176" name="TextBox 31">
              <a:hlinkClick r:id="rId1" action="ppaction://hlinksldjump"/>
            </p:cNvPr>
            <p:cNvSpPr/>
            <p:nvPr/>
          </p:nvSpPr>
          <p:spPr>
            <a:xfrm>
              <a:off x="1041" y="796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单元六</a:t>
              </a:r>
              <a:endParaRPr lang="zh-CN" altLang="en-US">
                <a:ea typeface="宋体" panose="02010600030101010101" pitchFamily="2" charset="-122"/>
              </a:endParaRPr>
            </a:p>
          </p:txBody>
        </p:sp>
      </p:grpSp>
      <p:sp>
        <p:nvSpPr>
          <p:cNvPr id="15367" name="标题 1"/>
          <p:cNvSpPr/>
          <p:nvPr/>
        </p:nvSpPr>
        <p:spPr>
          <a:xfrm>
            <a:off x="8598535" y="525939"/>
            <a:ext cx="2330450" cy="461010"/>
          </a:xfrm>
          <a:prstGeom prst="rect">
            <a:avLst/>
          </a:prstGeom>
          <a:noFill/>
          <a:ln w="9525">
            <a:noFill/>
          </a:ln>
        </p:spPr>
        <p:txBody>
          <a:bodyPr anchor="ctr" anchorCtr="0">
            <a:normAutofit/>
          </a:bodyPr>
          <a:p>
            <a:pPr lvl="0" algn="r">
              <a:lnSpc>
                <a:spcPct val="100000"/>
              </a:lnSpc>
            </a:pPr>
            <a:r>
              <a:rPr lang="zh-CN" altLang="en-US" sz="1400">
                <a:solidFill>
                  <a:srgbClr val="7BC143"/>
                </a:solidFill>
                <a:latin typeface="微软雅黑" panose="020B0503020204020204" charset="-122"/>
                <a:ea typeface="微软雅黑" panose="020B0503020204020204" charset="-122"/>
                <a:sym typeface="Calibri" panose="020F0502020204030204" charset="0"/>
              </a:rPr>
              <a:t>孕育生命之花</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4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学习单元三</a:t>
            </a:r>
            <a:endParaRPr lang="zh-CN" altLang="en-US" sz="1400" baseline="0">
              <a:solidFill>
                <a:srgbClr val="7BC143"/>
              </a:solidFill>
              <a:latin typeface="微软雅黑" panose="020B0503020204020204" charset="-122"/>
              <a:ea typeface="微软雅黑" panose="020B0503020204020204" charset="-122"/>
              <a:sym typeface="Calibri" panose="020F0502020204030204" charset="0"/>
            </a:endParaRPr>
          </a:p>
        </p:txBody>
      </p:sp>
      <p:pic>
        <p:nvPicPr>
          <p:cNvPr id="30762" name="Picture 5" descr="C:\Users\user\Desktop\未标题-1 拷贝.png"/>
          <p:cNvPicPr>
            <a:picLocks noChangeAspect="1"/>
          </p:cNvPicPr>
          <p:nvPr/>
        </p:nvPicPr>
        <p:blipFill>
          <a:blip r:embed="rId2"/>
          <a:stretch>
            <a:fillRect/>
          </a:stretch>
        </p:blipFill>
        <p:spPr>
          <a:xfrm>
            <a:off x="8409623" y="0"/>
            <a:ext cx="3781425" cy="6858000"/>
          </a:xfrm>
          <a:prstGeom prst="rect">
            <a:avLst/>
          </a:prstGeom>
          <a:noFill/>
          <a:ln w="9525">
            <a:noFill/>
          </a:ln>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30755"/>
                                        </p:tgtEl>
                                        <p:attrNameLst>
                                          <p:attrName>style.visibility</p:attrName>
                                        </p:attrNameLst>
                                      </p:cBhvr>
                                      <p:to>
                                        <p:strVal val="visible"/>
                                      </p:to>
                                    </p:set>
                                    <p:anim calcmode="lin" valueType="num">
                                      <p:cBhvr>
                                        <p:cTn id="7" dur="500" fill="hold"/>
                                        <p:tgtEl>
                                          <p:spTgt spid="30755"/>
                                        </p:tgtEl>
                                        <p:attrNameLst>
                                          <p:attrName>ppt_x</p:attrName>
                                        </p:attrNameLst>
                                      </p:cBhvr>
                                      <p:tavLst>
                                        <p:tav tm="0">
                                          <p:val>
                                            <p:strVal val="#ppt_x"/>
                                          </p:val>
                                        </p:tav>
                                        <p:tav tm="100000">
                                          <p:val>
                                            <p:strVal val="#ppt_x"/>
                                          </p:val>
                                        </p:tav>
                                      </p:tavLst>
                                    </p:anim>
                                    <p:anim calcmode="lin" valueType="num">
                                      <p:cBhvr>
                                        <p:cTn id="8" dur="500" fill="hold"/>
                                        <p:tgtEl>
                                          <p:spTgt spid="30755"/>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30758"/>
                                        </p:tgtEl>
                                        <p:attrNameLst>
                                          <p:attrName>style.visibility</p:attrName>
                                        </p:attrNameLst>
                                      </p:cBhvr>
                                      <p:to>
                                        <p:strVal val="visible"/>
                                      </p:to>
                                    </p:set>
                                    <p:anim calcmode="lin" valueType="num">
                                      <p:cBhvr>
                                        <p:cTn id="11" dur="500" fill="hold"/>
                                        <p:tgtEl>
                                          <p:spTgt spid="30758"/>
                                        </p:tgtEl>
                                        <p:attrNameLst>
                                          <p:attrName>ppt_x</p:attrName>
                                        </p:attrNameLst>
                                      </p:cBhvr>
                                      <p:tavLst>
                                        <p:tav tm="0">
                                          <p:val>
                                            <p:strVal val="#ppt_x"/>
                                          </p:val>
                                        </p:tav>
                                        <p:tav tm="100000">
                                          <p:val>
                                            <p:strVal val="#ppt_x"/>
                                          </p:val>
                                        </p:tav>
                                      </p:tavLst>
                                    </p:anim>
                                    <p:anim calcmode="lin" valueType="num">
                                      <p:cBhvr>
                                        <p:cTn id="12" dur="500" fill="hold"/>
                                        <p:tgtEl>
                                          <p:spTgt spid="30758"/>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30761"/>
                                        </p:tgtEl>
                                        <p:attrNameLst>
                                          <p:attrName>style.visibility</p:attrName>
                                        </p:attrNameLst>
                                      </p:cBhvr>
                                      <p:to>
                                        <p:strVal val="visible"/>
                                      </p:to>
                                    </p:set>
                                    <p:anim calcmode="lin" valueType="num">
                                      <p:cBhvr>
                                        <p:cTn id="16" dur="500" fill="hold"/>
                                        <p:tgtEl>
                                          <p:spTgt spid="30761"/>
                                        </p:tgtEl>
                                        <p:attrNameLst>
                                          <p:attrName>ppt_w</p:attrName>
                                        </p:attrNameLst>
                                      </p:cBhvr>
                                      <p:tavLst>
                                        <p:tav tm="0">
                                          <p:val>
                                            <p:fltVal val="0.000000"/>
                                          </p:val>
                                        </p:tav>
                                        <p:tav tm="100000">
                                          <p:val>
                                            <p:strVal val="#ppt_w"/>
                                          </p:val>
                                        </p:tav>
                                      </p:tavLst>
                                    </p:anim>
                                    <p:anim calcmode="lin" valueType="num">
                                      <p:cBhvr>
                                        <p:cTn id="17" dur="500" fill="hold"/>
                                        <p:tgtEl>
                                          <p:spTgt spid="30761"/>
                                        </p:tgtEl>
                                        <p:attrNameLst>
                                          <p:attrName>ppt_h</p:attrName>
                                        </p:attrNameLst>
                                      </p:cBhvr>
                                      <p:tavLst>
                                        <p:tav tm="0">
                                          <p:val>
                                            <p:fltVal val="0.000000"/>
                                          </p:val>
                                        </p:tav>
                                        <p:tav tm="100000">
                                          <p:val>
                                            <p:strVal val="#ppt_h"/>
                                          </p:val>
                                        </p:tav>
                                      </p:tavLst>
                                    </p:anim>
                                    <p:animEffect filter="fade">
                                      <p:cBhvr>
                                        <p:cTn id="18" dur="500"/>
                                        <p:tgtEl>
                                          <p:spTgt spid="30761"/>
                                        </p:tgtEl>
                                      </p:cBhvr>
                                    </p:animEffect>
                                  </p:childTnLst>
                                </p:cTn>
                              </p:par>
                              <p:par>
                                <p:cTn id="19" presetID="8" presetClass="emph" presetSubtype="0" fill="hold" grpId="1" nodeType="withEffect">
                                  <p:stCondLst>
                                    <p:cond delay="0"/>
                                  </p:stCondLst>
                                  <p:childTnLst>
                                    <p:animRot by="21600000">
                                      <p:cBhvr>
                                        <p:cTn id="20" dur="500" fill="hold"/>
                                        <p:tgtEl>
                                          <p:spTgt spid="3076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58" grpId="0" bldLvl="0"/>
      <p:bldP spid="30761" grpId="0" bldLvl="0"/>
      <p:bldP spid="30761" grpId="1" bldLvl="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7" name="矩形 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1750" name="直接连接符 5"/>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grpSp>
        <p:nvGrpSpPr>
          <p:cNvPr id="31778" name="组合 31777"/>
          <p:cNvGrpSpPr/>
          <p:nvPr/>
        </p:nvGrpSpPr>
        <p:grpSpPr>
          <a:xfrm>
            <a:off x="1883410" y="512763"/>
            <a:ext cx="539750" cy="539750"/>
            <a:chOff x="0" y="0"/>
            <a:chExt cx="540000" cy="540000"/>
          </a:xfrm>
        </p:grpSpPr>
        <p:sp>
          <p:nvSpPr>
            <p:cNvPr id="31779"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31780"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06</a:t>
              </a:r>
              <a:endParaRPr lang="zh-CN" altLang="en-US" dirty="0">
                <a:ea typeface="宋体" panose="02010600030101010101" pitchFamily="2" charset="-122"/>
              </a:endParaRPr>
            </a:p>
          </p:txBody>
        </p:sp>
      </p:grpSp>
      <p:sp>
        <p:nvSpPr>
          <p:cNvPr id="31781" name="TextBox 12"/>
          <p:cNvSpPr/>
          <p:nvPr/>
        </p:nvSpPr>
        <p:spPr>
          <a:xfrm>
            <a:off x="2712085" y="552450"/>
            <a:ext cx="3527425"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常见的人格障碍类型</a:t>
            </a:r>
            <a:endParaRPr lang="zh-CN" altLang="en-US" dirty="0">
              <a:ea typeface="宋体" panose="02010600030101010101" pitchFamily="2" charset="-122"/>
            </a:endParaRPr>
          </a:p>
        </p:txBody>
      </p:sp>
      <p:sp>
        <p:nvSpPr>
          <p:cNvPr id="31782"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grpSp>
        <p:nvGrpSpPr>
          <p:cNvPr id="31783" name="组合 31782"/>
          <p:cNvGrpSpPr/>
          <p:nvPr/>
        </p:nvGrpSpPr>
        <p:grpSpPr>
          <a:xfrm>
            <a:off x="1846898" y="6015038"/>
            <a:ext cx="7777162" cy="828675"/>
            <a:chOff x="0" y="0"/>
            <a:chExt cx="7776656" cy="828000"/>
          </a:xfrm>
        </p:grpSpPr>
        <p:sp>
          <p:nvSpPr>
            <p:cNvPr id="31784" name="矩形 13"/>
            <p:cNvSpPr/>
            <p:nvPr/>
          </p:nvSpPr>
          <p:spPr>
            <a:xfrm>
              <a:off x="0" y="150097"/>
              <a:ext cx="7776656" cy="432000"/>
            </a:xfrm>
            <a:prstGeom prst="rect">
              <a:avLst/>
            </a:prstGeom>
            <a:solidFill>
              <a:srgbClr val="7BC143"/>
            </a:solidFill>
            <a:ln w="9525" cap="flat" cmpd="sng">
              <a:solidFill>
                <a:schemeClr val="bg1"/>
              </a:solidFill>
              <a:prstDash val="solid"/>
              <a:miter/>
              <a:headEnd type="none" w="med" len="med"/>
              <a:tailEnd type="none" w="med" len="med"/>
            </a:ln>
          </p:spPr>
          <p:txBody>
            <a:bodyPr anchor="ctr"/>
            <a:p>
              <a:pPr lvl="0" algn="ctr">
                <a:lnSpc>
                  <a:spcPct val="100000"/>
                </a:lnSpc>
              </a:pPr>
              <a:endParaRPr>
                <a:solidFill>
                  <a:schemeClr val="bg1"/>
                </a:solidFill>
                <a:latin typeface="微软雅黑" panose="020B0503020204020204" charset="-122"/>
                <a:ea typeface="微软雅黑" panose="020B0503020204020204" charset="-122"/>
                <a:sym typeface="微软雅黑" panose="020B0503020204020204" charset="-122"/>
              </a:endParaRPr>
            </a:p>
          </p:txBody>
        </p:sp>
        <p:pic>
          <p:nvPicPr>
            <p:cNvPr id="31785" name="Picture 6" descr="E:\仝德志文件，勿删！\03-参考文档\！PPT图片及版面资源\06-PPT精选插图\12-标签\橙色把手-阴影.png"/>
            <p:cNvPicPr>
              <a:picLocks noChangeAspect="1"/>
            </p:cNvPicPr>
            <p:nvPr/>
          </p:nvPicPr>
          <p:blipFill>
            <a:blip r:embed="rId1"/>
            <a:stretch>
              <a:fillRect/>
            </a:stretch>
          </p:blipFill>
          <p:spPr>
            <a:xfrm>
              <a:off x="858733" y="0"/>
              <a:ext cx="1062000" cy="828000"/>
            </a:xfrm>
            <a:prstGeom prst="rect">
              <a:avLst/>
            </a:prstGeom>
            <a:noFill/>
            <a:ln w="9525">
              <a:noFill/>
            </a:ln>
          </p:spPr>
        </p:pic>
        <p:sp>
          <p:nvSpPr>
            <p:cNvPr id="31787" name="椭圆 16"/>
            <p:cNvSpPr/>
            <p:nvPr/>
          </p:nvSpPr>
          <p:spPr>
            <a:xfrm>
              <a:off x="144015" y="186480"/>
              <a:ext cx="360040" cy="360040"/>
            </a:xfrm>
            <a:prstGeom prst="ellipse">
              <a:avLst/>
            </a:prstGeom>
            <a:solidFill>
              <a:schemeClr val="bg1"/>
            </a:solidFill>
            <a:ln w="25400" cap="flat" cmpd="sng">
              <a:solidFill>
                <a:schemeClr val="bg1"/>
              </a:solidFill>
              <a:prstDash val="solid"/>
              <a:headEnd type="none" w="med" len="med"/>
              <a:tailEnd type="none" w="med" len="med"/>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sp>
        <p:nvSpPr>
          <p:cNvPr id="31788" name="TextBox 17"/>
          <p:cNvSpPr/>
          <p:nvPr/>
        </p:nvSpPr>
        <p:spPr>
          <a:xfrm>
            <a:off x="3791585" y="6203950"/>
            <a:ext cx="5545138" cy="384810"/>
          </a:xfrm>
          <a:prstGeom prst="rect">
            <a:avLst/>
          </a:prstGeom>
          <a:noFill/>
          <a:ln w="9525">
            <a:noFill/>
          </a:ln>
        </p:spPr>
        <p:txBody>
          <a:bodyPr wrap="square" lIns="0">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偏执型人格障碍</a:t>
            </a:r>
            <a:endParaRPr lang="zh-CN" altLang="en-US" dirty="0">
              <a:ea typeface="宋体" panose="02010600030101010101" pitchFamily="2" charset="-122"/>
            </a:endParaRPr>
          </a:p>
        </p:txBody>
      </p:sp>
      <p:sp>
        <p:nvSpPr>
          <p:cNvPr id="31789" name="TextBox 18"/>
          <p:cNvSpPr/>
          <p:nvPr/>
        </p:nvSpPr>
        <p:spPr>
          <a:xfrm>
            <a:off x="1919923" y="6096000"/>
            <a:ext cx="407987" cy="579120"/>
          </a:xfrm>
          <a:prstGeom prst="rect">
            <a:avLst/>
          </a:prstGeom>
          <a:noFill/>
          <a:ln w="9525">
            <a:noFill/>
          </a:ln>
        </p:spPr>
        <p:txBody>
          <a:bodyPr wrap="square">
            <a:spAutoFit/>
          </a:bodyPr>
          <a:p>
            <a:pPr lvl="0" fontAlgn="base">
              <a:lnSpc>
                <a:spcPct val="100000"/>
              </a:lnSpc>
              <a:spcBef>
                <a:spcPct val="0"/>
              </a:spcBef>
              <a:spcAft>
                <a:spcPct val="0"/>
              </a:spcAft>
            </a:pPr>
            <a:r>
              <a:rPr lang="en-US" altLang="x-none" sz="3200" b="1" i="1" dirty="0">
                <a:solidFill>
                  <a:srgbClr val="7BC143"/>
                </a:solidFill>
                <a:latin typeface="Broadway" panose="04040905080B02020502" pitchFamily="2" charset="0"/>
                <a:ea typeface="DFPYeaSong-B5" pitchFamily="2" charset="-120"/>
                <a:sym typeface="Broadway" panose="04040905080B02020502" pitchFamily="2" charset="0"/>
              </a:rPr>
              <a:t>1</a:t>
            </a:r>
            <a:endParaRPr lang="zh-CN" altLang="en-US" dirty="0">
              <a:ea typeface="宋体" panose="02010600030101010101" pitchFamily="2" charset="-122"/>
            </a:endParaRPr>
          </a:p>
        </p:txBody>
      </p:sp>
      <p:pic>
        <p:nvPicPr>
          <p:cNvPr id="31790" name="Picture 2" descr="D:\360Downloads\pic\xpic6998.jpg"/>
          <p:cNvPicPr>
            <a:picLocks noChangeAspect="1"/>
          </p:cNvPicPr>
          <p:nvPr/>
        </p:nvPicPr>
        <p:blipFill>
          <a:blip r:embed="rId2"/>
          <a:stretch>
            <a:fillRect/>
          </a:stretch>
        </p:blipFill>
        <p:spPr>
          <a:xfrm>
            <a:off x="8039735" y="2205038"/>
            <a:ext cx="4168775" cy="2776537"/>
          </a:xfrm>
          <a:prstGeom prst="rect">
            <a:avLst/>
          </a:prstGeom>
          <a:noFill/>
          <a:ln w="19050" cap="flat" cmpd="sng">
            <a:solidFill>
              <a:srgbClr val="92D050"/>
            </a:solidFill>
            <a:prstDash val="solid"/>
            <a:miter/>
            <a:headEnd type="none" w="med" len="med"/>
            <a:tailEnd type="none" w="med" len="med"/>
          </a:ln>
        </p:spPr>
      </p:pic>
      <p:sp>
        <p:nvSpPr>
          <p:cNvPr id="31791" name="矩形 19"/>
          <p:cNvSpPr/>
          <p:nvPr/>
        </p:nvSpPr>
        <p:spPr>
          <a:xfrm>
            <a:off x="2423160" y="2258695"/>
            <a:ext cx="5490845" cy="2722880"/>
          </a:xfrm>
          <a:prstGeom prst="rect">
            <a:avLst/>
          </a:prstGeom>
          <a:noFill/>
          <a:ln w="9525">
            <a:noFill/>
          </a:ln>
        </p:spPr>
        <p:txBody>
          <a:bodyPr wrap="square">
            <a:spAutoFit/>
          </a:bodyPr>
          <a:p>
            <a:pPr marL="0" lvl="0" indent="457200">
              <a:lnSpc>
                <a:spcPct val="135000"/>
              </a:lnSpc>
            </a:pPr>
            <a:r>
              <a:rPr lang="zh-CN" altLang="en-US" sz="1600" dirty="0">
                <a:solidFill>
                  <a:srgbClr val="7F7F7F"/>
                </a:solidFill>
                <a:latin typeface="微软雅黑" panose="020B0503020204020204" charset="-122"/>
                <a:ea typeface="微软雅黑" panose="020B0503020204020204" charset="-122"/>
                <a:cs typeface="+mn-ea"/>
                <a:sym typeface="微软雅黑" panose="020B0503020204020204" charset="-122"/>
              </a:rPr>
              <a:t>偏执型人格又叫</a:t>
            </a:r>
            <a:r>
              <a:rPr lang="zh-CN" altLang="en-US" sz="1600" b="1" dirty="0">
                <a:solidFill>
                  <a:schemeClr val="accent6"/>
                </a:solidFill>
                <a:latin typeface="微软雅黑" panose="020B0503020204020204" charset="-122"/>
                <a:ea typeface="微软雅黑" panose="020B0503020204020204" charset="-122"/>
                <a:cs typeface="+mn-ea"/>
                <a:sym typeface="微软雅黑" panose="020B0503020204020204" charset="-122"/>
              </a:rPr>
              <a:t>妄想型人格</a:t>
            </a:r>
            <a:r>
              <a:rPr lang="zh-CN" altLang="en-US" sz="1600" dirty="0">
                <a:solidFill>
                  <a:srgbClr val="7F7F7F"/>
                </a:solidFill>
                <a:latin typeface="微软雅黑" panose="020B0503020204020204" charset="-122"/>
                <a:ea typeface="微软雅黑" panose="020B0503020204020204" charset="-122"/>
                <a:cs typeface="+mn-ea"/>
                <a:sym typeface="微软雅黑" panose="020B0503020204020204" charset="-122"/>
              </a:rPr>
              <a:t>，是一种以猜疑和偏执为主要特点的人格障碍，始于成年早期，男性多于女性，又称妄想型人格。其主要特点是：</a:t>
            </a:r>
            <a:r>
              <a:rPr lang="zh-CN" altLang="en-US" sz="1600" b="1" dirty="0">
                <a:solidFill>
                  <a:schemeClr val="accent6"/>
                </a:solidFill>
                <a:latin typeface="微软雅黑" panose="020B0503020204020204" charset="-122"/>
                <a:ea typeface="微软雅黑" panose="020B0503020204020204" charset="-122"/>
                <a:cs typeface="+mn-ea"/>
                <a:sym typeface="微软雅黑" panose="020B0503020204020204" charset="-122"/>
              </a:rPr>
              <a:t>固执刻板、敏感多疑，并伴有攻击性行为；心胸狭隘，爱嫉妒；自我评价过高，自以为是，过分自负，常常感情用事，好与人争论；不能正确、客观地分析形势，有问题容易从个人感情出发，主观片面性大。</a:t>
            </a:r>
            <a:r>
              <a:rPr lang="zh-CN" altLang="en-US" sz="1600" dirty="0">
                <a:solidFill>
                  <a:srgbClr val="7F7F7F"/>
                </a:solidFill>
                <a:latin typeface="微软雅黑" panose="020B0503020204020204" charset="-122"/>
                <a:ea typeface="微软雅黑" panose="020B0503020204020204" charset="-122"/>
                <a:cs typeface="+mn-ea"/>
                <a:sym typeface="微软雅黑" panose="020B0503020204020204" charset="-122"/>
              </a:rPr>
              <a:t>具有这种人格的人在家不能与家人和睦相处，在外不能与朋友、同事融洽相处</a:t>
            </a:r>
            <a:r>
              <a:rPr lang="zh-CN" altLang="en-US" sz="1600" dirty="0">
                <a:solidFill>
                  <a:srgbClr val="7F7F7F"/>
                </a:solidFill>
                <a:latin typeface="微软雅黑" panose="020B0503020204020204" charset="-122"/>
                <a:ea typeface="微软雅黑" panose="020B0503020204020204" charset="-122"/>
                <a:sym typeface="微软雅黑" panose="020B0503020204020204" charset="-122"/>
              </a:rPr>
              <a:t>。</a:t>
            </a:r>
            <a:endParaRPr lang="en-US" altLang="x-none" dirty="0">
              <a:ea typeface="宋体" panose="02010600030101010101" pitchFamily="2" charset="-122"/>
            </a:endParaRPr>
          </a:p>
        </p:txBody>
      </p:sp>
      <p:sp>
        <p:nvSpPr>
          <p:cNvPr id="31792" name="矩形 21"/>
          <p:cNvSpPr>
            <a:spLocks noChangeAspect="1"/>
          </p:cNvSpPr>
          <p:nvPr/>
        </p:nvSpPr>
        <p:spPr>
          <a:xfrm>
            <a:off x="2351723" y="2205038"/>
            <a:ext cx="5688012" cy="2778125"/>
          </a:xfrm>
          <a:prstGeom prst="rect">
            <a:avLst/>
          </a:prstGeom>
          <a:noFill/>
          <a:ln w="19050" cap="flat" cmpd="sng">
            <a:solidFill>
              <a:srgbClr val="92D050"/>
            </a:solidFill>
            <a:prstDash val="solid"/>
            <a:miter/>
            <a:headEnd type="none" w="med" len="med"/>
            <a:tailEnd type="none" w="med" len="med"/>
          </a:ln>
        </p:spPr>
        <p:txBody>
          <a:bodyPr anchor="ctr"/>
          <a:p>
            <a:pPr lvl="0" algn="ctr">
              <a:lnSpc>
                <a:spcPct val="100000"/>
              </a:lnSpc>
            </a:pPr>
            <a:endParaRPr>
              <a:solidFill>
                <a:schemeClr val="tx1"/>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3" name="组合 2"/>
          <p:cNvGrpSpPr/>
          <p:nvPr/>
        </p:nvGrpSpPr>
        <p:grpSpPr>
          <a:xfrm>
            <a:off x="-42545" y="1123950"/>
            <a:ext cx="1748155" cy="4826000"/>
            <a:chOff x="-68" y="1770"/>
            <a:chExt cx="2753" cy="7600"/>
          </a:xfrm>
        </p:grpSpPr>
        <p:sp>
          <p:nvSpPr>
            <p:cNvPr id="2" name="矩形 13"/>
            <p:cNvSpPr/>
            <p:nvPr/>
          </p:nvSpPr>
          <p:spPr>
            <a:xfrm>
              <a:off x="3" y="1770"/>
              <a:ext cx="2680" cy="76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152" name="矩形 19"/>
            <p:cNvSpPr/>
            <p:nvPr/>
          </p:nvSpPr>
          <p:spPr>
            <a:xfrm>
              <a:off x="921" y="4880"/>
              <a:ext cx="1736"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3" name="矩形 20"/>
            <p:cNvSpPr/>
            <p:nvPr/>
          </p:nvSpPr>
          <p:spPr>
            <a:xfrm>
              <a:off x="3" y="2789"/>
              <a:ext cx="777"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4" name="TextBox 21"/>
            <p:cNvSpPr/>
            <p:nvPr/>
          </p:nvSpPr>
          <p:spPr>
            <a:xfrm>
              <a:off x="-68" y="2678"/>
              <a:ext cx="994"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01</a:t>
              </a:r>
              <a:endParaRPr lang="en-US" altLang="zh-CN" sz="2800" b="1">
                <a:solidFill>
                  <a:srgbClr val="F2F2F2"/>
                </a:solidFill>
                <a:latin typeface="Bradley Hand ITC" pitchFamily="2" charset="0"/>
                <a:ea typeface="楷体_GB2312" panose="02010609030101010101" pitchFamily="1" charset="-122"/>
                <a:sym typeface="Bradley Hand ITC" pitchFamily="2" charset="0"/>
              </a:endParaRPr>
            </a:p>
          </p:txBody>
        </p:sp>
        <p:sp>
          <p:nvSpPr>
            <p:cNvPr id="6155" name="TextBox 22">
              <a:hlinkClick r:id="rId3" action="ppaction://hlinksldjump"/>
            </p:cNvPr>
            <p:cNvSpPr/>
            <p:nvPr/>
          </p:nvSpPr>
          <p:spPr>
            <a:xfrm>
              <a:off x="1041" y="275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rPr>
                <a:t>单元一</a:t>
              </a:r>
              <a:endPar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endParaRPr>
            </a:p>
          </p:txBody>
        </p:sp>
        <p:sp>
          <p:nvSpPr>
            <p:cNvPr id="6158" name="矩形 41"/>
            <p:cNvSpPr/>
            <p:nvPr/>
          </p:nvSpPr>
          <p:spPr>
            <a:xfrm>
              <a:off x="4" y="3835"/>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9" name="TextBox 42"/>
            <p:cNvSpPr/>
            <p:nvPr/>
          </p:nvSpPr>
          <p:spPr>
            <a:xfrm>
              <a:off x="-68" y="3724"/>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02</a:t>
              </a:r>
              <a:endParaRPr lang="en-US" altLang="zh-CN">
                <a:ea typeface="宋体" panose="02010600030101010101" pitchFamily="2" charset="-122"/>
              </a:endParaRPr>
            </a:p>
          </p:txBody>
        </p:sp>
        <p:sp>
          <p:nvSpPr>
            <p:cNvPr id="6160" name="TextBox 43">
              <a:hlinkClick r:id="rId3" action="ppaction://hlinksldjump"/>
            </p:cNvPr>
            <p:cNvSpPr/>
            <p:nvPr/>
          </p:nvSpPr>
          <p:spPr>
            <a:xfrm>
              <a:off x="1042" y="3803"/>
              <a:ext cx="1641" cy="658"/>
            </a:xfrm>
            <a:prstGeom prst="rect">
              <a:avLst/>
            </a:prstGeom>
            <a:noFill/>
            <a:ln w="9525">
              <a:noFill/>
            </a:ln>
          </p:spPr>
          <p:txBody>
            <a:bodyPr wrap="square">
              <a:spAutoFit/>
            </a:bodyPr>
            <a:p>
              <a:pPr lvl="0">
                <a:lnSpc>
                  <a:spcPct val="100000"/>
                </a:lnSpc>
              </a:pPr>
              <a:r>
                <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rPr>
                <a:t>单元二</a:t>
              </a:r>
              <a:endPar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endParaRPr>
            </a:p>
          </p:txBody>
        </p:sp>
        <p:sp>
          <p:nvSpPr>
            <p:cNvPr id="6162" name="矩形 38"/>
            <p:cNvSpPr/>
            <p:nvPr/>
          </p:nvSpPr>
          <p:spPr>
            <a:xfrm>
              <a:off x="4" y="4881"/>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3" name="TextBox 39"/>
            <p:cNvSpPr/>
            <p:nvPr/>
          </p:nvSpPr>
          <p:spPr>
            <a:xfrm>
              <a:off x="-68" y="4770"/>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03</a:t>
              </a:r>
              <a:endParaRPr lang="en-US" altLang="zh-CN">
                <a:ea typeface="宋体" panose="02010600030101010101" pitchFamily="2" charset="-122"/>
              </a:endParaRPr>
            </a:p>
          </p:txBody>
        </p:sp>
        <p:sp>
          <p:nvSpPr>
            <p:cNvPr id="6164" name="TextBox 40">
              <a:hlinkClick r:id="rId3" action="ppaction://hlinksldjump"/>
            </p:cNvPr>
            <p:cNvSpPr/>
            <p:nvPr/>
          </p:nvSpPr>
          <p:spPr>
            <a:xfrm>
              <a:off x="1042" y="4849"/>
              <a:ext cx="1641" cy="658"/>
            </a:xfrm>
            <a:prstGeom prst="rect">
              <a:avLst/>
            </a:prstGeom>
            <a:noFill/>
            <a:ln w="9525">
              <a:noFill/>
            </a:ln>
          </p:spPr>
          <p:txBody>
            <a:bodyPr wrap="square">
              <a:spAutoFit/>
            </a:bodyPr>
            <a:p>
              <a:pPr lvl="0">
                <a:lnSpc>
                  <a:spcPct val="100000"/>
                </a:lnSpc>
              </a:pPr>
              <a:r>
                <a:rPr lang="zh-CN" altLang="en-US" sz="2000">
                  <a:solidFill>
                    <a:schemeClr val="bg1"/>
                  </a:solidFill>
                  <a:latin typeface="微软雅黑" panose="020B0503020204020204" charset="-122"/>
                  <a:ea typeface="微软雅黑" panose="020B0503020204020204" charset="-122"/>
                  <a:sym typeface="微软雅黑" panose="020B0503020204020204" charset="-122"/>
                </a:rPr>
                <a:t>单元三</a:t>
              </a:r>
              <a:endParaRPr lang="zh-CN" altLang="en-US" sz="200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6166" name="矩形 35"/>
            <p:cNvSpPr/>
            <p:nvPr/>
          </p:nvSpPr>
          <p:spPr>
            <a:xfrm>
              <a:off x="4" y="5885"/>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7" name="TextBox 36"/>
            <p:cNvSpPr/>
            <p:nvPr/>
          </p:nvSpPr>
          <p:spPr>
            <a:xfrm>
              <a:off x="-68" y="5812"/>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04</a:t>
              </a:r>
              <a:endParaRPr lang="en-US" altLang="zh-CN">
                <a:ea typeface="宋体" panose="02010600030101010101" pitchFamily="2" charset="-122"/>
              </a:endParaRPr>
            </a:p>
          </p:txBody>
        </p:sp>
        <p:sp>
          <p:nvSpPr>
            <p:cNvPr id="6168" name="TextBox 37">
              <a:hlinkClick r:id="rId3" action="ppaction://hlinksldjump"/>
            </p:cNvPr>
            <p:cNvSpPr/>
            <p:nvPr/>
          </p:nvSpPr>
          <p:spPr>
            <a:xfrm>
              <a:off x="1042" y="5885"/>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单元四</a:t>
              </a:r>
              <a:endParaRPr lang="zh-CN" altLang="en-US">
                <a:ea typeface="宋体" panose="02010600030101010101" pitchFamily="2" charset="-122"/>
              </a:endParaRPr>
            </a:p>
          </p:txBody>
        </p:sp>
        <p:sp>
          <p:nvSpPr>
            <p:cNvPr id="6170" name="矩形 32"/>
            <p:cNvSpPr/>
            <p:nvPr/>
          </p:nvSpPr>
          <p:spPr>
            <a:xfrm>
              <a:off x="4" y="6926"/>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1" name="TextBox 33"/>
            <p:cNvSpPr/>
            <p:nvPr/>
          </p:nvSpPr>
          <p:spPr>
            <a:xfrm>
              <a:off x="-68" y="6853"/>
              <a:ext cx="98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05</a:t>
              </a:r>
              <a:endParaRPr lang="en-US" altLang="zh-CN">
                <a:ea typeface="宋体" panose="02010600030101010101" pitchFamily="2" charset="-122"/>
              </a:endParaRPr>
            </a:p>
          </p:txBody>
        </p:sp>
        <p:sp>
          <p:nvSpPr>
            <p:cNvPr id="6172" name="TextBox 34">
              <a:hlinkClick r:id="rId3" action="ppaction://hlinksldjump"/>
            </p:cNvPr>
            <p:cNvSpPr/>
            <p:nvPr/>
          </p:nvSpPr>
          <p:spPr>
            <a:xfrm>
              <a:off x="1042" y="6926"/>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单元五</a:t>
              </a:r>
              <a:endParaRPr lang="zh-CN" altLang="en-US">
                <a:ea typeface="宋体" panose="02010600030101010101" pitchFamily="2" charset="-122"/>
              </a:endParaRPr>
            </a:p>
          </p:txBody>
        </p:sp>
        <p:sp>
          <p:nvSpPr>
            <p:cNvPr id="6174" name="矩形 29"/>
            <p:cNvSpPr/>
            <p:nvPr/>
          </p:nvSpPr>
          <p:spPr>
            <a:xfrm>
              <a:off x="6" y="7967"/>
              <a:ext cx="776"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5" name="TextBox 30"/>
            <p:cNvSpPr/>
            <p:nvPr/>
          </p:nvSpPr>
          <p:spPr>
            <a:xfrm>
              <a:off x="-68" y="7894"/>
              <a:ext cx="110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06</a:t>
              </a:r>
              <a:endParaRPr lang="en-US" altLang="zh-CN">
                <a:ea typeface="宋体" panose="02010600030101010101" pitchFamily="2" charset="-122"/>
              </a:endParaRPr>
            </a:p>
          </p:txBody>
        </p:sp>
        <p:sp>
          <p:nvSpPr>
            <p:cNvPr id="6176" name="TextBox 31">
              <a:hlinkClick r:id="rId3" action="ppaction://hlinksldjump"/>
            </p:cNvPr>
            <p:cNvSpPr/>
            <p:nvPr/>
          </p:nvSpPr>
          <p:spPr>
            <a:xfrm>
              <a:off x="1041" y="796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单元六</a:t>
              </a:r>
              <a:endParaRPr lang="zh-CN" altLang="en-US">
                <a:ea typeface="宋体" panose="02010600030101010101" pitchFamily="2" charset="-122"/>
              </a:endParaRPr>
            </a:p>
          </p:txBody>
        </p:sp>
      </p:grpSp>
      <p:sp>
        <p:nvSpPr>
          <p:cNvPr id="15367" name="标题 1"/>
          <p:cNvSpPr/>
          <p:nvPr/>
        </p:nvSpPr>
        <p:spPr>
          <a:xfrm>
            <a:off x="8598535" y="525939"/>
            <a:ext cx="2330450" cy="461010"/>
          </a:xfrm>
          <a:prstGeom prst="rect">
            <a:avLst/>
          </a:prstGeom>
          <a:noFill/>
          <a:ln w="9525">
            <a:noFill/>
          </a:ln>
        </p:spPr>
        <p:txBody>
          <a:bodyPr anchor="ctr" anchorCtr="0">
            <a:normAutofit/>
          </a:bodyPr>
          <a:p>
            <a:pPr lvl="0" algn="r">
              <a:lnSpc>
                <a:spcPct val="100000"/>
              </a:lnSpc>
            </a:pP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孕育生命之花 </a:t>
            </a:r>
            <a:r>
              <a:rPr lang="en-US" altLang="zh-CN" sz="14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学习单元三</a:t>
            </a:r>
            <a:endParaRPr lang="zh-CN" altLang="en-US" sz="1400" baseline="0">
              <a:solidFill>
                <a:srgbClr val="7BC143"/>
              </a:solidFill>
              <a:latin typeface="微软雅黑" panose="020B0503020204020204" charset="-122"/>
              <a:ea typeface="微软雅黑" panose="020B0503020204020204" charset="-122"/>
              <a:sym typeface="Calibri" panose="020F050202020403020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1789"/>
                                        </p:tgtEl>
                                        <p:attrNameLst>
                                          <p:attrName>style.visibility</p:attrName>
                                        </p:attrNameLst>
                                      </p:cBhvr>
                                      <p:to>
                                        <p:strVal val="visible"/>
                                      </p:to>
                                    </p:set>
                                    <p:anim calcmode="lin" valueType="num">
                                      <p:cBhvr>
                                        <p:cTn id="7" dur="100" fill="hold"/>
                                        <p:tgtEl>
                                          <p:spTgt spid="31789"/>
                                        </p:tgtEl>
                                        <p:attrNameLst>
                                          <p:attrName>ppt_x</p:attrName>
                                        </p:attrNameLst>
                                      </p:cBhvr>
                                      <p:tavLst>
                                        <p:tav tm="0">
                                          <p:val>
                                            <p:strVal val="0-#ppt_w/2"/>
                                          </p:val>
                                        </p:tav>
                                        <p:tav tm="100000">
                                          <p:val>
                                            <p:strVal val="#ppt_x"/>
                                          </p:val>
                                        </p:tav>
                                      </p:tavLst>
                                    </p:anim>
                                    <p:anim calcmode="lin" valueType="num">
                                      <p:cBhvr>
                                        <p:cTn id="8" dur="100" fill="hold"/>
                                        <p:tgtEl>
                                          <p:spTgt spid="3178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31788"/>
                                        </p:tgtEl>
                                        <p:attrNameLst>
                                          <p:attrName>style.visibility</p:attrName>
                                        </p:attrNameLst>
                                      </p:cBhvr>
                                      <p:to>
                                        <p:strVal val="visible"/>
                                      </p:to>
                                    </p:set>
                                    <p:anim calcmode="lin" valueType="num">
                                      <p:cBhvr>
                                        <p:cTn id="12" dur="500" fill="hold"/>
                                        <p:tgtEl>
                                          <p:spTgt spid="31788"/>
                                        </p:tgtEl>
                                        <p:attrNameLst>
                                          <p:attrName>ppt_x</p:attrName>
                                        </p:attrNameLst>
                                      </p:cBhvr>
                                      <p:tavLst>
                                        <p:tav tm="0">
                                          <p:val>
                                            <p:strVal val="0-#ppt_w/2"/>
                                          </p:val>
                                        </p:tav>
                                        <p:tav tm="100000">
                                          <p:val>
                                            <p:strVal val="#ppt_x"/>
                                          </p:val>
                                        </p:tav>
                                      </p:tavLst>
                                    </p:anim>
                                    <p:anim calcmode="lin" valueType="num">
                                      <p:cBhvr>
                                        <p:cTn id="13" dur="500" fill="hold"/>
                                        <p:tgtEl>
                                          <p:spTgt spid="31788"/>
                                        </p:tgtEl>
                                        <p:attrNameLst>
                                          <p:attrName>ppt_y</p:attrName>
                                        </p:attrNameLst>
                                      </p:cBhvr>
                                      <p:tavLst>
                                        <p:tav tm="0">
                                          <p:val>
                                            <p:strVal val="#ppt_y"/>
                                          </p:val>
                                        </p:tav>
                                        <p:tav tm="100000">
                                          <p:val>
                                            <p:strVal val="#ppt_y"/>
                                          </p:val>
                                        </p:tav>
                                      </p:tavLst>
                                    </p:anim>
                                  </p:childTnLst>
                                </p:cTn>
                              </p:par>
                              <p:par>
                                <p:cTn id="14" presetID="8" presetClass="emph" presetSubtype="0" fill="hold" grpId="1" nodeType="withEffect">
                                  <p:stCondLst>
                                    <p:cond delay="0"/>
                                  </p:stCondLst>
                                  <p:childTnLst>
                                    <p:animRot by="43200000">
                                      <p:cBhvr>
                                        <p:cTn id="15" dur="400" fill="hold"/>
                                        <p:tgtEl>
                                          <p:spTgt spid="31788"/>
                                        </p:tgtEl>
                                        <p:attrNameLst>
                                          <p:attrName>r</p:attrName>
                                        </p:attrNameLst>
                                      </p:cBhvr>
                                    </p:animRot>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31791"/>
                                        </p:tgtEl>
                                        <p:attrNameLst>
                                          <p:attrName>style.visibility</p:attrName>
                                        </p:attrNameLst>
                                      </p:cBhvr>
                                      <p:to>
                                        <p:strVal val="visible"/>
                                      </p:to>
                                    </p:set>
                                    <p:animEffect filter="fade">
                                      <p:cBhvr>
                                        <p:cTn id="19" dur="1000"/>
                                        <p:tgtEl>
                                          <p:spTgt spid="31791"/>
                                        </p:tgtEl>
                                      </p:cBhvr>
                                    </p:animEffect>
                                    <p:anim calcmode="lin" valueType="num">
                                      <p:cBhvr>
                                        <p:cTn id="20" dur="1000" fill="hold"/>
                                        <p:tgtEl>
                                          <p:spTgt spid="31791"/>
                                        </p:tgtEl>
                                        <p:attrNameLst>
                                          <p:attrName>ppt_x</p:attrName>
                                        </p:attrNameLst>
                                      </p:cBhvr>
                                      <p:tavLst>
                                        <p:tav tm="0">
                                          <p:val>
                                            <p:strVal val="#ppt_x"/>
                                          </p:val>
                                        </p:tav>
                                        <p:tav tm="100000">
                                          <p:val>
                                            <p:strVal val="#ppt_x"/>
                                          </p:val>
                                        </p:tav>
                                      </p:tavLst>
                                    </p:anim>
                                    <p:anim calcmode="lin" valueType="num">
                                      <p:cBhvr>
                                        <p:cTn id="21" dur="1000" fill="hold"/>
                                        <p:tgtEl>
                                          <p:spTgt spid="3179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88" grpId="0" bldLvl="0"/>
      <p:bldP spid="31788" grpId="1" bldLvl="0"/>
      <p:bldP spid="31789" grpId="0" bldLvl="0"/>
      <p:bldP spid="31791" grpId="0" bldLvl="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1" name="矩形 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2774" name="直接连接符 5"/>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grpSp>
        <p:nvGrpSpPr>
          <p:cNvPr id="32802" name="组合 32801"/>
          <p:cNvGrpSpPr/>
          <p:nvPr/>
        </p:nvGrpSpPr>
        <p:grpSpPr>
          <a:xfrm>
            <a:off x="1883410" y="512763"/>
            <a:ext cx="539750" cy="539750"/>
            <a:chOff x="0" y="0"/>
            <a:chExt cx="540000" cy="540000"/>
          </a:xfrm>
        </p:grpSpPr>
        <p:sp>
          <p:nvSpPr>
            <p:cNvPr id="32803"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32804"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06</a:t>
              </a:r>
              <a:endParaRPr lang="zh-CN" altLang="en-US" dirty="0">
                <a:ea typeface="宋体" panose="02010600030101010101" pitchFamily="2" charset="-122"/>
              </a:endParaRPr>
            </a:p>
          </p:txBody>
        </p:sp>
      </p:grpSp>
      <p:sp>
        <p:nvSpPr>
          <p:cNvPr id="32805" name="TextBox 12"/>
          <p:cNvSpPr/>
          <p:nvPr/>
        </p:nvSpPr>
        <p:spPr>
          <a:xfrm>
            <a:off x="2712085" y="552450"/>
            <a:ext cx="3527425"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常见的人格障碍类型</a:t>
            </a:r>
            <a:endParaRPr lang="zh-CN" altLang="en-US" dirty="0">
              <a:ea typeface="宋体" panose="02010600030101010101" pitchFamily="2" charset="-122"/>
            </a:endParaRPr>
          </a:p>
        </p:txBody>
      </p:sp>
      <p:sp>
        <p:nvSpPr>
          <p:cNvPr id="32806"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grpSp>
        <p:nvGrpSpPr>
          <p:cNvPr id="32807" name="组合 32806"/>
          <p:cNvGrpSpPr/>
          <p:nvPr/>
        </p:nvGrpSpPr>
        <p:grpSpPr>
          <a:xfrm>
            <a:off x="1846898" y="6015038"/>
            <a:ext cx="7777162" cy="828675"/>
            <a:chOff x="0" y="0"/>
            <a:chExt cx="7776656" cy="828000"/>
          </a:xfrm>
        </p:grpSpPr>
        <p:sp>
          <p:nvSpPr>
            <p:cNvPr id="32808" name="矩形 13"/>
            <p:cNvSpPr/>
            <p:nvPr/>
          </p:nvSpPr>
          <p:spPr>
            <a:xfrm>
              <a:off x="0" y="150097"/>
              <a:ext cx="7776656" cy="432000"/>
            </a:xfrm>
            <a:prstGeom prst="rect">
              <a:avLst/>
            </a:prstGeom>
            <a:solidFill>
              <a:srgbClr val="7BC143"/>
            </a:solidFill>
            <a:ln w="9525" cap="flat" cmpd="sng">
              <a:solidFill>
                <a:schemeClr val="bg1"/>
              </a:solidFill>
              <a:prstDash val="solid"/>
              <a:miter/>
              <a:headEnd type="none" w="med" len="med"/>
              <a:tailEnd type="none" w="med" len="med"/>
            </a:ln>
          </p:spPr>
          <p:txBody>
            <a:bodyPr anchor="ctr"/>
            <a:p>
              <a:pPr lvl="0" algn="ctr">
                <a:lnSpc>
                  <a:spcPct val="100000"/>
                </a:lnSpc>
              </a:pPr>
              <a:endParaRPr>
                <a:solidFill>
                  <a:schemeClr val="bg1"/>
                </a:solidFill>
                <a:latin typeface="微软雅黑" panose="020B0503020204020204" charset="-122"/>
                <a:ea typeface="微软雅黑" panose="020B0503020204020204" charset="-122"/>
                <a:sym typeface="微软雅黑" panose="020B0503020204020204" charset="-122"/>
              </a:endParaRPr>
            </a:p>
          </p:txBody>
        </p:sp>
        <p:pic>
          <p:nvPicPr>
            <p:cNvPr id="32809" name="Picture 6" descr="E:\仝德志文件，勿删！\03-参考文档\！PPT图片及版面资源\06-PPT精选插图\12-标签\橙色把手-阴影.png"/>
            <p:cNvPicPr>
              <a:picLocks noChangeAspect="1"/>
            </p:cNvPicPr>
            <p:nvPr/>
          </p:nvPicPr>
          <p:blipFill>
            <a:blip r:embed="rId1"/>
            <a:stretch>
              <a:fillRect/>
            </a:stretch>
          </p:blipFill>
          <p:spPr>
            <a:xfrm>
              <a:off x="858733" y="0"/>
              <a:ext cx="1062000" cy="828000"/>
            </a:xfrm>
            <a:prstGeom prst="rect">
              <a:avLst/>
            </a:prstGeom>
            <a:noFill/>
            <a:ln w="9525">
              <a:noFill/>
            </a:ln>
          </p:spPr>
        </p:pic>
        <p:sp>
          <p:nvSpPr>
            <p:cNvPr id="32811" name="椭圆 16"/>
            <p:cNvSpPr/>
            <p:nvPr/>
          </p:nvSpPr>
          <p:spPr>
            <a:xfrm>
              <a:off x="144015" y="186480"/>
              <a:ext cx="360040" cy="360040"/>
            </a:xfrm>
            <a:prstGeom prst="ellipse">
              <a:avLst/>
            </a:prstGeom>
            <a:solidFill>
              <a:schemeClr val="bg1"/>
            </a:solidFill>
            <a:ln w="25400" cap="flat" cmpd="sng">
              <a:solidFill>
                <a:schemeClr val="bg1"/>
              </a:solidFill>
              <a:prstDash val="solid"/>
              <a:headEnd type="none" w="med" len="med"/>
              <a:tailEnd type="none" w="med" len="med"/>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sp>
        <p:nvSpPr>
          <p:cNvPr id="32812" name="TextBox 17"/>
          <p:cNvSpPr/>
          <p:nvPr/>
        </p:nvSpPr>
        <p:spPr>
          <a:xfrm>
            <a:off x="3791585" y="6203950"/>
            <a:ext cx="5545138" cy="384810"/>
          </a:xfrm>
          <a:prstGeom prst="rect">
            <a:avLst/>
          </a:prstGeom>
          <a:noFill/>
          <a:ln w="9525">
            <a:noFill/>
          </a:ln>
        </p:spPr>
        <p:txBody>
          <a:bodyPr wrap="square" lIns="0">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分裂型人格障碍</a:t>
            </a:r>
            <a:endParaRPr lang="zh-CN" altLang="en-US" dirty="0">
              <a:ea typeface="宋体" panose="02010600030101010101" pitchFamily="2" charset="-122"/>
            </a:endParaRPr>
          </a:p>
        </p:txBody>
      </p:sp>
      <p:sp>
        <p:nvSpPr>
          <p:cNvPr id="32813" name="TextBox 18"/>
          <p:cNvSpPr/>
          <p:nvPr/>
        </p:nvSpPr>
        <p:spPr>
          <a:xfrm>
            <a:off x="1919923" y="6096000"/>
            <a:ext cx="407987" cy="579120"/>
          </a:xfrm>
          <a:prstGeom prst="rect">
            <a:avLst/>
          </a:prstGeom>
          <a:noFill/>
          <a:ln w="9525">
            <a:noFill/>
          </a:ln>
        </p:spPr>
        <p:txBody>
          <a:bodyPr wrap="square">
            <a:spAutoFit/>
          </a:bodyPr>
          <a:p>
            <a:pPr lvl="0" fontAlgn="base">
              <a:lnSpc>
                <a:spcPct val="100000"/>
              </a:lnSpc>
              <a:spcBef>
                <a:spcPct val="0"/>
              </a:spcBef>
              <a:spcAft>
                <a:spcPct val="0"/>
              </a:spcAft>
            </a:pPr>
            <a:r>
              <a:rPr lang="en-US" altLang="x-none" sz="3200" b="1" i="1" dirty="0">
                <a:solidFill>
                  <a:srgbClr val="7BC143"/>
                </a:solidFill>
                <a:latin typeface="Broadway" panose="04040905080B02020502" pitchFamily="2" charset="0"/>
                <a:ea typeface="DFPYeaSong-B5" pitchFamily="2" charset="-120"/>
                <a:sym typeface="Broadway" panose="04040905080B02020502" pitchFamily="2" charset="0"/>
              </a:rPr>
              <a:t>2</a:t>
            </a:r>
            <a:endParaRPr lang="zh-CN" altLang="en-US" dirty="0">
              <a:ea typeface="宋体" panose="02010600030101010101" pitchFamily="2" charset="-122"/>
            </a:endParaRPr>
          </a:p>
        </p:txBody>
      </p:sp>
      <p:sp>
        <p:nvSpPr>
          <p:cNvPr id="32814" name="矩形 19"/>
          <p:cNvSpPr/>
          <p:nvPr/>
        </p:nvSpPr>
        <p:spPr>
          <a:xfrm>
            <a:off x="2567623" y="2446338"/>
            <a:ext cx="5311775" cy="2065020"/>
          </a:xfrm>
          <a:prstGeom prst="rect">
            <a:avLst/>
          </a:prstGeom>
          <a:noFill/>
          <a:ln w="9525">
            <a:noFill/>
          </a:ln>
        </p:spPr>
        <p:txBody>
          <a:bodyPr wrap="square">
            <a:spAutoFit/>
          </a:bodyPr>
          <a:p>
            <a:pPr marL="0" lvl="0" indent="457200">
              <a:lnSpc>
                <a:spcPct val="135000"/>
              </a:lnSpc>
              <a:spcAft>
                <a:spcPts val="1200"/>
              </a:spcAft>
            </a:pPr>
            <a:r>
              <a:rPr lang="zh-CN" altLang="en-US" sz="1600" dirty="0">
                <a:solidFill>
                  <a:srgbClr val="7F7F7F"/>
                </a:solidFill>
                <a:latin typeface="微软雅黑" panose="020B0503020204020204" charset="-122"/>
                <a:ea typeface="微软雅黑" panose="020B0503020204020204" charset="-122"/>
                <a:cs typeface="+mn-ea"/>
                <a:sym typeface="微软雅黑" panose="020B0503020204020204" charset="-122"/>
              </a:rPr>
              <a:t>分裂型人格障碍是一种以</a:t>
            </a:r>
            <a:r>
              <a:rPr lang="zh-CN" altLang="en-US" sz="1600" b="1" dirty="0">
                <a:solidFill>
                  <a:schemeClr val="accent6"/>
                </a:solidFill>
                <a:latin typeface="微软雅黑" panose="020B0503020204020204" charset="-122"/>
                <a:ea typeface="微软雅黑" panose="020B0503020204020204" charset="-122"/>
                <a:cs typeface="+mn-ea"/>
                <a:sym typeface="微软雅黑" panose="020B0503020204020204" charset="-122"/>
              </a:rPr>
              <a:t>观念、外貌和行为奇特</a:t>
            </a:r>
            <a:r>
              <a:rPr lang="zh-CN" altLang="en-US" sz="1600" dirty="0">
                <a:solidFill>
                  <a:srgbClr val="7F7F7F"/>
                </a:solidFill>
                <a:latin typeface="微软雅黑" panose="020B0503020204020204" charset="-122"/>
                <a:ea typeface="微软雅黑" panose="020B0503020204020204" charset="-122"/>
                <a:cs typeface="+mn-ea"/>
                <a:sym typeface="微软雅黑" panose="020B0503020204020204" charset="-122"/>
              </a:rPr>
              <a:t>为主要特点的人格障碍。主要特点是</a:t>
            </a:r>
            <a:r>
              <a:rPr lang="zh-CN" altLang="en-US" sz="1600" b="1" dirty="0">
                <a:solidFill>
                  <a:schemeClr val="accent6"/>
                </a:solidFill>
                <a:latin typeface="微软雅黑" panose="020B0503020204020204" charset="-122"/>
                <a:ea typeface="微软雅黑" panose="020B0503020204020204" charset="-122"/>
                <a:cs typeface="+mn-ea"/>
                <a:sym typeface="微软雅黑" panose="020B0503020204020204" charset="-122"/>
              </a:rPr>
              <a:t>孤独、淡漠，几乎没有愉快的体验</a:t>
            </a:r>
            <a:r>
              <a:rPr lang="zh-CN" altLang="en-US" sz="1600" dirty="0">
                <a:solidFill>
                  <a:srgbClr val="7F7F7F"/>
                </a:solidFill>
                <a:latin typeface="微软雅黑" panose="020B0503020204020204" charset="-122"/>
                <a:ea typeface="微软雅黑" panose="020B0503020204020204" charset="-122"/>
                <a:cs typeface="+mn-ea"/>
                <a:sym typeface="微软雅黑" panose="020B0503020204020204" charset="-122"/>
              </a:rPr>
              <a:t>。情绪表现冷漠、疏离，对他人表达温情、体贴或愤怒的能力有限。无论对批评或表扬都无动于衷，过于沉溺于幻想和内省。与人不能建立相互信任的关系，对恋爱也缺乏热情</a:t>
            </a:r>
            <a:r>
              <a:rPr lang="zh-CN" altLang="en-US" sz="1600" dirty="0">
                <a:solidFill>
                  <a:srgbClr val="7F7F7F"/>
                </a:solidFill>
                <a:latin typeface="微软雅黑" panose="020B0503020204020204" charset="-122"/>
                <a:ea typeface="微软雅黑" panose="020B0503020204020204" charset="-122"/>
                <a:sym typeface="微软雅黑" panose="020B0503020204020204" charset="-122"/>
              </a:rPr>
              <a:t>。</a:t>
            </a:r>
            <a:endParaRPr lang="en-US" altLang="x-none" dirty="0">
              <a:ea typeface="宋体" panose="02010600030101010101" pitchFamily="2" charset="-122"/>
            </a:endParaRPr>
          </a:p>
        </p:txBody>
      </p:sp>
      <p:sp>
        <p:nvSpPr>
          <p:cNvPr id="32815" name="矩形 21"/>
          <p:cNvSpPr>
            <a:spLocks noChangeAspect="1"/>
          </p:cNvSpPr>
          <p:nvPr/>
        </p:nvSpPr>
        <p:spPr>
          <a:xfrm>
            <a:off x="2410460" y="2205038"/>
            <a:ext cx="5629275" cy="2776537"/>
          </a:xfrm>
          <a:prstGeom prst="rect">
            <a:avLst/>
          </a:prstGeom>
          <a:noFill/>
          <a:ln w="19050" cap="flat" cmpd="sng">
            <a:solidFill>
              <a:srgbClr val="92D050"/>
            </a:solidFill>
            <a:prstDash val="solid"/>
            <a:miter/>
            <a:headEnd type="none" w="med" len="med"/>
            <a:tailEnd type="none" w="med" len="med"/>
          </a:ln>
        </p:spPr>
        <p:txBody>
          <a:bodyPr anchor="ctr"/>
          <a:p>
            <a:pPr lvl="0" algn="ctr">
              <a:lnSpc>
                <a:spcPct val="100000"/>
              </a:lnSpc>
            </a:pPr>
            <a:endParaRPr>
              <a:solidFill>
                <a:schemeClr val="tx1"/>
              </a:solidFill>
              <a:latin typeface="宋体" panose="02010600030101010101" pitchFamily="2" charset="-122"/>
              <a:ea typeface="宋体" panose="02010600030101010101" pitchFamily="2" charset="-122"/>
              <a:sym typeface="宋体" panose="02010600030101010101" pitchFamily="2" charset="-122"/>
            </a:endParaRPr>
          </a:p>
        </p:txBody>
      </p:sp>
      <p:pic>
        <p:nvPicPr>
          <p:cNvPr id="32816" name="Picture 4" descr="C:\Users\user\Desktop\233847552011120151049481.jpg"/>
          <p:cNvPicPr>
            <a:picLocks noChangeAspect="1"/>
          </p:cNvPicPr>
          <p:nvPr/>
        </p:nvPicPr>
        <p:blipFill>
          <a:blip r:embed="rId2"/>
          <a:stretch>
            <a:fillRect/>
          </a:stretch>
        </p:blipFill>
        <p:spPr>
          <a:xfrm>
            <a:off x="8031798" y="2216150"/>
            <a:ext cx="4159250" cy="2765425"/>
          </a:xfrm>
          <a:prstGeom prst="rect">
            <a:avLst/>
          </a:prstGeom>
          <a:noFill/>
          <a:ln w="19050" cap="flat" cmpd="sng">
            <a:solidFill>
              <a:srgbClr val="92D050"/>
            </a:solidFill>
            <a:prstDash val="solid"/>
            <a:miter/>
            <a:headEnd type="none" w="med" len="med"/>
            <a:tailEnd type="none" w="med" len="med"/>
          </a:ln>
        </p:spPr>
      </p:pic>
      <p:grpSp>
        <p:nvGrpSpPr>
          <p:cNvPr id="3" name="组合 2"/>
          <p:cNvGrpSpPr/>
          <p:nvPr/>
        </p:nvGrpSpPr>
        <p:grpSpPr>
          <a:xfrm>
            <a:off x="-42545" y="1123950"/>
            <a:ext cx="1748155" cy="4826000"/>
            <a:chOff x="-68" y="1770"/>
            <a:chExt cx="2753" cy="7600"/>
          </a:xfrm>
        </p:grpSpPr>
        <p:sp>
          <p:nvSpPr>
            <p:cNvPr id="2" name="矩形 13"/>
            <p:cNvSpPr/>
            <p:nvPr/>
          </p:nvSpPr>
          <p:spPr>
            <a:xfrm>
              <a:off x="3" y="1770"/>
              <a:ext cx="2680" cy="76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152" name="矩形 19"/>
            <p:cNvSpPr/>
            <p:nvPr/>
          </p:nvSpPr>
          <p:spPr>
            <a:xfrm>
              <a:off x="921" y="4880"/>
              <a:ext cx="1736"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3" name="矩形 20"/>
            <p:cNvSpPr/>
            <p:nvPr/>
          </p:nvSpPr>
          <p:spPr>
            <a:xfrm>
              <a:off x="3" y="2789"/>
              <a:ext cx="777"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4" name="TextBox 21"/>
            <p:cNvSpPr/>
            <p:nvPr/>
          </p:nvSpPr>
          <p:spPr>
            <a:xfrm>
              <a:off x="-68" y="2678"/>
              <a:ext cx="994"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01</a:t>
              </a:r>
              <a:endParaRPr lang="en-US" altLang="zh-CN" sz="2800" b="1">
                <a:solidFill>
                  <a:srgbClr val="F2F2F2"/>
                </a:solidFill>
                <a:latin typeface="Bradley Hand ITC" pitchFamily="2" charset="0"/>
                <a:ea typeface="楷体_GB2312" panose="02010609030101010101" pitchFamily="1" charset="-122"/>
                <a:sym typeface="Bradley Hand ITC" pitchFamily="2" charset="0"/>
              </a:endParaRPr>
            </a:p>
          </p:txBody>
        </p:sp>
        <p:sp>
          <p:nvSpPr>
            <p:cNvPr id="6155" name="TextBox 22">
              <a:hlinkClick r:id="rId3" action="ppaction://hlinksldjump"/>
            </p:cNvPr>
            <p:cNvSpPr/>
            <p:nvPr/>
          </p:nvSpPr>
          <p:spPr>
            <a:xfrm>
              <a:off x="1041" y="275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rPr>
                <a:t>单元一</a:t>
              </a:r>
              <a:endPar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endParaRPr>
            </a:p>
          </p:txBody>
        </p:sp>
        <p:sp>
          <p:nvSpPr>
            <p:cNvPr id="6158" name="矩形 41"/>
            <p:cNvSpPr/>
            <p:nvPr/>
          </p:nvSpPr>
          <p:spPr>
            <a:xfrm>
              <a:off x="4" y="3835"/>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9" name="TextBox 42"/>
            <p:cNvSpPr/>
            <p:nvPr/>
          </p:nvSpPr>
          <p:spPr>
            <a:xfrm>
              <a:off x="-68" y="3724"/>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02</a:t>
              </a:r>
              <a:endParaRPr lang="en-US" altLang="zh-CN">
                <a:ea typeface="宋体" panose="02010600030101010101" pitchFamily="2" charset="-122"/>
              </a:endParaRPr>
            </a:p>
          </p:txBody>
        </p:sp>
        <p:sp>
          <p:nvSpPr>
            <p:cNvPr id="6160" name="TextBox 43">
              <a:hlinkClick r:id="rId3" action="ppaction://hlinksldjump"/>
            </p:cNvPr>
            <p:cNvSpPr/>
            <p:nvPr/>
          </p:nvSpPr>
          <p:spPr>
            <a:xfrm>
              <a:off x="1042" y="3803"/>
              <a:ext cx="1641" cy="658"/>
            </a:xfrm>
            <a:prstGeom prst="rect">
              <a:avLst/>
            </a:prstGeom>
            <a:noFill/>
            <a:ln w="9525">
              <a:noFill/>
            </a:ln>
          </p:spPr>
          <p:txBody>
            <a:bodyPr wrap="square">
              <a:spAutoFit/>
            </a:bodyPr>
            <a:p>
              <a:pPr lvl="0">
                <a:lnSpc>
                  <a:spcPct val="100000"/>
                </a:lnSpc>
              </a:pPr>
              <a:r>
                <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rPr>
                <a:t>单元二</a:t>
              </a:r>
              <a:endPar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endParaRPr>
            </a:p>
          </p:txBody>
        </p:sp>
        <p:sp>
          <p:nvSpPr>
            <p:cNvPr id="6162" name="矩形 38"/>
            <p:cNvSpPr/>
            <p:nvPr/>
          </p:nvSpPr>
          <p:spPr>
            <a:xfrm>
              <a:off x="4" y="4881"/>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3" name="TextBox 39"/>
            <p:cNvSpPr/>
            <p:nvPr/>
          </p:nvSpPr>
          <p:spPr>
            <a:xfrm>
              <a:off x="-68" y="4770"/>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03</a:t>
              </a:r>
              <a:endParaRPr lang="en-US" altLang="zh-CN">
                <a:ea typeface="宋体" panose="02010600030101010101" pitchFamily="2" charset="-122"/>
              </a:endParaRPr>
            </a:p>
          </p:txBody>
        </p:sp>
        <p:sp>
          <p:nvSpPr>
            <p:cNvPr id="6164" name="TextBox 40">
              <a:hlinkClick r:id="rId3" action="ppaction://hlinksldjump"/>
            </p:cNvPr>
            <p:cNvSpPr/>
            <p:nvPr/>
          </p:nvSpPr>
          <p:spPr>
            <a:xfrm>
              <a:off x="1042" y="4849"/>
              <a:ext cx="1641" cy="658"/>
            </a:xfrm>
            <a:prstGeom prst="rect">
              <a:avLst/>
            </a:prstGeom>
            <a:noFill/>
            <a:ln w="9525">
              <a:noFill/>
            </a:ln>
          </p:spPr>
          <p:txBody>
            <a:bodyPr wrap="square">
              <a:spAutoFit/>
            </a:bodyPr>
            <a:p>
              <a:pPr lvl="0">
                <a:lnSpc>
                  <a:spcPct val="100000"/>
                </a:lnSpc>
              </a:pPr>
              <a:r>
                <a:rPr lang="zh-CN" altLang="en-US" sz="2000">
                  <a:solidFill>
                    <a:schemeClr val="bg1"/>
                  </a:solidFill>
                  <a:latin typeface="微软雅黑" panose="020B0503020204020204" charset="-122"/>
                  <a:ea typeface="微软雅黑" panose="020B0503020204020204" charset="-122"/>
                  <a:sym typeface="微软雅黑" panose="020B0503020204020204" charset="-122"/>
                </a:rPr>
                <a:t>单元三</a:t>
              </a:r>
              <a:endParaRPr lang="zh-CN" altLang="en-US" sz="200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6166" name="矩形 35"/>
            <p:cNvSpPr/>
            <p:nvPr/>
          </p:nvSpPr>
          <p:spPr>
            <a:xfrm>
              <a:off x="4" y="5885"/>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7" name="TextBox 36"/>
            <p:cNvSpPr/>
            <p:nvPr/>
          </p:nvSpPr>
          <p:spPr>
            <a:xfrm>
              <a:off x="-68" y="5812"/>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04</a:t>
              </a:r>
              <a:endParaRPr lang="en-US" altLang="zh-CN">
                <a:ea typeface="宋体" panose="02010600030101010101" pitchFamily="2" charset="-122"/>
              </a:endParaRPr>
            </a:p>
          </p:txBody>
        </p:sp>
        <p:sp>
          <p:nvSpPr>
            <p:cNvPr id="6168" name="TextBox 37">
              <a:hlinkClick r:id="rId3" action="ppaction://hlinksldjump"/>
            </p:cNvPr>
            <p:cNvSpPr/>
            <p:nvPr/>
          </p:nvSpPr>
          <p:spPr>
            <a:xfrm>
              <a:off x="1042" y="5885"/>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单元四</a:t>
              </a:r>
              <a:endParaRPr lang="zh-CN" altLang="en-US">
                <a:ea typeface="宋体" panose="02010600030101010101" pitchFamily="2" charset="-122"/>
              </a:endParaRPr>
            </a:p>
          </p:txBody>
        </p:sp>
        <p:sp>
          <p:nvSpPr>
            <p:cNvPr id="6170" name="矩形 32"/>
            <p:cNvSpPr/>
            <p:nvPr/>
          </p:nvSpPr>
          <p:spPr>
            <a:xfrm>
              <a:off x="4" y="6926"/>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1" name="TextBox 33"/>
            <p:cNvSpPr/>
            <p:nvPr/>
          </p:nvSpPr>
          <p:spPr>
            <a:xfrm>
              <a:off x="-68" y="6853"/>
              <a:ext cx="98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05</a:t>
              </a:r>
              <a:endParaRPr lang="en-US" altLang="zh-CN">
                <a:ea typeface="宋体" panose="02010600030101010101" pitchFamily="2" charset="-122"/>
              </a:endParaRPr>
            </a:p>
          </p:txBody>
        </p:sp>
        <p:sp>
          <p:nvSpPr>
            <p:cNvPr id="6172" name="TextBox 34">
              <a:hlinkClick r:id="rId3" action="ppaction://hlinksldjump"/>
            </p:cNvPr>
            <p:cNvSpPr/>
            <p:nvPr/>
          </p:nvSpPr>
          <p:spPr>
            <a:xfrm>
              <a:off x="1042" y="6926"/>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单元五</a:t>
              </a:r>
              <a:endParaRPr lang="zh-CN" altLang="en-US">
                <a:ea typeface="宋体" panose="02010600030101010101" pitchFamily="2" charset="-122"/>
              </a:endParaRPr>
            </a:p>
          </p:txBody>
        </p:sp>
        <p:sp>
          <p:nvSpPr>
            <p:cNvPr id="6174" name="矩形 29"/>
            <p:cNvSpPr/>
            <p:nvPr/>
          </p:nvSpPr>
          <p:spPr>
            <a:xfrm>
              <a:off x="6" y="7967"/>
              <a:ext cx="776"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5" name="TextBox 30"/>
            <p:cNvSpPr/>
            <p:nvPr/>
          </p:nvSpPr>
          <p:spPr>
            <a:xfrm>
              <a:off x="-68" y="7894"/>
              <a:ext cx="110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06</a:t>
              </a:r>
              <a:endParaRPr lang="en-US" altLang="zh-CN">
                <a:ea typeface="宋体" panose="02010600030101010101" pitchFamily="2" charset="-122"/>
              </a:endParaRPr>
            </a:p>
          </p:txBody>
        </p:sp>
        <p:sp>
          <p:nvSpPr>
            <p:cNvPr id="6176" name="TextBox 31">
              <a:hlinkClick r:id="rId3" action="ppaction://hlinksldjump"/>
            </p:cNvPr>
            <p:cNvSpPr/>
            <p:nvPr/>
          </p:nvSpPr>
          <p:spPr>
            <a:xfrm>
              <a:off x="1041" y="796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单元六</a:t>
              </a:r>
              <a:endParaRPr lang="zh-CN" altLang="en-US">
                <a:ea typeface="宋体" panose="02010600030101010101" pitchFamily="2" charset="-122"/>
              </a:endParaRPr>
            </a:p>
          </p:txBody>
        </p:sp>
      </p:grpSp>
      <p:sp>
        <p:nvSpPr>
          <p:cNvPr id="15367" name="标题 1"/>
          <p:cNvSpPr/>
          <p:nvPr/>
        </p:nvSpPr>
        <p:spPr>
          <a:xfrm>
            <a:off x="8598535" y="525939"/>
            <a:ext cx="2330450" cy="461010"/>
          </a:xfrm>
          <a:prstGeom prst="rect">
            <a:avLst/>
          </a:prstGeom>
          <a:noFill/>
          <a:ln w="9525">
            <a:noFill/>
          </a:ln>
        </p:spPr>
        <p:txBody>
          <a:bodyPr anchor="ctr" anchorCtr="0">
            <a:normAutofit/>
          </a:bodyPr>
          <a:p>
            <a:pPr lvl="0" algn="r">
              <a:lnSpc>
                <a:spcPct val="100000"/>
              </a:lnSpc>
            </a:pPr>
            <a:r>
              <a:rPr lang="zh-CN" altLang="en-US" sz="1400">
                <a:solidFill>
                  <a:srgbClr val="7BC143"/>
                </a:solidFill>
                <a:latin typeface="微软雅黑" panose="020B0503020204020204" charset="-122"/>
                <a:ea typeface="微软雅黑" panose="020B0503020204020204" charset="-122"/>
                <a:sym typeface="Calibri" panose="020F0502020204030204" charset="0"/>
              </a:rPr>
              <a:t>孕育生命之花</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4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学习单元三</a:t>
            </a:r>
            <a:endParaRPr lang="zh-CN" altLang="en-US" sz="1400" baseline="0">
              <a:solidFill>
                <a:srgbClr val="7BC143"/>
              </a:solidFill>
              <a:latin typeface="微软雅黑" panose="020B0503020204020204" charset="-122"/>
              <a:ea typeface="微软雅黑" panose="020B0503020204020204" charset="-122"/>
              <a:sym typeface="Calibri" panose="020F05020202040302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2813"/>
                                        </p:tgtEl>
                                        <p:attrNameLst>
                                          <p:attrName>style.visibility</p:attrName>
                                        </p:attrNameLst>
                                      </p:cBhvr>
                                      <p:to>
                                        <p:strVal val="visible"/>
                                      </p:to>
                                    </p:set>
                                    <p:anim calcmode="lin" valueType="num">
                                      <p:cBhvr>
                                        <p:cTn id="7" dur="100" fill="hold"/>
                                        <p:tgtEl>
                                          <p:spTgt spid="32813"/>
                                        </p:tgtEl>
                                        <p:attrNameLst>
                                          <p:attrName>ppt_x</p:attrName>
                                        </p:attrNameLst>
                                      </p:cBhvr>
                                      <p:tavLst>
                                        <p:tav tm="0">
                                          <p:val>
                                            <p:strVal val="0-#ppt_w/2"/>
                                          </p:val>
                                        </p:tav>
                                        <p:tav tm="100000">
                                          <p:val>
                                            <p:strVal val="#ppt_x"/>
                                          </p:val>
                                        </p:tav>
                                      </p:tavLst>
                                    </p:anim>
                                    <p:anim calcmode="lin" valueType="num">
                                      <p:cBhvr>
                                        <p:cTn id="8" dur="100" fill="hold"/>
                                        <p:tgtEl>
                                          <p:spTgt spid="3281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32812"/>
                                        </p:tgtEl>
                                        <p:attrNameLst>
                                          <p:attrName>style.visibility</p:attrName>
                                        </p:attrNameLst>
                                      </p:cBhvr>
                                      <p:to>
                                        <p:strVal val="visible"/>
                                      </p:to>
                                    </p:set>
                                    <p:anim calcmode="lin" valueType="num">
                                      <p:cBhvr>
                                        <p:cTn id="12" dur="500" fill="hold"/>
                                        <p:tgtEl>
                                          <p:spTgt spid="32812"/>
                                        </p:tgtEl>
                                        <p:attrNameLst>
                                          <p:attrName>ppt_x</p:attrName>
                                        </p:attrNameLst>
                                      </p:cBhvr>
                                      <p:tavLst>
                                        <p:tav tm="0">
                                          <p:val>
                                            <p:strVal val="0-#ppt_w/2"/>
                                          </p:val>
                                        </p:tav>
                                        <p:tav tm="100000">
                                          <p:val>
                                            <p:strVal val="#ppt_x"/>
                                          </p:val>
                                        </p:tav>
                                      </p:tavLst>
                                    </p:anim>
                                    <p:anim calcmode="lin" valueType="num">
                                      <p:cBhvr>
                                        <p:cTn id="13" dur="500" fill="hold"/>
                                        <p:tgtEl>
                                          <p:spTgt spid="32812"/>
                                        </p:tgtEl>
                                        <p:attrNameLst>
                                          <p:attrName>ppt_y</p:attrName>
                                        </p:attrNameLst>
                                      </p:cBhvr>
                                      <p:tavLst>
                                        <p:tav tm="0">
                                          <p:val>
                                            <p:strVal val="#ppt_y"/>
                                          </p:val>
                                        </p:tav>
                                        <p:tav tm="100000">
                                          <p:val>
                                            <p:strVal val="#ppt_y"/>
                                          </p:val>
                                        </p:tav>
                                      </p:tavLst>
                                    </p:anim>
                                  </p:childTnLst>
                                </p:cTn>
                              </p:par>
                              <p:par>
                                <p:cTn id="14" presetID="8" presetClass="emph" presetSubtype="0" fill="hold" grpId="1" nodeType="withEffect">
                                  <p:stCondLst>
                                    <p:cond delay="0"/>
                                  </p:stCondLst>
                                  <p:childTnLst>
                                    <p:animRot by="43200000">
                                      <p:cBhvr>
                                        <p:cTn id="15" dur="400" fill="hold"/>
                                        <p:tgtEl>
                                          <p:spTgt spid="32812"/>
                                        </p:tgtEl>
                                        <p:attrNameLst>
                                          <p:attrName>r</p:attrName>
                                        </p:attrNameLst>
                                      </p:cBhvr>
                                    </p:animRot>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32814"/>
                                        </p:tgtEl>
                                        <p:attrNameLst>
                                          <p:attrName>style.visibility</p:attrName>
                                        </p:attrNameLst>
                                      </p:cBhvr>
                                      <p:to>
                                        <p:strVal val="visible"/>
                                      </p:to>
                                    </p:set>
                                    <p:animEffect filter="fade">
                                      <p:cBhvr>
                                        <p:cTn id="19" dur="1000"/>
                                        <p:tgtEl>
                                          <p:spTgt spid="32814"/>
                                        </p:tgtEl>
                                      </p:cBhvr>
                                    </p:animEffect>
                                    <p:anim calcmode="lin" valueType="num">
                                      <p:cBhvr>
                                        <p:cTn id="20" dur="1000" fill="hold"/>
                                        <p:tgtEl>
                                          <p:spTgt spid="32814"/>
                                        </p:tgtEl>
                                        <p:attrNameLst>
                                          <p:attrName>ppt_x</p:attrName>
                                        </p:attrNameLst>
                                      </p:cBhvr>
                                      <p:tavLst>
                                        <p:tav tm="0">
                                          <p:val>
                                            <p:strVal val="#ppt_x"/>
                                          </p:val>
                                        </p:tav>
                                        <p:tav tm="100000">
                                          <p:val>
                                            <p:strVal val="#ppt_x"/>
                                          </p:val>
                                        </p:tav>
                                      </p:tavLst>
                                    </p:anim>
                                    <p:anim calcmode="lin" valueType="num">
                                      <p:cBhvr>
                                        <p:cTn id="21" dur="1000" fill="hold"/>
                                        <p:tgtEl>
                                          <p:spTgt spid="328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812" grpId="0" bldLvl="0"/>
      <p:bldP spid="32812" grpId="1" bldLvl="0"/>
      <p:bldP spid="32813" grpId="0" bldLvl="0"/>
      <p:bldP spid="32814" grpId="0" bldLvl="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1" name="矩形 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2774" name="直接连接符 5"/>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grpSp>
        <p:nvGrpSpPr>
          <p:cNvPr id="32802" name="组合 32801"/>
          <p:cNvGrpSpPr/>
          <p:nvPr/>
        </p:nvGrpSpPr>
        <p:grpSpPr>
          <a:xfrm>
            <a:off x="1883410" y="512763"/>
            <a:ext cx="539750" cy="539750"/>
            <a:chOff x="0" y="0"/>
            <a:chExt cx="540000" cy="540000"/>
          </a:xfrm>
        </p:grpSpPr>
        <p:sp>
          <p:nvSpPr>
            <p:cNvPr id="32803"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32804"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06</a:t>
              </a:r>
              <a:endParaRPr lang="zh-CN" altLang="en-US" dirty="0">
                <a:ea typeface="宋体" panose="02010600030101010101" pitchFamily="2" charset="-122"/>
              </a:endParaRPr>
            </a:p>
          </p:txBody>
        </p:sp>
      </p:grpSp>
      <p:sp>
        <p:nvSpPr>
          <p:cNvPr id="32805" name="TextBox 12"/>
          <p:cNvSpPr/>
          <p:nvPr/>
        </p:nvSpPr>
        <p:spPr>
          <a:xfrm>
            <a:off x="2712085" y="552450"/>
            <a:ext cx="3527425"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常见的人格障碍类型</a:t>
            </a:r>
            <a:endParaRPr lang="zh-CN" altLang="en-US" dirty="0">
              <a:ea typeface="宋体" panose="02010600030101010101" pitchFamily="2" charset="-122"/>
            </a:endParaRPr>
          </a:p>
        </p:txBody>
      </p:sp>
      <p:sp>
        <p:nvSpPr>
          <p:cNvPr id="32806"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grpSp>
        <p:nvGrpSpPr>
          <p:cNvPr id="32807" name="组合 32806"/>
          <p:cNvGrpSpPr/>
          <p:nvPr/>
        </p:nvGrpSpPr>
        <p:grpSpPr>
          <a:xfrm>
            <a:off x="1846898" y="6015038"/>
            <a:ext cx="7777162" cy="828675"/>
            <a:chOff x="0" y="0"/>
            <a:chExt cx="7776656" cy="828000"/>
          </a:xfrm>
        </p:grpSpPr>
        <p:sp>
          <p:nvSpPr>
            <p:cNvPr id="32808" name="矩形 13"/>
            <p:cNvSpPr/>
            <p:nvPr/>
          </p:nvSpPr>
          <p:spPr>
            <a:xfrm>
              <a:off x="0" y="150097"/>
              <a:ext cx="7776656" cy="432000"/>
            </a:xfrm>
            <a:prstGeom prst="rect">
              <a:avLst/>
            </a:prstGeom>
            <a:solidFill>
              <a:srgbClr val="7BC143"/>
            </a:solidFill>
            <a:ln w="9525" cap="flat" cmpd="sng">
              <a:solidFill>
                <a:schemeClr val="bg1"/>
              </a:solidFill>
              <a:prstDash val="solid"/>
              <a:miter/>
              <a:headEnd type="none" w="med" len="med"/>
              <a:tailEnd type="none" w="med" len="med"/>
            </a:ln>
          </p:spPr>
          <p:txBody>
            <a:bodyPr anchor="ctr"/>
            <a:p>
              <a:pPr lvl="0" algn="ctr">
                <a:lnSpc>
                  <a:spcPct val="100000"/>
                </a:lnSpc>
              </a:pPr>
              <a:endParaRPr>
                <a:solidFill>
                  <a:schemeClr val="bg1"/>
                </a:solidFill>
                <a:latin typeface="微软雅黑" panose="020B0503020204020204" charset="-122"/>
                <a:ea typeface="微软雅黑" panose="020B0503020204020204" charset="-122"/>
                <a:sym typeface="微软雅黑" panose="020B0503020204020204" charset="-122"/>
              </a:endParaRPr>
            </a:p>
          </p:txBody>
        </p:sp>
        <p:pic>
          <p:nvPicPr>
            <p:cNvPr id="32809" name="Picture 6" descr="E:\仝德志文件，勿删！\03-参考文档\！PPT图片及版面资源\06-PPT精选插图\12-标签\橙色把手-阴影.png"/>
            <p:cNvPicPr>
              <a:picLocks noChangeAspect="1"/>
            </p:cNvPicPr>
            <p:nvPr/>
          </p:nvPicPr>
          <p:blipFill>
            <a:blip r:embed="rId1"/>
            <a:stretch>
              <a:fillRect/>
            </a:stretch>
          </p:blipFill>
          <p:spPr>
            <a:xfrm>
              <a:off x="858733" y="0"/>
              <a:ext cx="1062000" cy="828000"/>
            </a:xfrm>
            <a:prstGeom prst="rect">
              <a:avLst/>
            </a:prstGeom>
            <a:noFill/>
            <a:ln w="9525">
              <a:noFill/>
            </a:ln>
          </p:spPr>
        </p:pic>
        <p:sp>
          <p:nvSpPr>
            <p:cNvPr id="32811" name="椭圆 16"/>
            <p:cNvSpPr/>
            <p:nvPr/>
          </p:nvSpPr>
          <p:spPr>
            <a:xfrm>
              <a:off x="144015" y="186480"/>
              <a:ext cx="360040" cy="360040"/>
            </a:xfrm>
            <a:prstGeom prst="ellipse">
              <a:avLst/>
            </a:prstGeom>
            <a:solidFill>
              <a:schemeClr val="bg1"/>
            </a:solidFill>
            <a:ln w="25400" cap="flat" cmpd="sng">
              <a:solidFill>
                <a:schemeClr val="bg1"/>
              </a:solidFill>
              <a:prstDash val="solid"/>
              <a:headEnd type="none" w="med" len="med"/>
              <a:tailEnd type="none" w="med" len="med"/>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sp>
        <p:nvSpPr>
          <p:cNvPr id="32812" name="TextBox 17"/>
          <p:cNvSpPr/>
          <p:nvPr/>
        </p:nvSpPr>
        <p:spPr>
          <a:xfrm>
            <a:off x="3791585" y="6203950"/>
            <a:ext cx="5545138" cy="384810"/>
          </a:xfrm>
          <a:prstGeom prst="rect">
            <a:avLst/>
          </a:prstGeom>
          <a:noFill/>
          <a:ln w="9525">
            <a:noFill/>
          </a:ln>
        </p:spPr>
        <p:txBody>
          <a:bodyPr wrap="square" lIns="0">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反社会型人格障碍</a:t>
            </a:r>
            <a:endParaRPr lang="zh-CN" altLang="en-US" dirty="0">
              <a:ea typeface="宋体" panose="02010600030101010101" pitchFamily="2" charset="-122"/>
            </a:endParaRPr>
          </a:p>
        </p:txBody>
      </p:sp>
      <p:sp>
        <p:nvSpPr>
          <p:cNvPr id="32813" name="TextBox 18"/>
          <p:cNvSpPr/>
          <p:nvPr/>
        </p:nvSpPr>
        <p:spPr>
          <a:xfrm>
            <a:off x="1919923" y="6096000"/>
            <a:ext cx="407987" cy="579120"/>
          </a:xfrm>
          <a:prstGeom prst="rect">
            <a:avLst/>
          </a:prstGeom>
          <a:noFill/>
          <a:ln w="9525">
            <a:noFill/>
          </a:ln>
        </p:spPr>
        <p:txBody>
          <a:bodyPr wrap="square">
            <a:spAutoFit/>
          </a:bodyPr>
          <a:p>
            <a:pPr lvl="0" fontAlgn="base">
              <a:lnSpc>
                <a:spcPct val="100000"/>
              </a:lnSpc>
              <a:spcBef>
                <a:spcPct val="0"/>
              </a:spcBef>
              <a:spcAft>
                <a:spcPct val="0"/>
              </a:spcAft>
            </a:pPr>
            <a:r>
              <a:rPr lang="en-US" sz="3200" b="1" i="1" dirty="0">
                <a:solidFill>
                  <a:srgbClr val="7BC143"/>
                </a:solidFill>
                <a:latin typeface="Broadway" panose="04040905080B02020502" pitchFamily="2" charset="0"/>
                <a:ea typeface="DFPYeaSong-B5" pitchFamily="2" charset="-120"/>
                <a:sym typeface="Broadway" panose="04040905080B02020502" pitchFamily="2" charset="0"/>
              </a:rPr>
              <a:t>3</a:t>
            </a:r>
            <a:endParaRPr lang="en-US" dirty="0">
              <a:ea typeface="宋体" panose="02010600030101010101" pitchFamily="2" charset="-122"/>
            </a:endParaRPr>
          </a:p>
        </p:txBody>
      </p:sp>
      <p:sp>
        <p:nvSpPr>
          <p:cNvPr id="32814" name="矩形 19"/>
          <p:cNvSpPr/>
          <p:nvPr/>
        </p:nvSpPr>
        <p:spPr>
          <a:xfrm>
            <a:off x="2568893" y="2218373"/>
            <a:ext cx="5311775" cy="2722880"/>
          </a:xfrm>
          <a:prstGeom prst="rect">
            <a:avLst/>
          </a:prstGeom>
          <a:noFill/>
          <a:ln w="9525">
            <a:noFill/>
          </a:ln>
        </p:spPr>
        <p:txBody>
          <a:bodyPr wrap="square">
            <a:spAutoFit/>
          </a:bodyPr>
          <a:p>
            <a:pPr marL="0" lvl="0" indent="457200">
              <a:lnSpc>
                <a:spcPct val="135000"/>
              </a:lnSpc>
              <a:spcAft>
                <a:spcPts val="1200"/>
              </a:spcAft>
            </a:pPr>
            <a:r>
              <a:rPr lang="zh-CN" altLang="en-US" sz="1600" dirty="0">
                <a:solidFill>
                  <a:srgbClr val="7F7F7F"/>
                </a:solidFill>
                <a:latin typeface="微软雅黑" panose="020B0503020204020204" charset="-122"/>
                <a:ea typeface="微软雅黑" panose="020B0503020204020204" charset="-122"/>
                <a:cs typeface="+mn-ea"/>
                <a:sym typeface="微软雅黑" panose="020B0503020204020204" charset="-122"/>
              </a:rPr>
              <a:t>反社会型人格障碍</a:t>
            </a:r>
            <a:r>
              <a:rPr lang="zh-CN" altLang="en-US" sz="1600" dirty="0">
                <a:solidFill>
                  <a:schemeClr val="accent6"/>
                </a:solidFill>
                <a:latin typeface="微软雅黑" panose="020B0503020204020204" charset="-122"/>
                <a:ea typeface="微软雅黑" panose="020B0503020204020204" charset="-122"/>
                <a:cs typeface="+mn-ea"/>
                <a:sym typeface="微软雅黑" panose="020B0503020204020204" charset="-122"/>
              </a:rPr>
              <a:t>表现为情绪不稳定，常为一时的冲动所左右，以自我为中心，不顾别人的痛苦和社会的损失，易发生违纪行为和不正当的意向活动</a:t>
            </a:r>
            <a:r>
              <a:rPr lang="zh-CN" altLang="en-US" sz="1600" dirty="0">
                <a:solidFill>
                  <a:srgbClr val="7F7F7F"/>
                </a:solidFill>
                <a:latin typeface="微软雅黑" panose="020B0503020204020204" charset="-122"/>
                <a:ea typeface="微软雅黑" panose="020B0503020204020204" charset="-122"/>
                <a:cs typeface="+mn-ea"/>
                <a:sym typeface="微软雅黑" panose="020B0503020204020204" charset="-122"/>
              </a:rPr>
              <a:t>。这种人在18岁之前，就常有撒谎、逃学、小偷小摸、打架、被学校开除、拘留、管教、虐待动物或弱小同伴等不良行为。18岁以后有破坏公共财物、经常矿工、长久待业或多次变换工作的表现；易激惹、斗殴和攻击别人，心肠冷酷、忘恩负义，甚至对自己的亲人也不例外；危害别人时毫无内疚感</a:t>
            </a:r>
            <a:r>
              <a:rPr lang="zh-CN" altLang="en-US" sz="1600" dirty="0">
                <a:solidFill>
                  <a:srgbClr val="7F7F7F"/>
                </a:solidFill>
                <a:latin typeface="微软雅黑" panose="020B0503020204020204" charset="-122"/>
                <a:ea typeface="微软雅黑" panose="020B0503020204020204" charset="-122"/>
                <a:sym typeface="微软雅黑" panose="020B0503020204020204" charset="-122"/>
              </a:rPr>
              <a:t>。</a:t>
            </a:r>
            <a:endParaRPr lang="en-US" altLang="x-none" dirty="0">
              <a:ea typeface="宋体" panose="02010600030101010101" pitchFamily="2" charset="-122"/>
            </a:endParaRPr>
          </a:p>
        </p:txBody>
      </p:sp>
      <p:sp>
        <p:nvSpPr>
          <p:cNvPr id="32815" name="矩形 21"/>
          <p:cNvSpPr>
            <a:spLocks noChangeAspect="1"/>
          </p:cNvSpPr>
          <p:nvPr/>
        </p:nvSpPr>
        <p:spPr>
          <a:xfrm>
            <a:off x="2410460" y="2205038"/>
            <a:ext cx="5629275" cy="2776537"/>
          </a:xfrm>
          <a:prstGeom prst="rect">
            <a:avLst/>
          </a:prstGeom>
          <a:noFill/>
          <a:ln w="19050" cap="flat" cmpd="sng">
            <a:solidFill>
              <a:srgbClr val="92D050"/>
            </a:solidFill>
            <a:prstDash val="solid"/>
            <a:miter/>
            <a:headEnd type="none" w="med" len="med"/>
            <a:tailEnd type="none" w="med" len="med"/>
          </a:ln>
        </p:spPr>
        <p:txBody>
          <a:bodyPr anchor="ctr"/>
          <a:p>
            <a:pPr lvl="0" algn="ctr">
              <a:lnSpc>
                <a:spcPct val="100000"/>
              </a:lnSpc>
            </a:pPr>
            <a:endParaRPr>
              <a:solidFill>
                <a:schemeClr val="tx1"/>
              </a:solidFill>
              <a:latin typeface="宋体" panose="02010600030101010101" pitchFamily="2" charset="-122"/>
              <a:ea typeface="宋体" panose="02010600030101010101" pitchFamily="2" charset="-122"/>
              <a:sym typeface="宋体" panose="02010600030101010101" pitchFamily="2" charset="-122"/>
            </a:endParaRPr>
          </a:p>
        </p:txBody>
      </p:sp>
      <p:pic>
        <p:nvPicPr>
          <p:cNvPr id="32816" name="Picture 4" descr="C:\Users\cxy\Desktop\中职-《心理健康》\图\u=3612641470,149288785&amp;fm=21&amp;gp=0.jpgu=3612641470,149288785&amp;fm=21&amp;gp=0"/>
          <p:cNvPicPr>
            <a:picLocks noChangeAspect="1"/>
          </p:cNvPicPr>
          <p:nvPr/>
        </p:nvPicPr>
        <p:blipFill>
          <a:blip r:embed="rId2"/>
          <a:srcRect/>
          <a:stretch>
            <a:fillRect/>
          </a:stretch>
        </p:blipFill>
        <p:spPr>
          <a:xfrm>
            <a:off x="8032115" y="2218690"/>
            <a:ext cx="4159250" cy="2762885"/>
          </a:xfrm>
          <a:prstGeom prst="rect">
            <a:avLst/>
          </a:prstGeom>
          <a:noFill/>
          <a:ln w="19050" cap="flat" cmpd="sng">
            <a:solidFill>
              <a:srgbClr val="92D050"/>
            </a:solidFill>
            <a:prstDash val="solid"/>
            <a:miter/>
            <a:headEnd type="none" w="med" len="med"/>
            <a:tailEnd type="none" w="med" len="med"/>
          </a:ln>
        </p:spPr>
      </p:pic>
      <p:grpSp>
        <p:nvGrpSpPr>
          <p:cNvPr id="3" name="组合 2"/>
          <p:cNvGrpSpPr/>
          <p:nvPr/>
        </p:nvGrpSpPr>
        <p:grpSpPr>
          <a:xfrm>
            <a:off x="-42545" y="1123950"/>
            <a:ext cx="1748155" cy="4826000"/>
            <a:chOff x="-68" y="1770"/>
            <a:chExt cx="2753" cy="7600"/>
          </a:xfrm>
        </p:grpSpPr>
        <p:sp>
          <p:nvSpPr>
            <p:cNvPr id="2" name="矩形 13"/>
            <p:cNvSpPr/>
            <p:nvPr/>
          </p:nvSpPr>
          <p:spPr>
            <a:xfrm>
              <a:off x="3" y="1770"/>
              <a:ext cx="2680" cy="76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152" name="矩形 19"/>
            <p:cNvSpPr/>
            <p:nvPr/>
          </p:nvSpPr>
          <p:spPr>
            <a:xfrm>
              <a:off x="921" y="4880"/>
              <a:ext cx="1736"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3" name="矩形 20"/>
            <p:cNvSpPr/>
            <p:nvPr/>
          </p:nvSpPr>
          <p:spPr>
            <a:xfrm>
              <a:off x="3" y="2789"/>
              <a:ext cx="777"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4" name="TextBox 21"/>
            <p:cNvSpPr/>
            <p:nvPr/>
          </p:nvSpPr>
          <p:spPr>
            <a:xfrm>
              <a:off x="-68" y="2678"/>
              <a:ext cx="994"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01</a:t>
              </a:r>
              <a:endParaRPr lang="en-US" altLang="zh-CN" sz="2800" b="1">
                <a:solidFill>
                  <a:srgbClr val="F2F2F2"/>
                </a:solidFill>
                <a:latin typeface="Bradley Hand ITC" pitchFamily="2" charset="0"/>
                <a:ea typeface="楷体_GB2312" panose="02010609030101010101" pitchFamily="1" charset="-122"/>
                <a:sym typeface="Bradley Hand ITC" pitchFamily="2" charset="0"/>
              </a:endParaRPr>
            </a:p>
          </p:txBody>
        </p:sp>
        <p:sp>
          <p:nvSpPr>
            <p:cNvPr id="6155" name="TextBox 22">
              <a:hlinkClick r:id="rId3" action="ppaction://hlinksldjump"/>
            </p:cNvPr>
            <p:cNvSpPr/>
            <p:nvPr/>
          </p:nvSpPr>
          <p:spPr>
            <a:xfrm>
              <a:off x="1041" y="275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rPr>
                <a:t>单元一</a:t>
              </a:r>
              <a:endPar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endParaRPr>
            </a:p>
          </p:txBody>
        </p:sp>
        <p:sp>
          <p:nvSpPr>
            <p:cNvPr id="6158" name="矩形 41"/>
            <p:cNvSpPr/>
            <p:nvPr/>
          </p:nvSpPr>
          <p:spPr>
            <a:xfrm>
              <a:off x="4" y="3835"/>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9" name="TextBox 42"/>
            <p:cNvSpPr/>
            <p:nvPr/>
          </p:nvSpPr>
          <p:spPr>
            <a:xfrm>
              <a:off x="-68" y="3724"/>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02</a:t>
              </a:r>
              <a:endParaRPr lang="en-US" altLang="zh-CN">
                <a:ea typeface="宋体" panose="02010600030101010101" pitchFamily="2" charset="-122"/>
              </a:endParaRPr>
            </a:p>
          </p:txBody>
        </p:sp>
        <p:sp>
          <p:nvSpPr>
            <p:cNvPr id="6160" name="TextBox 43">
              <a:hlinkClick r:id="rId3" action="ppaction://hlinksldjump"/>
            </p:cNvPr>
            <p:cNvSpPr/>
            <p:nvPr/>
          </p:nvSpPr>
          <p:spPr>
            <a:xfrm>
              <a:off x="1042" y="3803"/>
              <a:ext cx="1641" cy="658"/>
            </a:xfrm>
            <a:prstGeom prst="rect">
              <a:avLst/>
            </a:prstGeom>
            <a:noFill/>
            <a:ln w="9525">
              <a:noFill/>
            </a:ln>
          </p:spPr>
          <p:txBody>
            <a:bodyPr wrap="square">
              <a:spAutoFit/>
            </a:bodyPr>
            <a:p>
              <a:pPr lvl="0">
                <a:lnSpc>
                  <a:spcPct val="100000"/>
                </a:lnSpc>
              </a:pPr>
              <a:r>
                <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rPr>
                <a:t>单元二</a:t>
              </a:r>
              <a:endPar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endParaRPr>
            </a:p>
          </p:txBody>
        </p:sp>
        <p:sp>
          <p:nvSpPr>
            <p:cNvPr id="6162" name="矩形 38"/>
            <p:cNvSpPr/>
            <p:nvPr/>
          </p:nvSpPr>
          <p:spPr>
            <a:xfrm>
              <a:off x="4" y="4881"/>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3" name="TextBox 39"/>
            <p:cNvSpPr/>
            <p:nvPr/>
          </p:nvSpPr>
          <p:spPr>
            <a:xfrm>
              <a:off x="-68" y="4770"/>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03</a:t>
              </a:r>
              <a:endParaRPr lang="en-US" altLang="zh-CN">
                <a:ea typeface="宋体" panose="02010600030101010101" pitchFamily="2" charset="-122"/>
              </a:endParaRPr>
            </a:p>
          </p:txBody>
        </p:sp>
        <p:sp>
          <p:nvSpPr>
            <p:cNvPr id="6164" name="TextBox 40">
              <a:hlinkClick r:id="rId3" action="ppaction://hlinksldjump"/>
            </p:cNvPr>
            <p:cNvSpPr/>
            <p:nvPr/>
          </p:nvSpPr>
          <p:spPr>
            <a:xfrm>
              <a:off x="1042" y="4849"/>
              <a:ext cx="1641" cy="658"/>
            </a:xfrm>
            <a:prstGeom prst="rect">
              <a:avLst/>
            </a:prstGeom>
            <a:noFill/>
            <a:ln w="9525">
              <a:noFill/>
            </a:ln>
          </p:spPr>
          <p:txBody>
            <a:bodyPr wrap="square">
              <a:spAutoFit/>
            </a:bodyPr>
            <a:p>
              <a:pPr lvl="0">
                <a:lnSpc>
                  <a:spcPct val="100000"/>
                </a:lnSpc>
              </a:pPr>
              <a:r>
                <a:rPr lang="zh-CN" altLang="en-US" sz="2000">
                  <a:solidFill>
                    <a:schemeClr val="bg1"/>
                  </a:solidFill>
                  <a:latin typeface="微软雅黑" panose="020B0503020204020204" charset="-122"/>
                  <a:ea typeface="微软雅黑" panose="020B0503020204020204" charset="-122"/>
                  <a:sym typeface="微软雅黑" panose="020B0503020204020204" charset="-122"/>
                </a:rPr>
                <a:t>单元三</a:t>
              </a:r>
              <a:endParaRPr lang="zh-CN" altLang="en-US" sz="200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6166" name="矩形 35"/>
            <p:cNvSpPr/>
            <p:nvPr/>
          </p:nvSpPr>
          <p:spPr>
            <a:xfrm>
              <a:off x="4" y="5885"/>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7" name="TextBox 36"/>
            <p:cNvSpPr/>
            <p:nvPr/>
          </p:nvSpPr>
          <p:spPr>
            <a:xfrm>
              <a:off x="-68" y="5812"/>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04</a:t>
              </a:r>
              <a:endParaRPr lang="en-US" altLang="zh-CN">
                <a:ea typeface="宋体" panose="02010600030101010101" pitchFamily="2" charset="-122"/>
              </a:endParaRPr>
            </a:p>
          </p:txBody>
        </p:sp>
        <p:sp>
          <p:nvSpPr>
            <p:cNvPr id="6168" name="TextBox 37">
              <a:hlinkClick r:id="rId3" action="ppaction://hlinksldjump"/>
            </p:cNvPr>
            <p:cNvSpPr/>
            <p:nvPr/>
          </p:nvSpPr>
          <p:spPr>
            <a:xfrm>
              <a:off x="1042" y="5885"/>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单元四</a:t>
              </a:r>
              <a:endParaRPr lang="zh-CN" altLang="en-US">
                <a:ea typeface="宋体" panose="02010600030101010101" pitchFamily="2" charset="-122"/>
              </a:endParaRPr>
            </a:p>
          </p:txBody>
        </p:sp>
        <p:sp>
          <p:nvSpPr>
            <p:cNvPr id="6170" name="矩形 32"/>
            <p:cNvSpPr/>
            <p:nvPr/>
          </p:nvSpPr>
          <p:spPr>
            <a:xfrm>
              <a:off x="4" y="6926"/>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1" name="TextBox 33"/>
            <p:cNvSpPr/>
            <p:nvPr/>
          </p:nvSpPr>
          <p:spPr>
            <a:xfrm>
              <a:off x="-68" y="6853"/>
              <a:ext cx="98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05</a:t>
              </a:r>
              <a:endParaRPr lang="en-US" altLang="zh-CN">
                <a:ea typeface="宋体" panose="02010600030101010101" pitchFamily="2" charset="-122"/>
              </a:endParaRPr>
            </a:p>
          </p:txBody>
        </p:sp>
        <p:sp>
          <p:nvSpPr>
            <p:cNvPr id="6172" name="TextBox 34">
              <a:hlinkClick r:id="rId3" action="ppaction://hlinksldjump"/>
            </p:cNvPr>
            <p:cNvSpPr/>
            <p:nvPr/>
          </p:nvSpPr>
          <p:spPr>
            <a:xfrm>
              <a:off x="1042" y="6926"/>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单元五</a:t>
              </a:r>
              <a:endParaRPr lang="zh-CN" altLang="en-US">
                <a:ea typeface="宋体" panose="02010600030101010101" pitchFamily="2" charset="-122"/>
              </a:endParaRPr>
            </a:p>
          </p:txBody>
        </p:sp>
        <p:sp>
          <p:nvSpPr>
            <p:cNvPr id="6174" name="矩形 29"/>
            <p:cNvSpPr/>
            <p:nvPr/>
          </p:nvSpPr>
          <p:spPr>
            <a:xfrm>
              <a:off x="6" y="7967"/>
              <a:ext cx="776"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5" name="TextBox 30"/>
            <p:cNvSpPr/>
            <p:nvPr/>
          </p:nvSpPr>
          <p:spPr>
            <a:xfrm>
              <a:off x="-68" y="7894"/>
              <a:ext cx="110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06</a:t>
              </a:r>
              <a:endParaRPr lang="en-US" altLang="zh-CN">
                <a:ea typeface="宋体" panose="02010600030101010101" pitchFamily="2" charset="-122"/>
              </a:endParaRPr>
            </a:p>
          </p:txBody>
        </p:sp>
        <p:sp>
          <p:nvSpPr>
            <p:cNvPr id="6176" name="TextBox 31">
              <a:hlinkClick r:id="rId3" action="ppaction://hlinksldjump"/>
            </p:cNvPr>
            <p:cNvSpPr/>
            <p:nvPr/>
          </p:nvSpPr>
          <p:spPr>
            <a:xfrm>
              <a:off x="1041" y="796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单元六</a:t>
              </a:r>
              <a:endParaRPr lang="zh-CN" altLang="en-US">
                <a:ea typeface="宋体" panose="02010600030101010101" pitchFamily="2" charset="-122"/>
              </a:endParaRPr>
            </a:p>
          </p:txBody>
        </p:sp>
      </p:grpSp>
      <p:sp>
        <p:nvSpPr>
          <p:cNvPr id="15367" name="标题 1"/>
          <p:cNvSpPr/>
          <p:nvPr/>
        </p:nvSpPr>
        <p:spPr>
          <a:xfrm>
            <a:off x="8598535" y="525939"/>
            <a:ext cx="2330450" cy="461010"/>
          </a:xfrm>
          <a:prstGeom prst="rect">
            <a:avLst/>
          </a:prstGeom>
          <a:noFill/>
          <a:ln w="9525">
            <a:noFill/>
          </a:ln>
        </p:spPr>
        <p:txBody>
          <a:bodyPr anchor="ctr" anchorCtr="0">
            <a:normAutofit/>
          </a:bodyPr>
          <a:p>
            <a:pPr lvl="0" algn="r">
              <a:lnSpc>
                <a:spcPct val="100000"/>
              </a:lnSpc>
            </a:pPr>
            <a:r>
              <a:rPr lang="zh-CN" altLang="en-US" sz="1400">
                <a:solidFill>
                  <a:srgbClr val="7BC143"/>
                </a:solidFill>
                <a:latin typeface="微软雅黑" panose="020B0503020204020204" charset="-122"/>
                <a:ea typeface="微软雅黑" panose="020B0503020204020204" charset="-122"/>
                <a:sym typeface="Calibri" panose="020F0502020204030204" charset="0"/>
              </a:rPr>
              <a:t>孕育生命之花</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4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学习单元三</a:t>
            </a:r>
            <a:endParaRPr lang="zh-CN" altLang="en-US" sz="1400" baseline="0">
              <a:solidFill>
                <a:srgbClr val="7BC143"/>
              </a:solidFill>
              <a:latin typeface="微软雅黑" panose="020B0503020204020204" charset="-122"/>
              <a:ea typeface="微软雅黑" panose="020B0503020204020204" charset="-122"/>
              <a:sym typeface="Calibri" panose="020F05020202040302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2813"/>
                                        </p:tgtEl>
                                        <p:attrNameLst>
                                          <p:attrName>style.visibility</p:attrName>
                                        </p:attrNameLst>
                                      </p:cBhvr>
                                      <p:to>
                                        <p:strVal val="visible"/>
                                      </p:to>
                                    </p:set>
                                    <p:anim calcmode="lin" valueType="num">
                                      <p:cBhvr>
                                        <p:cTn id="7" dur="100" fill="hold"/>
                                        <p:tgtEl>
                                          <p:spTgt spid="32813"/>
                                        </p:tgtEl>
                                        <p:attrNameLst>
                                          <p:attrName>ppt_x</p:attrName>
                                        </p:attrNameLst>
                                      </p:cBhvr>
                                      <p:tavLst>
                                        <p:tav tm="0">
                                          <p:val>
                                            <p:strVal val="0-#ppt_w/2"/>
                                          </p:val>
                                        </p:tav>
                                        <p:tav tm="100000">
                                          <p:val>
                                            <p:strVal val="#ppt_x"/>
                                          </p:val>
                                        </p:tav>
                                      </p:tavLst>
                                    </p:anim>
                                    <p:anim calcmode="lin" valueType="num">
                                      <p:cBhvr>
                                        <p:cTn id="8" dur="100" fill="hold"/>
                                        <p:tgtEl>
                                          <p:spTgt spid="3281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32812"/>
                                        </p:tgtEl>
                                        <p:attrNameLst>
                                          <p:attrName>style.visibility</p:attrName>
                                        </p:attrNameLst>
                                      </p:cBhvr>
                                      <p:to>
                                        <p:strVal val="visible"/>
                                      </p:to>
                                    </p:set>
                                    <p:anim calcmode="lin" valueType="num">
                                      <p:cBhvr>
                                        <p:cTn id="12" dur="500" fill="hold"/>
                                        <p:tgtEl>
                                          <p:spTgt spid="32812"/>
                                        </p:tgtEl>
                                        <p:attrNameLst>
                                          <p:attrName>ppt_x</p:attrName>
                                        </p:attrNameLst>
                                      </p:cBhvr>
                                      <p:tavLst>
                                        <p:tav tm="0">
                                          <p:val>
                                            <p:strVal val="0-#ppt_w/2"/>
                                          </p:val>
                                        </p:tav>
                                        <p:tav tm="100000">
                                          <p:val>
                                            <p:strVal val="#ppt_x"/>
                                          </p:val>
                                        </p:tav>
                                      </p:tavLst>
                                    </p:anim>
                                    <p:anim calcmode="lin" valueType="num">
                                      <p:cBhvr>
                                        <p:cTn id="13" dur="500" fill="hold"/>
                                        <p:tgtEl>
                                          <p:spTgt spid="32812"/>
                                        </p:tgtEl>
                                        <p:attrNameLst>
                                          <p:attrName>ppt_y</p:attrName>
                                        </p:attrNameLst>
                                      </p:cBhvr>
                                      <p:tavLst>
                                        <p:tav tm="0">
                                          <p:val>
                                            <p:strVal val="#ppt_y"/>
                                          </p:val>
                                        </p:tav>
                                        <p:tav tm="100000">
                                          <p:val>
                                            <p:strVal val="#ppt_y"/>
                                          </p:val>
                                        </p:tav>
                                      </p:tavLst>
                                    </p:anim>
                                  </p:childTnLst>
                                </p:cTn>
                              </p:par>
                              <p:par>
                                <p:cTn id="14" presetID="8" presetClass="emph" presetSubtype="0" fill="hold" grpId="1" nodeType="withEffect">
                                  <p:stCondLst>
                                    <p:cond delay="0"/>
                                  </p:stCondLst>
                                  <p:childTnLst>
                                    <p:animRot by="43200000">
                                      <p:cBhvr>
                                        <p:cTn id="15" dur="400" fill="hold"/>
                                        <p:tgtEl>
                                          <p:spTgt spid="32812"/>
                                        </p:tgtEl>
                                        <p:attrNameLst>
                                          <p:attrName>r</p:attrName>
                                        </p:attrNameLst>
                                      </p:cBhvr>
                                    </p:animRot>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32814"/>
                                        </p:tgtEl>
                                        <p:attrNameLst>
                                          <p:attrName>style.visibility</p:attrName>
                                        </p:attrNameLst>
                                      </p:cBhvr>
                                      <p:to>
                                        <p:strVal val="visible"/>
                                      </p:to>
                                    </p:set>
                                    <p:animEffect filter="fade">
                                      <p:cBhvr>
                                        <p:cTn id="19" dur="1000"/>
                                        <p:tgtEl>
                                          <p:spTgt spid="32814"/>
                                        </p:tgtEl>
                                      </p:cBhvr>
                                    </p:animEffect>
                                    <p:anim calcmode="lin" valueType="num">
                                      <p:cBhvr>
                                        <p:cTn id="20" dur="1000" fill="hold"/>
                                        <p:tgtEl>
                                          <p:spTgt spid="32814"/>
                                        </p:tgtEl>
                                        <p:attrNameLst>
                                          <p:attrName>ppt_x</p:attrName>
                                        </p:attrNameLst>
                                      </p:cBhvr>
                                      <p:tavLst>
                                        <p:tav tm="0">
                                          <p:val>
                                            <p:strVal val="#ppt_x"/>
                                          </p:val>
                                        </p:tav>
                                        <p:tav tm="100000">
                                          <p:val>
                                            <p:strVal val="#ppt_x"/>
                                          </p:val>
                                        </p:tav>
                                      </p:tavLst>
                                    </p:anim>
                                    <p:anim calcmode="lin" valueType="num">
                                      <p:cBhvr>
                                        <p:cTn id="21" dur="1000" fill="hold"/>
                                        <p:tgtEl>
                                          <p:spTgt spid="328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812" grpId="0" bldLvl="0"/>
      <p:bldP spid="32812" grpId="1" bldLvl="0"/>
      <p:bldP spid="32813" grpId="0" bldLvl="0"/>
      <p:bldP spid="32814" grpId="0" bldLvl="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7" name="矩形 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1750" name="直接连接符 5"/>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grpSp>
        <p:nvGrpSpPr>
          <p:cNvPr id="31778" name="组合 31777"/>
          <p:cNvGrpSpPr/>
          <p:nvPr/>
        </p:nvGrpSpPr>
        <p:grpSpPr>
          <a:xfrm>
            <a:off x="1883410" y="512763"/>
            <a:ext cx="539750" cy="539750"/>
            <a:chOff x="0" y="0"/>
            <a:chExt cx="540000" cy="540000"/>
          </a:xfrm>
        </p:grpSpPr>
        <p:sp>
          <p:nvSpPr>
            <p:cNvPr id="31779"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31780"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06</a:t>
              </a:r>
              <a:endParaRPr lang="zh-CN" altLang="en-US" dirty="0">
                <a:ea typeface="宋体" panose="02010600030101010101" pitchFamily="2" charset="-122"/>
              </a:endParaRPr>
            </a:p>
          </p:txBody>
        </p:sp>
      </p:grpSp>
      <p:sp>
        <p:nvSpPr>
          <p:cNvPr id="31781" name="TextBox 12"/>
          <p:cNvSpPr/>
          <p:nvPr/>
        </p:nvSpPr>
        <p:spPr>
          <a:xfrm>
            <a:off x="2712085" y="552450"/>
            <a:ext cx="3527425"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常见的人格障碍类型</a:t>
            </a:r>
            <a:endParaRPr lang="zh-CN" altLang="en-US" dirty="0">
              <a:ea typeface="宋体" panose="02010600030101010101" pitchFamily="2" charset="-122"/>
            </a:endParaRPr>
          </a:p>
        </p:txBody>
      </p:sp>
      <p:sp>
        <p:nvSpPr>
          <p:cNvPr id="31782"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grpSp>
        <p:nvGrpSpPr>
          <p:cNvPr id="31783" name="组合 31782"/>
          <p:cNvGrpSpPr/>
          <p:nvPr/>
        </p:nvGrpSpPr>
        <p:grpSpPr>
          <a:xfrm>
            <a:off x="1846898" y="6015038"/>
            <a:ext cx="7777162" cy="828675"/>
            <a:chOff x="0" y="0"/>
            <a:chExt cx="7776656" cy="828000"/>
          </a:xfrm>
        </p:grpSpPr>
        <p:sp>
          <p:nvSpPr>
            <p:cNvPr id="31784" name="矩形 13"/>
            <p:cNvSpPr/>
            <p:nvPr/>
          </p:nvSpPr>
          <p:spPr>
            <a:xfrm>
              <a:off x="0" y="150097"/>
              <a:ext cx="7776656" cy="432000"/>
            </a:xfrm>
            <a:prstGeom prst="rect">
              <a:avLst/>
            </a:prstGeom>
            <a:solidFill>
              <a:srgbClr val="7BC143"/>
            </a:solidFill>
            <a:ln w="9525" cap="flat" cmpd="sng">
              <a:solidFill>
                <a:schemeClr val="bg1"/>
              </a:solidFill>
              <a:prstDash val="solid"/>
              <a:miter/>
              <a:headEnd type="none" w="med" len="med"/>
              <a:tailEnd type="none" w="med" len="med"/>
            </a:ln>
          </p:spPr>
          <p:txBody>
            <a:bodyPr anchor="ctr"/>
            <a:p>
              <a:pPr lvl="0" algn="ctr">
                <a:lnSpc>
                  <a:spcPct val="100000"/>
                </a:lnSpc>
              </a:pPr>
              <a:endParaRPr>
                <a:solidFill>
                  <a:schemeClr val="bg1"/>
                </a:solidFill>
                <a:latin typeface="微软雅黑" panose="020B0503020204020204" charset="-122"/>
                <a:ea typeface="微软雅黑" panose="020B0503020204020204" charset="-122"/>
                <a:sym typeface="微软雅黑" panose="020B0503020204020204" charset="-122"/>
              </a:endParaRPr>
            </a:p>
          </p:txBody>
        </p:sp>
        <p:pic>
          <p:nvPicPr>
            <p:cNvPr id="31785" name="Picture 6" descr="E:\仝德志文件，勿删！\03-参考文档\！PPT图片及版面资源\06-PPT精选插图\12-标签\橙色把手-阴影.png"/>
            <p:cNvPicPr>
              <a:picLocks noChangeAspect="1"/>
            </p:cNvPicPr>
            <p:nvPr/>
          </p:nvPicPr>
          <p:blipFill>
            <a:blip r:embed="rId1"/>
            <a:stretch>
              <a:fillRect/>
            </a:stretch>
          </p:blipFill>
          <p:spPr>
            <a:xfrm>
              <a:off x="858733" y="0"/>
              <a:ext cx="1062000" cy="828000"/>
            </a:xfrm>
            <a:prstGeom prst="rect">
              <a:avLst/>
            </a:prstGeom>
            <a:noFill/>
            <a:ln w="9525">
              <a:noFill/>
            </a:ln>
          </p:spPr>
        </p:pic>
        <p:sp>
          <p:nvSpPr>
            <p:cNvPr id="31787" name="椭圆 16"/>
            <p:cNvSpPr/>
            <p:nvPr/>
          </p:nvSpPr>
          <p:spPr>
            <a:xfrm>
              <a:off x="144015" y="186480"/>
              <a:ext cx="360040" cy="360040"/>
            </a:xfrm>
            <a:prstGeom prst="ellipse">
              <a:avLst/>
            </a:prstGeom>
            <a:solidFill>
              <a:schemeClr val="bg1"/>
            </a:solidFill>
            <a:ln w="25400" cap="flat" cmpd="sng">
              <a:solidFill>
                <a:schemeClr val="bg1"/>
              </a:solidFill>
              <a:prstDash val="solid"/>
              <a:headEnd type="none" w="med" len="med"/>
              <a:tailEnd type="none" w="med" len="med"/>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sp>
        <p:nvSpPr>
          <p:cNvPr id="31788" name="TextBox 17"/>
          <p:cNvSpPr/>
          <p:nvPr/>
        </p:nvSpPr>
        <p:spPr>
          <a:xfrm>
            <a:off x="3791585" y="6203950"/>
            <a:ext cx="5545138" cy="384810"/>
          </a:xfrm>
          <a:prstGeom prst="rect">
            <a:avLst/>
          </a:prstGeom>
          <a:noFill/>
          <a:ln w="9525">
            <a:noFill/>
          </a:ln>
        </p:spPr>
        <p:txBody>
          <a:bodyPr wrap="square" lIns="0">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冲动型人格障碍</a:t>
            </a:r>
            <a:endParaRPr lang="zh-CN" altLang="en-US" dirty="0">
              <a:ea typeface="宋体" panose="02010600030101010101" pitchFamily="2" charset="-122"/>
            </a:endParaRPr>
          </a:p>
        </p:txBody>
      </p:sp>
      <p:sp>
        <p:nvSpPr>
          <p:cNvPr id="31789" name="TextBox 18"/>
          <p:cNvSpPr/>
          <p:nvPr/>
        </p:nvSpPr>
        <p:spPr>
          <a:xfrm>
            <a:off x="1919923" y="6096000"/>
            <a:ext cx="407987" cy="579120"/>
          </a:xfrm>
          <a:prstGeom prst="rect">
            <a:avLst/>
          </a:prstGeom>
          <a:noFill/>
          <a:ln w="9525">
            <a:noFill/>
          </a:ln>
        </p:spPr>
        <p:txBody>
          <a:bodyPr wrap="square">
            <a:spAutoFit/>
          </a:bodyPr>
          <a:p>
            <a:pPr lvl="0" fontAlgn="base">
              <a:lnSpc>
                <a:spcPct val="100000"/>
              </a:lnSpc>
              <a:spcBef>
                <a:spcPct val="0"/>
              </a:spcBef>
              <a:spcAft>
                <a:spcPct val="0"/>
              </a:spcAft>
            </a:pPr>
            <a:r>
              <a:rPr lang="en-US" sz="3200" b="1" i="1" dirty="0">
                <a:solidFill>
                  <a:srgbClr val="7BC143"/>
                </a:solidFill>
                <a:latin typeface="Broadway" panose="04040905080B02020502" pitchFamily="2" charset="0"/>
                <a:ea typeface="DFPYeaSong-B5" pitchFamily="2" charset="-120"/>
                <a:sym typeface="Broadway" panose="04040905080B02020502" pitchFamily="2" charset="0"/>
              </a:rPr>
              <a:t>4</a:t>
            </a:r>
            <a:endParaRPr lang="en-US" dirty="0">
              <a:ea typeface="宋体" panose="02010600030101010101" pitchFamily="2" charset="-122"/>
            </a:endParaRPr>
          </a:p>
        </p:txBody>
      </p:sp>
      <p:pic>
        <p:nvPicPr>
          <p:cNvPr id="31790" name="Picture 2" descr="C:\Users\cxy\Desktop\中职-《心理健康》\图\20160408114548971.jpg20160408114548971"/>
          <p:cNvPicPr>
            <a:picLocks noChangeAspect="1"/>
          </p:cNvPicPr>
          <p:nvPr/>
        </p:nvPicPr>
        <p:blipFill>
          <a:blip r:embed="rId2"/>
          <a:srcRect/>
          <a:stretch>
            <a:fillRect/>
          </a:stretch>
        </p:blipFill>
        <p:spPr>
          <a:xfrm>
            <a:off x="7942580" y="2235676"/>
            <a:ext cx="4168775" cy="2716530"/>
          </a:xfrm>
          <a:prstGeom prst="rect">
            <a:avLst/>
          </a:prstGeom>
          <a:noFill/>
          <a:ln w="19050" cap="flat" cmpd="sng">
            <a:solidFill>
              <a:srgbClr val="92D050"/>
            </a:solidFill>
            <a:prstDash val="solid"/>
            <a:miter/>
            <a:headEnd type="none" w="med" len="med"/>
            <a:tailEnd type="none" w="med" len="med"/>
          </a:ln>
        </p:spPr>
      </p:pic>
      <p:sp>
        <p:nvSpPr>
          <p:cNvPr id="31791" name="矩形 19"/>
          <p:cNvSpPr/>
          <p:nvPr/>
        </p:nvSpPr>
        <p:spPr>
          <a:xfrm>
            <a:off x="2326005" y="2258060"/>
            <a:ext cx="5490845" cy="2722880"/>
          </a:xfrm>
          <a:prstGeom prst="rect">
            <a:avLst/>
          </a:prstGeom>
          <a:noFill/>
          <a:ln w="9525">
            <a:noFill/>
          </a:ln>
        </p:spPr>
        <p:txBody>
          <a:bodyPr wrap="square">
            <a:spAutoFit/>
          </a:bodyPr>
          <a:p>
            <a:pPr marL="0" lvl="0" indent="457200">
              <a:lnSpc>
                <a:spcPct val="135000"/>
              </a:lnSpc>
            </a:pPr>
            <a:r>
              <a:rPr lang="zh-CN" altLang="en-US" sz="1600" dirty="0">
                <a:solidFill>
                  <a:srgbClr val="7F7F7F"/>
                </a:solidFill>
                <a:latin typeface="微软雅黑" panose="020B0503020204020204" charset="-122"/>
                <a:ea typeface="微软雅黑" panose="020B0503020204020204" charset="-122"/>
                <a:cs typeface="+mn-ea"/>
                <a:sym typeface="微软雅黑" panose="020B0503020204020204" charset="-122"/>
              </a:rPr>
              <a:t>冲动型人格障碍是一种以阵发性情感爆发，伴随明显冲动性行为为主要特点的人格障碍，</a:t>
            </a:r>
            <a:r>
              <a:rPr lang="zh-CN" altLang="en-US" sz="1600" b="1" dirty="0">
                <a:solidFill>
                  <a:schemeClr val="accent6"/>
                </a:solidFill>
                <a:latin typeface="微软雅黑" panose="020B0503020204020204" charset="-122"/>
                <a:ea typeface="微软雅黑" panose="020B0503020204020204" charset="-122"/>
                <a:cs typeface="+mn-ea"/>
                <a:sym typeface="微软雅黑" panose="020B0503020204020204" charset="-122"/>
              </a:rPr>
              <a:t>又称攻击型人格障碍</a:t>
            </a:r>
            <a:r>
              <a:rPr lang="zh-CN" altLang="en-US" sz="1600" dirty="0">
                <a:solidFill>
                  <a:srgbClr val="7F7F7F"/>
                </a:solidFill>
                <a:latin typeface="微软雅黑" panose="020B0503020204020204" charset="-122"/>
                <a:ea typeface="微软雅黑" panose="020B0503020204020204" charset="-122"/>
                <a:cs typeface="+mn-ea"/>
                <a:sym typeface="微软雅黑" panose="020B0503020204020204" charset="-122"/>
              </a:rPr>
              <a:t>。男性明显高于女性。表现为：行为爆发难以自控；易与他人争吵和冲突，尤其是行为受阻或受批评指责时；情绪反复无常，不可预测，易暴发愤怒和暴力行为；做事无计划，缺乏目的性和坚持性；人际关系强烈而不稳定，时好时坏，几乎没有持久的朋友；激情发作时，对他人可做出攻击行为，也可自杀、自伤</a:t>
            </a:r>
            <a:r>
              <a:rPr lang="zh-CN" altLang="en-US" sz="1600" dirty="0">
                <a:solidFill>
                  <a:srgbClr val="7F7F7F"/>
                </a:solidFill>
                <a:latin typeface="微软雅黑" panose="020B0503020204020204" charset="-122"/>
                <a:ea typeface="微软雅黑" panose="020B0503020204020204" charset="-122"/>
                <a:sym typeface="微软雅黑" panose="020B0503020204020204" charset="-122"/>
              </a:rPr>
              <a:t>。</a:t>
            </a:r>
            <a:endParaRPr lang="en-US" altLang="x-none" dirty="0">
              <a:ea typeface="宋体" panose="02010600030101010101" pitchFamily="2" charset="-122"/>
            </a:endParaRPr>
          </a:p>
        </p:txBody>
      </p:sp>
      <p:sp>
        <p:nvSpPr>
          <p:cNvPr id="31792" name="矩形 21"/>
          <p:cNvSpPr>
            <a:spLocks noChangeAspect="1"/>
          </p:cNvSpPr>
          <p:nvPr/>
        </p:nvSpPr>
        <p:spPr>
          <a:xfrm>
            <a:off x="2254568" y="2204403"/>
            <a:ext cx="5688012" cy="2778125"/>
          </a:xfrm>
          <a:prstGeom prst="rect">
            <a:avLst/>
          </a:prstGeom>
          <a:noFill/>
          <a:ln w="19050" cap="flat" cmpd="sng">
            <a:solidFill>
              <a:srgbClr val="92D050"/>
            </a:solidFill>
            <a:prstDash val="solid"/>
            <a:miter/>
            <a:headEnd type="none" w="med" len="med"/>
            <a:tailEnd type="none" w="med" len="med"/>
          </a:ln>
        </p:spPr>
        <p:txBody>
          <a:bodyPr anchor="ctr"/>
          <a:p>
            <a:pPr lvl="0" algn="ctr">
              <a:lnSpc>
                <a:spcPct val="100000"/>
              </a:lnSpc>
            </a:pPr>
            <a:endParaRPr>
              <a:solidFill>
                <a:schemeClr val="tx1"/>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3" name="组合 2"/>
          <p:cNvGrpSpPr/>
          <p:nvPr/>
        </p:nvGrpSpPr>
        <p:grpSpPr>
          <a:xfrm>
            <a:off x="-42545" y="1123950"/>
            <a:ext cx="1748155" cy="4826000"/>
            <a:chOff x="-68" y="1770"/>
            <a:chExt cx="2753" cy="7600"/>
          </a:xfrm>
        </p:grpSpPr>
        <p:sp>
          <p:nvSpPr>
            <p:cNvPr id="2" name="矩形 13"/>
            <p:cNvSpPr/>
            <p:nvPr/>
          </p:nvSpPr>
          <p:spPr>
            <a:xfrm>
              <a:off x="3" y="1770"/>
              <a:ext cx="2680" cy="76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152" name="矩形 19"/>
            <p:cNvSpPr/>
            <p:nvPr/>
          </p:nvSpPr>
          <p:spPr>
            <a:xfrm>
              <a:off x="921" y="4880"/>
              <a:ext cx="1736"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3" name="矩形 20"/>
            <p:cNvSpPr/>
            <p:nvPr/>
          </p:nvSpPr>
          <p:spPr>
            <a:xfrm>
              <a:off x="3" y="2789"/>
              <a:ext cx="777"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4" name="TextBox 21"/>
            <p:cNvSpPr/>
            <p:nvPr/>
          </p:nvSpPr>
          <p:spPr>
            <a:xfrm>
              <a:off x="-68" y="2678"/>
              <a:ext cx="994"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01</a:t>
              </a:r>
              <a:endParaRPr lang="en-US" altLang="zh-CN" sz="2800" b="1">
                <a:solidFill>
                  <a:srgbClr val="F2F2F2"/>
                </a:solidFill>
                <a:latin typeface="Bradley Hand ITC" pitchFamily="2" charset="0"/>
                <a:ea typeface="楷体_GB2312" panose="02010609030101010101" pitchFamily="1" charset="-122"/>
                <a:sym typeface="Bradley Hand ITC" pitchFamily="2" charset="0"/>
              </a:endParaRPr>
            </a:p>
          </p:txBody>
        </p:sp>
        <p:sp>
          <p:nvSpPr>
            <p:cNvPr id="6155" name="TextBox 22">
              <a:hlinkClick r:id="rId3" action="ppaction://hlinksldjump"/>
            </p:cNvPr>
            <p:cNvSpPr/>
            <p:nvPr/>
          </p:nvSpPr>
          <p:spPr>
            <a:xfrm>
              <a:off x="1041" y="275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rPr>
                <a:t>单元一</a:t>
              </a:r>
              <a:endPar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endParaRPr>
            </a:p>
          </p:txBody>
        </p:sp>
        <p:sp>
          <p:nvSpPr>
            <p:cNvPr id="6158" name="矩形 41"/>
            <p:cNvSpPr/>
            <p:nvPr/>
          </p:nvSpPr>
          <p:spPr>
            <a:xfrm>
              <a:off x="4" y="3835"/>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9" name="TextBox 42"/>
            <p:cNvSpPr/>
            <p:nvPr/>
          </p:nvSpPr>
          <p:spPr>
            <a:xfrm>
              <a:off x="-68" y="3724"/>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02</a:t>
              </a:r>
              <a:endParaRPr lang="en-US" altLang="zh-CN">
                <a:ea typeface="宋体" panose="02010600030101010101" pitchFamily="2" charset="-122"/>
              </a:endParaRPr>
            </a:p>
          </p:txBody>
        </p:sp>
        <p:sp>
          <p:nvSpPr>
            <p:cNvPr id="6160" name="TextBox 43">
              <a:hlinkClick r:id="rId3" action="ppaction://hlinksldjump"/>
            </p:cNvPr>
            <p:cNvSpPr/>
            <p:nvPr/>
          </p:nvSpPr>
          <p:spPr>
            <a:xfrm>
              <a:off x="1042" y="3803"/>
              <a:ext cx="1641" cy="658"/>
            </a:xfrm>
            <a:prstGeom prst="rect">
              <a:avLst/>
            </a:prstGeom>
            <a:noFill/>
            <a:ln w="9525">
              <a:noFill/>
            </a:ln>
          </p:spPr>
          <p:txBody>
            <a:bodyPr wrap="square">
              <a:spAutoFit/>
            </a:bodyPr>
            <a:p>
              <a:pPr lvl="0">
                <a:lnSpc>
                  <a:spcPct val="100000"/>
                </a:lnSpc>
              </a:pPr>
              <a:r>
                <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rPr>
                <a:t>单元二</a:t>
              </a:r>
              <a:endPar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endParaRPr>
            </a:p>
          </p:txBody>
        </p:sp>
        <p:sp>
          <p:nvSpPr>
            <p:cNvPr id="6162" name="矩形 38"/>
            <p:cNvSpPr/>
            <p:nvPr/>
          </p:nvSpPr>
          <p:spPr>
            <a:xfrm>
              <a:off x="4" y="4881"/>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3" name="TextBox 39"/>
            <p:cNvSpPr/>
            <p:nvPr/>
          </p:nvSpPr>
          <p:spPr>
            <a:xfrm>
              <a:off x="-68" y="4770"/>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03</a:t>
              </a:r>
              <a:endParaRPr lang="en-US" altLang="zh-CN">
                <a:ea typeface="宋体" panose="02010600030101010101" pitchFamily="2" charset="-122"/>
              </a:endParaRPr>
            </a:p>
          </p:txBody>
        </p:sp>
        <p:sp>
          <p:nvSpPr>
            <p:cNvPr id="6164" name="TextBox 40">
              <a:hlinkClick r:id="rId3" action="ppaction://hlinksldjump"/>
            </p:cNvPr>
            <p:cNvSpPr/>
            <p:nvPr/>
          </p:nvSpPr>
          <p:spPr>
            <a:xfrm>
              <a:off x="1042" y="4849"/>
              <a:ext cx="1641" cy="658"/>
            </a:xfrm>
            <a:prstGeom prst="rect">
              <a:avLst/>
            </a:prstGeom>
            <a:noFill/>
            <a:ln w="9525">
              <a:noFill/>
            </a:ln>
          </p:spPr>
          <p:txBody>
            <a:bodyPr wrap="square">
              <a:spAutoFit/>
            </a:bodyPr>
            <a:p>
              <a:pPr lvl="0">
                <a:lnSpc>
                  <a:spcPct val="100000"/>
                </a:lnSpc>
              </a:pPr>
              <a:r>
                <a:rPr lang="zh-CN" altLang="en-US" sz="2000">
                  <a:solidFill>
                    <a:schemeClr val="bg1"/>
                  </a:solidFill>
                  <a:latin typeface="微软雅黑" panose="020B0503020204020204" charset="-122"/>
                  <a:ea typeface="微软雅黑" panose="020B0503020204020204" charset="-122"/>
                  <a:sym typeface="微软雅黑" panose="020B0503020204020204" charset="-122"/>
                </a:rPr>
                <a:t>单元三</a:t>
              </a:r>
              <a:endParaRPr lang="zh-CN" altLang="en-US" sz="200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6166" name="矩形 35"/>
            <p:cNvSpPr/>
            <p:nvPr/>
          </p:nvSpPr>
          <p:spPr>
            <a:xfrm>
              <a:off x="4" y="5885"/>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7" name="TextBox 36"/>
            <p:cNvSpPr/>
            <p:nvPr/>
          </p:nvSpPr>
          <p:spPr>
            <a:xfrm>
              <a:off x="-68" y="5812"/>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04</a:t>
              </a:r>
              <a:endParaRPr lang="en-US" altLang="zh-CN">
                <a:ea typeface="宋体" panose="02010600030101010101" pitchFamily="2" charset="-122"/>
              </a:endParaRPr>
            </a:p>
          </p:txBody>
        </p:sp>
        <p:sp>
          <p:nvSpPr>
            <p:cNvPr id="6168" name="TextBox 37">
              <a:hlinkClick r:id="rId3" action="ppaction://hlinksldjump"/>
            </p:cNvPr>
            <p:cNvSpPr/>
            <p:nvPr/>
          </p:nvSpPr>
          <p:spPr>
            <a:xfrm>
              <a:off x="1042" y="5885"/>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单元四</a:t>
              </a:r>
              <a:endParaRPr lang="zh-CN" altLang="en-US">
                <a:ea typeface="宋体" panose="02010600030101010101" pitchFamily="2" charset="-122"/>
              </a:endParaRPr>
            </a:p>
          </p:txBody>
        </p:sp>
        <p:sp>
          <p:nvSpPr>
            <p:cNvPr id="6170" name="矩形 32"/>
            <p:cNvSpPr/>
            <p:nvPr/>
          </p:nvSpPr>
          <p:spPr>
            <a:xfrm>
              <a:off x="4" y="6926"/>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1" name="TextBox 33"/>
            <p:cNvSpPr/>
            <p:nvPr/>
          </p:nvSpPr>
          <p:spPr>
            <a:xfrm>
              <a:off x="-68" y="6853"/>
              <a:ext cx="98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05</a:t>
              </a:r>
              <a:endParaRPr lang="en-US" altLang="zh-CN">
                <a:ea typeface="宋体" panose="02010600030101010101" pitchFamily="2" charset="-122"/>
              </a:endParaRPr>
            </a:p>
          </p:txBody>
        </p:sp>
        <p:sp>
          <p:nvSpPr>
            <p:cNvPr id="6172" name="TextBox 34">
              <a:hlinkClick r:id="rId3" action="ppaction://hlinksldjump"/>
            </p:cNvPr>
            <p:cNvSpPr/>
            <p:nvPr/>
          </p:nvSpPr>
          <p:spPr>
            <a:xfrm>
              <a:off x="1042" y="6926"/>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单元五</a:t>
              </a:r>
              <a:endParaRPr lang="zh-CN" altLang="en-US">
                <a:ea typeface="宋体" panose="02010600030101010101" pitchFamily="2" charset="-122"/>
              </a:endParaRPr>
            </a:p>
          </p:txBody>
        </p:sp>
        <p:sp>
          <p:nvSpPr>
            <p:cNvPr id="6174" name="矩形 29"/>
            <p:cNvSpPr/>
            <p:nvPr/>
          </p:nvSpPr>
          <p:spPr>
            <a:xfrm>
              <a:off x="6" y="7967"/>
              <a:ext cx="776"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5" name="TextBox 30"/>
            <p:cNvSpPr/>
            <p:nvPr/>
          </p:nvSpPr>
          <p:spPr>
            <a:xfrm>
              <a:off x="-68" y="7894"/>
              <a:ext cx="110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06</a:t>
              </a:r>
              <a:endParaRPr lang="en-US" altLang="zh-CN">
                <a:ea typeface="宋体" panose="02010600030101010101" pitchFamily="2" charset="-122"/>
              </a:endParaRPr>
            </a:p>
          </p:txBody>
        </p:sp>
        <p:sp>
          <p:nvSpPr>
            <p:cNvPr id="6176" name="TextBox 31">
              <a:hlinkClick r:id="rId3" action="ppaction://hlinksldjump"/>
            </p:cNvPr>
            <p:cNvSpPr/>
            <p:nvPr/>
          </p:nvSpPr>
          <p:spPr>
            <a:xfrm>
              <a:off x="1041" y="796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单元六</a:t>
              </a:r>
              <a:endParaRPr lang="zh-CN" altLang="en-US">
                <a:ea typeface="宋体" panose="02010600030101010101" pitchFamily="2" charset="-122"/>
              </a:endParaRPr>
            </a:p>
          </p:txBody>
        </p:sp>
      </p:grpSp>
      <p:sp>
        <p:nvSpPr>
          <p:cNvPr id="15367" name="标题 1"/>
          <p:cNvSpPr/>
          <p:nvPr/>
        </p:nvSpPr>
        <p:spPr>
          <a:xfrm>
            <a:off x="8598535" y="525939"/>
            <a:ext cx="2330450" cy="461010"/>
          </a:xfrm>
          <a:prstGeom prst="rect">
            <a:avLst/>
          </a:prstGeom>
          <a:noFill/>
          <a:ln w="9525">
            <a:noFill/>
          </a:ln>
        </p:spPr>
        <p:txBody>
          <a:bodyPr anchor="ctr" anchorCtr="0">
            <a:normAutofit/>
          </a:bodyPr>
          <a:p>
            <a:pPr lvl="0" algn="r">
              <a:lnSpc>
                <a:spcPct val="100000"/>
              </a:lnSpc>
            </a:pP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孕育生命之花 </a:t>
            </a:r>
            <a:r>
              <a:rPr lang="en-US" altLang="zh-CN" sz="14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学习单元三</a:t>
            </a:r>
            <a:endParaRPr lang="zh-CN" altLang="en-US" sz="1400" baseline="0">
              <a:solidFill>
                <a:srgbClr val="7BC143"/>
              </a:solidFill>
              <a:latin typeface="微软雅黑" panose="020B0503020204020204" charset="-122"/>
              <a:ea typeface="微软雅黑" panose="020B0503020204020204" charset="-122"/>
              <a:sym typeface="Calibri" panose="020F050202020403020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1789"/>
                                        </p:tgtEl>
                                        <p:attrNameLst>
                                          <p:attrName>style.visibility</p:attrName>
                                        </p:attrNameLst>
                                      </p:cBhvr>
                                      <p:to>
                                        <p:strVal val="visible"/>
                                      </p:to>
                                    </p:set>
                                    <p:anim calcmode="lin" valueType="num">
                                      <p:cBhvr>
                                        <p:cTn id="7" dur="100" fill="hold"/>
                                        <p:tgtEl>
                                          <p:spTgt spid="31789"/>
                                        </p:tgtEl>
                                        <p:attrNameLst>
                                          <p:attrName>ppt_x</p:attrName>
                                        </p:attrNameLst>
                                      </p:cBhvr>
                                      <p:tavLst>
                                        <p:tav tm="0">
                                          <p:val>
                                            <p:strVal val="0-#ppt_w/2"/>
                                          </p:val>
                                        </p:tav>
                                        <p:tav tm="100000">
                                          <p:val>
                                            <p:strVal val="#ppt_x"/>
                                          </p:val>
                                        </p:tav>
                                      </p:tavLst>
                                    </p:anim>
                                    <p:anim calcmode="lin" valueType="num">
                                      <p:cBhvr>
                                        <p:cTn id="8" dur="100" fill="hold"/>
                                        <p:tgtEl>
                                          <p:spTgt spid="3178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31788"/>
                                        </p:tgtEl>
                                        <p:attrNameLst>
                                          <p:attrName>style.visibility</p:attrName>
                                        </p:attrNameLst>
                                      </p:cBhvr>
                                      <p:to>
                                        <p:strVal val="visible"/>
                                      </p:to>
                                    </p:set>
                                    <p:anim calcmode="lin" valueType="num">
                                      <p:cBhvr>
                                        <p:cTn id="12" dur="500" fill="hold"/>
                                        <p:tgtEl>
                                          <p:spTgt spid="31788"/>
                                        </p:tgtEl>
                                        <p:attrNameLst>
                                          <p:attrName>ppt_x</p:attrName>
                                        </p:attrNameLst>
                                      </p:cBhvr>
                                      <p:tavLst>
                                        <p:tav tm="0">
                                          <p:val>
                                            <p:strVal val="0-#ppt_w/2"/>
                                          </p:val>
                                        </p:tav>
                                        <p:tav tm="100000">
                                          <p:val>
                                            <p:strVal val="#ppt_x"/>
                                          </p:val>
                                        </p:tav>
                                      </p:tavLst>
                                    </p:anim>
                                    <p:anim calcmode="lin" valueType="num">
                                      <p:cBhvr>
                                        <p:cTn id="13" dur="500" fill="hold"/>
                                        <p:tgtEl>
                                          <p:spTgt spid="31788"/>
                                        </p:tgtEl>
                                        <p:attrNameLst>
                                          <p:attrName>ppt_y</p:attrName>
                                        </p:attrNameLst>
                                      </p:cBhvr>
                                      <p:tavLst>
                                        <p:tav tm="0">
                                          <p:val>
                                            <p:strVal val="#ppt_y"/>
                                          </p:val>
                                        </p:tav>
                                        <p:tav tm="100000">
                                          <p:val>
                                            <p:strVal val="#ppt_y"/>
                                          </p:val>
                                        </p:tav>
                                      </p:tavLst>
                                    </p:anim>
                                  </p:childTnLst>
                                </p:cTn>
                              </p:par>
                              <p:par>
                                <p:cTn id="14" presetID="8" presetClass="emph" presetSubtype="0" fill="hold" grpId="1" nodeType="withEffect">
                                  <p:stCondLst>
                                    <p:cond delay="0"/>
                                  </p:stCondLst>
                                  <p:childTnLst>
                                    <p:animRot by="43200000">
                                      <p:cBhvr>
                                        <p:cTn id="15" dur="400" fill="hold"/>
                                        <p:tgtEl>
                                          <p:spTgt spid="31788"/>
                                        </p:tgtEl>
                                        <p:attrNameLst>
                                          <p:attrName>r</p:attrName>
                                        </p:attrNameLst>
                                      </p:cBhvr>
                                    </p:animRot>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31791"/>
                                        </p:tgtEl>
                                        <p:attrNameLst>
                                          <p:attrName>style.visibility</p:attrName>
                                        </p:attrNameLst>
                                      </p:cBhvr>
                                      <p:to>
                                        <p:strVal val="visible"/>
                                      </p:to>
                                    </p:set>
                                    <p:animEffect filter="fade">
                                      <p:cBhvr>
                                        <p:cTn id="19" dur="1000"/>
                                        <p:tgtEl>
                                          <p:spTgt spid="31791"/>
                                        </p:tgtEl>
                                      </p:cBhvr>
                                    </p:animEffect>
                                    <p:anim calcmode="lin" valueType="num">
                                      <p:cBhvr>
                                        <p:cTn id="20" dur="1000" fill="hold"/>
                                        <p:tgtEl>
                                          <p:spTgt spid="31791"/>
                                        </p:tgtEl>
                                        <p:attrNameLst>
                                          <p:attrName>ppt_x</p:attrName>
                                        </p:attrNameLst>
                                      </p:cBhvr>
                                      <p:tavLst>
                                        <p:tav tm="0">
                                          <p:val>
                                            <p:strVal val="#ppt_x"/>
                                          </p:val>
                                        </p:tav>
                                        <p:tav tm="100000">
                                          <p:val>
                                            <p:strVal val="#ppt_x"/>
                                          </p:val>
                                        </p:tav>
                                      </p:tavLst>
                                    </p:anim>
                                    <p:anim calcmode="lin" valueType="num">
                                      <p:cBhvr>
                                        <p:cTn id="21" dur="1000" fill="hold"/>
                                        <p:tgtEl>
                                          <p:spTgt spid="3179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88" grpId="0" bldLvl="0"/>
      <p:bldP spid="31788" grpId="1" bldLvl="0"/>
      <p:bldP spid="31789" grpId="0" bldLvl="0"/>
      <p:bldP spid="31791" grpId="0" bldLvl="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7" name="矩形 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1750" name="直接连接符 5"/>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grpSp>
        <p:nvGrpSpPr>
          <p:cNvPr id="31778" name="组合 31777"/>
          <p:cNvGrpSpPr/>
          <p:nvPr/>
        </p:nvGrpSpPr>
        <p:grpSpPr>
          <a:xfrm>
            <a:off x="1883410" y="512763"/>
            <a:ext cx="539750" cy="539750"/>
            <a:chOff x="0" y="0"/>
            <a:chExt cx="540000" cy="540000"/>
          </a:xfrm>
        </p:grpSpPr>
        <p:sp>
          <p:nvSpPr>
            <p:cNvPr id="31779"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31780"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06</a:t>
              </a:r>
              <a:endParaRPr lang="zh-CN" altLang="en-US" dirty="0">
                <a:ea typeface="宋体" panose="02010600030101010101" pitchFamily="2" charset="-122"/>
              </a:endParaRPr>
            </a:p>
          </p:txBody>
        </p:sp>
      </p:grpSp>
      <p:sp>
        <p:nvSpPr>
          <p:cNvPr id="31781" name="TextBox 12"/>
          <p:cNvSpPr/>
          <p:nvPr/>
        </p:nvSpPr>
        <p:spPr>
          <a:xfrm>
            <a:off x="2712085" y="552450"/>
            <a:ext cx="3527425"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常见的人格障碍类型</a:t>
            </a:r>
            <a:endParaRPr lang="zh-CN" altLang="en-US" dirty="0">
              <a:ea typeface="宋体" panose="02010600030101010101" pitchFamily="2" charset="-122"/>
            </a:endParaRPr>
          </a:p>
        </p:txBody>
      </p:sp>
      <p:sp>
        <p:nvSpPr>
          <p:cNvPr id="31782"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grpSp>
        <p:nvGrpSpPr>
          <p:cNvPr id="31783" name="组合 31782"/>
          <p:cNvGrpSpPr/>
          <p:nvPr/>
        </p:nvGrpSpPr>
        <p:grpSpPr>
          <a:xfrm>
            <a:off x="1846898" y="6015038"/>
            <a:ext cx="7777162" cy="828675"/>
            <a:chOff x="0" y="0"/>
            <a:chExt cx="7776656" cy="828000"/>
          </a:xfrm>
        </p:grpSpPr>
        <p:sp>
          <p:nvSpPr>
            <p:cNvPr id="31784" name="矩形 13"/>
            <p:cNvSpPr/>
            <p:nvPr/>
          </p:nvSpPr>
          <p:spPr>
            <a:xfrm>
              <a:off x="0" y="150097"/>
              <a:ext cx="7776656" cy="432000"/>
            </a:xfrm>
            <a:prstGeom prst="rect">
              <a:avLst/>
            </a:prstGeom>
            <a:solidFill>
              <a:srgbClr val="7BC143"/>
            </a:solidFill>
            <a:ln w="9525" cap="flat" cmpd="sng">
              <a:solidFill>
                <a:schemeClr val="bg1"/>
              </a:solidFill>
              <a:prstDash val="solid"/>
              <a:miter/>
              <a:headEnd type="none" w="med" len="med"/>
              <a:tailEnd type="none" w="med" len="med"/>
            </a:ln>
          </p:spPr>
          <p:txBody>
            <a:bodyPr anchor="ctr"/>
            <a:p>
              <a:pPr lvl="0" algn="ctr">
                <a:lnSpc>
                  <a:spcPct val="100000"/>
                </a:lnSpc>
              </a:pPr>
              <a:endParaRPr>
                <a:solidFill>
                  <a:schemeClr val="bg1"/>
                </a:solidFill>
                <a:latin typeface="微软雅黑" panose="020B0503020204020204" charset="-122"/>
                <a:ea typeface="微软雅黑" panose="020B0503020204020204" charset="-122"/>
                <a:sym typeface="微软雅黑" panose="020B0503020204020204" charset="-122"/>
              </a:endParaRPr>
            </a:p>
          </p:txBody>
        </p:sp>
        <p:pic>
          <p:nvPicPr>
            <p:cNvPr id="31785" name="Picture 6" descr="E:\仝德志文件，勿删！\03-参考文档\！PPT图片及版面资源\06-PPT精选插图\12-标签\橙色把手-阴影.png"/>
            <p:cNvPicPr>
              <a:picLocks noChangeAspect="1"/>
            </p:cNvPicPr>
            <p:nvPr/>
          </p:nvPicPr>
          <p:blipFill>
            <a:blip r:embed="rId1"/>
            <a:stretch>
              <a:fillRect/>
            </a:stretch>
          </p:blipFill>
          <p:spPr>
            <a:xfrm>
              <a:off x="858733" y="0"/>
              <a:ext cx="1062000" cy="828000"/>
            </a:xfrm>
            <a:prstGeom prst="rect">
              <a:avLst/>
            </a:prstGeom>
            <a:noFill/>
            <a:ln w="9525">
              <a:noFill/>
            </a:ln>
          </p:spPr>
        </p:pic>
        <p:sp>
          <p:nvSpPr>
            <p:cNvPr id="31787" name="椭圆 16"/>
            <p:cNvSpPr/>
            <p:nvPr/>
          </p:nvSpPr>
          <p:spPr>
            <a:xfrm>
              <a:off x="144015" y="186480"/>
              <a:ext cx="360040" cy="360040"/>
            </a:xfrm>
            <a:prstGeom prst="ellipse">
              <a:avLst/>
            </a:prstGeom>
            <a:solidFill>
              <a:schemeClr val="bg1"/>
            </a:solidFill>
            <a:ln w="25400" cap="flat" cmpd="sng">
              <a:solidFill>
                <a:schemeClr val="bg1"/>
              </a:solidFill>
              <a:prstDash val="solid"/>
              <a:headEnd type="none" w="med" len="med"/>
              <a:tailEnd type="none" w="med" len="med"/>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sp>
        <p:nvSpPr>
          <p:cNvPr id="31788" name="TextBox 17"/>
          <p:cNvSpPr/>
          <p:nvPr/>
        </p:nvSpPr>
        <p:spPr>
          <a:xfrm>
            <a:off x="3791585" y="6203950"/>
            <a:ext cx="5545138" cy="384810"/>
          </a:xfrm>
          <a:prstGeom prst="rect">
            <a:avLst/>
          </a:prstGeom>
          <a:noFill/>
          <a:ln w="9525">
            <a:noFill/>
          </a:ln>
        </p:spPr>
        <p:txBody>
          <a:bodyPr wrap="square" lIns="0">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表演型人格障碍</a:t>
            </a:r>
            <a:endParaRPr lang="zh-CN" altLang="en-US" dirty="0">
              <a:ea typeface="宋体" panose="02010600030101010101" pitchFamily="2" charset="-122"/>
            </a:endParaRPr>
          </a:p>
        </p:txBody>
      </p:sp>
      <p:sp>
        <p:nvSpPr>
          <p:cNvPr id="31789" name="TextBox 18"/>
          <p:cNvSpPr/>
          <p:nvPr/>
        </p:nvSpPr>
        <p:spPr>
          <a:xfrm>
            <a:off x="1919923" y="6096000"/>
            <a:ext cx="407987" cy="579120"/>
          </a:xfrm>
          <a:prstGeom prst="rect">
            <a:avLst/>
          </a:prstGeom>
          <a:noFill/>
          <a:ln w="9525">
            <a:noFill/>
          </a:ln>
        </p:spPr>
        <p:txBody>
          <a:bodyPr wrap="square">
            <a:spAutoFit/>
          </a:bodyPr>
          <a:p>
            <a:pPr lvl="0" fontAlgn="base">
              <a:lnSpc>
                <a:spcPct val="100000"/>
              </a:lnSpc>
              <a:spcBef>
                <a:spcPct val="0"/>
              </a:spcBef>
              <a:spcAft>
                <a:spcPct val="0"/>
              </a:spcAft>
            </a:pPr>
            <a:r>
              <a:rPr lang="en-US" sz="3200" b="1" i="1" dirty="0">
                <a:solidFill>
                  <a:srgbClr val="7BC143"/>
                </a:solidFill>
                <a:latin typeface="Broadway" panose="04040905080B02020502" pitchFamily="2" charset="0"/>
                <a:ea typeface="DFPYeaSong-B5" pitchFamily="2" charset="-120"/>
                <a:sym typeface="Broadway" panose="04040905080B02020502" pitchFamily="2" charset="0"/>
              </a:rPr>
              <a:t>5</a:t>
            </a:r>
            <a:endParaRPr lang="en-US" dirty="0">
              <a:ea typeface="宋体" panose="02010600030101010101" pitchFamily="2" charset="-122"/>
            </a:endParaRPr>
          </a:p>
        </p:txBody>
      </p:sp>
      <p:pic>
        <p:nvPicPr>
          <p:cNvPr id="31790" name="Picture 2" descr="C:\Users\cxy\Desktop\中职-《心理健康》\图\58EA64667D4CE6BBED6768A346664386.jpg58EA64667D4CE6BBED6768A346664386"/>
          <p:cNvPicPr>
            <a:picLocks noChangeAspect="1"/>
          </p:cNvPicPr>
          <p:nvPr/>
        </p:nvPicPr>
        <p:blipFill>
          <a:blip r:embed="rId2"/>
          <a:srcRect/>
          <a:stretch>
            <a:fillRect/>
          </a:stretch>
        </p:blipFill>
        <p:spPr>
          <a:xfrm>
            <a:off x="8022590" y="2642076"/>
            <a:ext cx="4168775" cy="1789430"/>
          </a:xfrm>
          <a:prstGeom prst="rect">
            <a:avLst/>
          </a:prstGeom>
          <a:noFill/>
          <a:ln w="19050" cap="flat" cmpd="sng">
            <a:solidFill>
              <a:srgbClr val="92D050"/>
            </a:solidFill>
            <a:prstDash val="solid"/>
            <a:miter/>
            <a:headEnd type="none" w="med" len="med"/>
            <a:tailEnd type="none" w="med" len="med"/>
          </a:ln>
        </p:spPr>
      </p:pic>
      <p:sp>
        <p:nvSpPr>
          <p:cNvPr id="31791" name="矩形 19"/>
          <p:cNvSpPr/>
          <p:nvPr/>
        </p:nvSpPr>
        <p:spPr>
          <a:xfrm>
            <a:off x="2406015" y="2200910"/>
            <a:ext cx="5490845" cy="2722880"/>
          </a:xfrm>
          <a:prstGeom prst="rect">
            <a:avLst/>
          </a:prstGeom>
          <a:noFill/>
          <a:ln w="9525">
            <a:noFill/>
          </a:ln>
        </p:spPr>
        <p:txBody>
          <a:bodyPr wrap="square">
            <a:spAutoFit/>
          </a:bodyPr>
          <a:p>
            <a:pPr marL="0" lvl="0" indent="457200" algn="l">
              <a:lnSpc>
                <a:spcPct val="135000"/>
              </a:lnSpc>
            </a:pPr>
            <a:r>
              <a:rPr lang="zh-CN" altLang="en-US" sz="1600" dirty="0">
                <a:solidFill>
                  <a:srgbClr val="7F7F7F"/>
                </a:solidFill>
                <a:latin typeface="微软雅黑" panose="020B0503020204020204" charset="-122"/>
                <a:ea typeface="微软雅黑" panose="020B0503020204020204" charset="-122"/>
                <a:cs typeface="+mn-ea"/>
                <a:sym typeface="微软雅黑" panose="020B0503020204020204" charset="-122"/>
              </a:rPr>
              <a:t>表演型人格障碍（又称癔症型人格障碍）是一种以过分感情用事或夸张言行以吸引他人注意为特点的人格障碍。主要特点是：</a:t>
            </a:r>
            <a:r>
              <a:rPr lang="zh-CN" altLang="en-US" sz="1600" b="1" dirty="0">
                <a:solidFill>
                  <a:schemeClr val="accent6"/>
                </a:solidFill>
                <a:latin typeface="微软雅黑" panose="020B0503020204020204" charset="-122"/>
                <a:ea typeface="微软雅黑" panose="020B0503020204020204" charset="-122"/>
                <a:cs typeface="+mn-ea"/>
                <a:sym typeface="微软雅黑" panose="020B0503020204020204" charset="-122"/>
              </a:rPr>
              <a:t>活泼好动，性格外向，不甘寂寞</a:t>
            </a:r>
            <a:r>
              <a:rPr lang="zh-CN" altLang="en-US" sz="1600" dirty="0">
                <a:solidFill>
                  <a:srgbClr val="7F7F7F"/>
                </a:solidFill>
                <a:latin typeface="微软雅黑" panose="020B0503020204020204" charset="-122"/>
                <a:ea typeface="微软雅黑" panose="020B0503020204020204" charset="-122"/>
                <a:cs typeface="+mn-ea"/>
                <a:sym typeface="微软雅黑" panose="020B0503020204020204" charset="-122"/>
              </a:rPr>
              <a:t>。例如，愿意成为众人的注意中心；交往时感情用事；喜欢奇装异服；与人接触交往，表情丰富，谈话内容过分夸张；自我中心；在受挫折或应激情况下，较易产生程度较轻的自伤或自杀行为，带有表演性；暗示性增强，很容易接受他人或周围情境的影响。</a:t>
            </a:r>
            <a:endParaRPr lang="zh-CN" altLang="en-US" sz="1600" dirty="0">
              <a:solidFill>
                <a:srgbClr val="7F7F7F"/>
              </a:solidFill>
              <a:latin typeface="微软雅黑" panose="020B0503020204020204" charset="-122"/>
              <a:ea typeface="微软雅黑" panose="020B0503020204020204" charset="-122"/>
              <a:cs typeface="+mn-ea"/>
            </a:endParaRPr>
          </a:p>
        </p:txBody>
      </p:sp>
      <p:sp>
        <p:nvSpPr>
          <p:cNvPr id="31792" name="矩形 21"/>
          <p:cNvSpPr>
            <a:spLocks noChangeAspect="1"/>
          </p:cNvSpPr>
          <p:nvPr/>
        </p:nvSpPr>
        <p:spPr>
          <a:xfrm>
            <a:off x="2334578" y="2147253"/>
            <a:ext cx="5688012" cy="2778125"/>
          </a:xfrm>
          <a:prstGeom prst="rect">
            <a:avLst/>
          </a:prstGeom>
          <a:noFill/>
          <a:ln w="19050" cap="flat" cmpd="sng">
            <a:solidFill>
              <a:srgbClr val="92D050"/>
            </a:solidFill>
            <a:prstDash val="solid"/>
            <a:miter/>
            <a:headEnd type="none" w="med" len="med"/>
            <a:tailEnd type="none" w="med" len="med"/>
          </a:ln>
        </p:spPr>
        <p:txBody>
          <a:bodyPr anchor="ctr"/>
          <a:p>
            <a:pPr lvl="0" algn="ctr">
              <a:lnSpc>
                <a:spcPct val="100000"/>
              </a:lnSpc>
            </a:pPr>
            <a:endParaRPr>
              <a:solidFill>
                <a:schemeClr val="tx1"/>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3" name="组合 2"/>
          <p:cNvGrpSpPr/>
          <p:nvPr/>
        </p:nvGrpSpPr>
        <p:grpSpPr>
          <a:xfrm>
            <a:off x="-42545" y="1123950"/>
            <a:ext cx="1748155" cy="4826000"/>
            <a:chOff x="-68" y="1770"/>
            <a:chExt cx="2753" cy="7600"/>
          </a:xfrm>
        </p:grpSpPr>
        <p:sp>
          <p:nvSpPr>
            <p:cNvPr id="2" name="矩形 13"/>
            <p:cNvSpPr/>
            <p:nvPr/>
          </p:nvSpPr>
          <p:spPr>
            <a:xfrm>
              <a:off x="3" y="1770"/>
              <a:ext cx="2680" cy="76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152" name="矩形 19"/>
            <p:cNvSpPr/>
            <p:nvPr/>
          </p:nvSpPr>
          <p:spPr>
            <a:xfrm>
              <a:off x="921" y="4880"/>
              <a:ext cx="1736"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3" name="矩形 20"/>
            <p:cNvSpPr/>
            <p:nvPr/>
          </p:nvSpPr>
          <p:spPr>
            <a:xfrm>
              <a:off x="3" y="2789"/>
              <a:ext cx="777"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4" name="TextBox 21"/>
            <p:cNvSpPr/>
            <p:nvPr/>
          </p:nvSpPr>
          <p:spPr>
            <a:xfrm>
              <a:off x="-68" y="2678"/>
              <a:ext cx="994"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01</a:t>
              </a:r>
              <a:endParaRPr lang="en-US" altLang="zh-CN" sz="2800" b="1">
                <a:solidFill>
                  <a:srgbClr val="F2F2F2"/>
                </a:solidFill>
                <a:latin typeface="Bradley Hand ITC" pitchFamily="2" charset="0"/>
                <a:ea typeface="楷体_GB2312" panose="02010609030101010101" pitchFamily="1" charset="-122"/>
                <a:sym typeface="Bradley Hand ITC" pitchFamily="2" charset="0"/>
              </a:endParaRPr>
            </a:p>
          </p:txBody>
        </p:sp>
        <p:sp>
          <p:nvSpPr>
            <p:cNvPr id="6155" name="TextBox 22">
              <a:hlinkClick r:id="rId3" action="ppaction://hlinksldjump"/>
            </p:cNvPr>
            <p:cNvSpPr/>
            <p:nvPr/>
          </p:nvSpPr>
          <p:spPr>
            <a:xfrm>
              <a:off x="1041" y="275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rPr>
                <a:t>单元一</a:t>
              </a:r>
              <a:endPar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endParaRPr>
            </a:p>
          </p:txBody>
        </p:sp>
        <p:sp>
          <p:nvSpPr>
            <p:cNvPr id="6158" name="矩形 41"/>
            <p:cNvSpPr/>
            <p:nvPr/>
          </p:nvSpPr>
          <p:spPr>
            <a:xfrm>
              <a:off x="4" y="3835"/>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9" name="TextBox 42"/>
            <p:cNvSpPr/>
            <p:nvPr/>
          </p:nvSpPr>
          <p:spPr>
            <a:xfrm>
              <a:off x="-68" y="3724"/>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02</a:t>
              </a:r>
              <a:endParaRPr lang="en-US" altLang="zh-CN">
                <a:ea typeface="宋体" panose="02010600030101010101" pitchFamily="2" charset="-122"/>
              </a:endParaRPr>
            </a:p>
          </p:txBody>
        </p:sp>
        <p:sp>
          <p:nvSpPr>
            <p:cNvPr id="6160" name="TextBox 43">
              <a:hlinkClick r:id="rId3" action="ppaction://hlinksldjump"/>
            </p:cNvPr>
            <p:cNvSpPr/>
            <p:nvPr/>
          </p:nvSpPr>
          <p:spPr>
            <a:xfrm>
              <a:off x="1042" y="3803"/>
              <a:ext cx="1641" cy="658"/>
            </a:xfrm>
            <a:prstGeom prst="rect">
              <a:avLst/>
            </a:prstGeom>
            <a:noFill/>
            <a:ln w="9525">
              <a:noFill/>
            </a:ln>
          </p:spPr>
          <p:txBody>
            <a:bodyPr wrap="square">
              <a:spAutoFit/>
            </a:bodyPr>
            <a:p>
              <a:pPr lvl="0">
                <a:lnSpc>
                  <a:spcPct val="100000"/>
                </a:lnSpc>
              </a:pPr>
              <a:r>
                <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rPr>
                <a:t>单元二</a:t>
              </a:r>
              <a:endPar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endParaRPr>
            </a:p>
          </p:txBody>
        </p:sp>
        <p:sp>
          <p:nvSpPr>
            <p:cNvPr id="6162" name="矩形 38"/>
            <p:cNvSpPr/>
            <p:nvPr/>
          </p:nvSpPr>
          <p:spPr>
            <a:xfrm>
              <a:off x="4" y="4881"/>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3" name="TextBox 39"/>
            <p:cNvSpPr/>
            <p:nvPr/>
          </p:nvSpPr>
          <p:spPr>
            <a:xfrm>
              <a:off x="-68" y="4770"/>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03</a:t>
              </a:r>
              <a:endParaRPr lang="en-US" altLang="zh-CN">
                <a:ea typeface="宋体" panose="02010600030101010101" pitchFamily="2" charset="-122"/>
              </a:endParaRPr>
            </a:p>
          </p:txBody>
        </p:sp>
        <p:sp>
          <p:nvSpPr>
            <p:cNvPr id="6164" name="TextBox 40">
              <a:hlinkClick r:id="rId3" action="ppaction://hlinksldjump"/>
            </p:cNvPr>
            <p:cNvSpPr/>
            <p:nvPr/>
          </p:nvSpPr>
          <p:spPr>
            <a:xfrm>
              <a:off x="1042" y="4849"/>
              <a:ext cx="1641" cy="658"/>
            </a:xfrm>
            <a:prstGeom prst="rect">
              <a:avLst/>
            </a:prstGeom>
            <a:noFill/>
            <a:ln w="9525">
              <a:noFill/>
            </a:ln>
          </p:spPr>
          <p:txBody>
            <a:bodyPr wrap="square">
              <a:spAutoFit/>
            </a:bodyPr>
            <a:p>
              <a:pPr lvl="0">
                <a:lnSpc>
                  <a:spcPct val="100000"/>
                </a:lnSpc>
              </a:pPr>
              <a:r>
                <a:rPr lang="zh-CN" altLang="en-US" sz="2000">
                  <a:solidFill>
                    <a:schemeClr val="bg1"/>
                  </a:solidFill>
                  <a:latin typeface="微软雅黑" panose="020B0503020204020204" charset="-122"/>
                  <a:ea typeface="微软雅黑" panose="020B0503020204020204" charset="-122"/>
                  <a:sym typeface="微软雅黑" panose="020B0503020204020204" charset="-122"/>
                </a:rPr>
                <a:t>单元三</a:t>
              </a:r>
              <a:endParaRPr lang="zh-CN" altLang="en-US" sz="200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6166" name="矩形 35"/>
            <p:cNvSpPr/>
            <p:nvPr/>
          </p:nvSpPr>
          <p:spPr>
            <a:xfrm>
              <a:off x="4" y="5885"/>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7" name="TextBox 36"/>
            <p:cNvSpPr/>
            <p:nvPr/>
          </p:nvSpPr>
          <p:spPr>
            <a:xfrm>
              <a:off x="-68" y="5812"/>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04</a:t>
              </a:r>
              <a:endParaRPr lang="en-US" altLang="zh-CN">
                <a:ea typeface="宋体" panose="02010600030101010101" pitchFamily="2" charset="-122"/>
              </a:endParaRPr>
            </a:p>
          </p:txBody>
        </p:sp>
        <p:sp>
          <p:nvSpPr>
            <p:cNvPr id="6168" name="TextBox 37">
              <a:hlinkClick r:id="rId3" action="ppaction://hlinksldjump"/>
            </p:cNvPr>
            <p:cNvSpPr/>
            <p:nvPr/>
          </p:nvSpPr>
          <p:spPr>
            <a:xfrm>
              <a:off x="1042" y="5885"/>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单元四</a:t>
              </a:r>
              <a:endParaRPr lang="zh-CN" altLang="en-US">
                <a:ea typeface="宋体" panose="02010600030101010101" pitchFamily="2" charset="-122"/>
              </a:endParaRPr>
            </a:p>
          </p:txBody>
        </p:sp>
        <p:sp>
          <p:nvSpPr>
            <p:cNvPr id="6170" name="矩形 32"/>
            <p:cNvSpPr/>
            <p:nvPr/>
          </p:nvSpPr>
          <p:spPr>
            <a:xfrm>
              <a:off x="4" y="6926"/>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1" name="TextBox 33"/>
            <p:cNvSpPr/>
            <p:nvPr/>
          </p:nvSpPr>
          <p:spPr>
            <a:xfrm>
              <a:off x="-68" y="6853"/>
              <a:ext cx="98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05</a:t>
              </a:r>
              <a:endParaRPr lang="en-US" altLang="zh-CN">
                <a:ea typeface="宋体" panose="02010600030101010101" pitchFamily="2" charset="-122"/>
              </a:endParaRPr>
            </a:p>
          </p:txBody>
        </p:sp>
        <p:sp>
          <p:nvSpPr>
            <p:cNvPr id="6172" name="TextBox 34">
              <a:hlinkClick r:id="rId3" action="ppaction://hlinksldjump"/>
            </p:cNvPr>
            <p:cNvSpPr/>
            <p:nvPr/>
          </p:nvSpPr>
          <p:spPr>
            <a:xfrm>
              <a:off x="1042" y="6926"/>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单元五</a:t>
              </a:r>
              <a:endParaRPr lang="zh-CN" altLang="en-US">
                <a:ea typeface="宋体" panose="02010600030101010101" pitchFamily="2" charset="-122"/>
              </a:endParaRPr>
            </a:p>
          </p:txBody>
        </p:sp>
        <p:sp>
          <p:nvSpPr>
            <p:cNvPr id="6174" name="矩形 29"/>
            <p:cNvSpPr/>
            <p:nvPr/>
          </p:nvSpPr>
          <p:spPr>
            <a:xfrm>
              <a:off x="6" y="7967"/>
              <a:ext cx="776"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5" name="TextBox 30"/>
            <p:cNvSpPr/>
            <p:nvPr/>
          </p:nvSpPr>
          <p:spPr>
            <a:xfrm>
              <a:off x="-68" y="7894"/>
              <a:ext cx="110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06</a:t>
              </a:r>
              <a:endParaRPr lang="en-US" altLang="zh-CN">
                <a:ea typeface="宋体" panose="02010600030101010101" pitchFamily="2" charset="-122"/>
              </a:endParaRPr>
            </a:p>
          </p:txBody>
        </p:sp>
        <p:sp>
          <p:nvSpPr>
            <p:cNvPr id="6176" name="TextBox 31">
              <a:hlinkClick r:id="rId3" action="ppaction://hlinksldjump"/>
            </p:cNvPr>
            <p:cNvSpPr/>
            <p:nvPr/>
          </p:nvSpPr>
          <p:spPr>
            <a:xfrm>
              <a:off x="1041" y="796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单元六</a:t>
              </a:r>
              <a:endParaRPr lang="zh-CN" altLang="en-US">
                <a:ea typeface="宋体" panose="02010600030101010101" pitchFamily="2" charset="-122"/>
              </a:endParaRPr>
            </a:p>
          </p:txBody>
        </p:sp>
      </p:grpSp>
      <p:sp>
        <p:nvSpPr>
          <p:cNvPr id="15367" name="标题 1"/>
          <p:cNvSpPr/>
          <p:nvPr/>
        </p:nvSpPr>
        <p:spPr>
          <a:xfrm>
            <a:off x="8598535" y="525939"/>
            <a:ext cx="2330450" cy="461010"/>
          </a:xfrm>
          <a:prstGeom prst="rect">
            <a:avLst/>
          </a:prstGeom>
          <a:noFill/>
          <a:ln w="9525">
            <a:noFill/>
          </a:ln>
        </p:spPr>
        <p:txBody>
          <a:bodyPr anchor="ctr" anchorCtr="0">
            <a:normAutofit/>
          </a:bodyPr>
          <a:p>
            <a:pPr lvl="0" algn="r">
              <a:lnSpc>
                <a:spcPct val="100000"/>
              </a:lnSpc>
            </a:pP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孕育生命之花 </a:t>
            </a:r>
            <a:r>
              <a:rPr lang="en-US" altLang="zh-CN" sz="14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学习单元三</a:t>
            </a:r>
            <a:endParaRPr lang="zh-CN" altLang="en-US" sz="1400" baseline="0">
              <a:solidFill>
                <a:srgbClr val="7BC143"/>
              </a:solidFill>
              <a:latin typeface="微软雅黑" panose="020B0503020204020204" charset="-122"/>
              <a:ea typeface="微软雅黑" panose="020B0503020204020204" charset="-122"/>
              <a:sym typeface="Calibri" panose="020F0502020204030204" charset="0"/>
            </a:endParaRPr>
          </a:p>
        </p:txBody>
      </p:sp>
      <p:sp>
        <p:nvSpPr>
          <p:cNvPr id="4" name="矩形 19"/>
          <p:cNvSpPr/>
          <p:nvPr/>
        </p:nvSpPr>
        <p:spPr>
          <a:xfrm>
            <a:off x="2405380" y="5059045"/>
            <a:ext cx="9144635" cy="749300"/>
          </a:xfrm>
          <a:prstGeom prst="rect">
            <a:avLst/>
          </a:prstGeom>
          <a:noFill/>
          <a:ln w="9525">
            <a:noFill/>
          </a:ln>
        </p:spPr>
        <p:txBody>
          <a:bodyPr wrap="square">
            <a:spAutoFit/>
          </a:bodyPr>
          <a:p>
            <a:pPr marL="0" lvl="0" indent="457200" algn="l">
              <a:lnSpc>
                <a:spcPct val="135000"/>
              </a:lnSpc>
            </a:pPr>
            <a:r>
              <a:rPr lang="zh-CN" altLang="en-US" sz="1600" dirty="0">
                <a:solidFill>
                  <a:srgbClr val="7F7F7F"/>
                </a:solidFill>
                <a:latin typeface="微软雅黑" panose="020B0503020204020204" charset="-122"/>
                <a:ea typeface="微软雅黑" panose="020B0503020204020204" charset="-122"/>
                <a:cs typeface="+mn-ea"/>
                <a:sym typeface="微软雅黑" panose="020B0503020204020204" charset="-122"/>
              </a:rPr>
              <a:t>表演型人格障碍一旦形成，目前的治疗方法很难将其彻底改变。但应持积极态度进行矫治，经过较长时间的心理治疗，对改善紧张的人际关系，是有一定效果的。</a:t>
            </a:r>
            <a:endParaRPr lang="zh-CN" altLang="en-US" sz="1600" dirty="0">
              <a:solidFill>
                <a:srgbClr val="7F7F7F"/>
              </a:solidFill>
              <a:latin typeface="微软雅黑" panose="020B0503020204020204" charset="-122"/>
              <a:ea typeface="微软雅黑" panose="020B0503020204020204" charset="-122"/>
              <a:cs typeface="+mn-ea"/>
              <a:sym typeface="微软雅黑" panose="020B0503020204020204"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1789"/>
                                        </p:tgtEl>
                                        <p:attrNameLst>
                                          <p:attrName>style.visibility</p:attrName>
                                        </p:attrNameLst>
                                      </p:cBhvr>
                                      <p:to>
                                        <p:strVal val="visible"/>
                                      </p:to>
                                    </p:set>
                                    <p:anim calcmode="lin" valueType="num">
                                      <p:cBhvr>
                                        <p:cTn id="7" dur="100" fill="hold"/>
                                        <p:tgtEl>
                                          <p:spTgt spid="31789"/>
                                        </p:tgtEl>
                                        <p:attrNameLst>
                                          <p:attrName>ppt_x</p:attrName>
                                        </p:attrNameLst>
                                      </p:cBhvr>
                                      <p:tavLst>
                                        <p:tav tm="0">
                                          <p:val>
                                            <p:strVal val="0-#ppt_w/2"/>
                                          </p:val>
                                        </p:tav>
                                        <p:tav tm="100000">
                                          <p:val>
                                            <p:strVal val="#ppt_x"/>
                                          </p:val>
                                        </p:tav>
                                      </p:tavLst>
                                    </p:anim>
                                    <p:anim calcmode="lin" valueType="num">
                                      <p:cBhvr>
                                        <p:cTn id="8" dur="100" fill="hold"/>
                                        <p:tgtEl>
                                          <p:spTgt spid="3178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31788"/>
                                        </p:tgtEl>
                                        <p:attrNameLst>
                                          <p:attrName>style.visibility</p:attrName>
                                        </p:attrNameLst>
                                      </p:cBhvr>
                                      <p:to>
                                        <p:strVal val="visible"/>
                                      </p:to>
                                    </p:set>
                                    <p:anim calcmode="lin" valueType="num">
                                      <p:cBhvr>
                                        <p:cTn id="12" dur="500" fill="hold"/>
                                        <p:tgtEl>
                                          <p:spTgt spid="31788"/>
                                        </p:tgtEl>
                                        <p:attrNameLst>
                                          <p:attrName>ppt_x</p:attrName>
                                        </p:attrNameLst>
                                      </p:cBhvr>
                                      <p:tavLst>
                                        <p:tav tm="0">
                                          <p:val>
                                            <p:strVal val="0-#ppt_w/2"/>
                                          </p:val>
                                        </p:tav>
                                        <p:tav tm="100000">
                                          <p:val>
                                            <p:strVal val="#ppt_x"/>
                                          </p:val>
                                        </p:tav>
                                      </p:tavLst>
                                    </p:anim>
                                    <p:anim calcmode="lin" valueType="num">
                                      <p:cBhvr>
                                        <p:cTn id="13" dur="500" fill="hold"/>
                                        <p:tgtEl>
                                          <p:spTgt spid="31788"/>
                                        </p:tgtEl>
                                        <p:attrNameLst>
                                          <p:attrName>ppt_y</p:attrName>
                                        </p:attrNameLst>
                                      </p:cBhvr>
                                      <p:tavLst>
                                        <p:tav tm="0">
                                          <p:val>
                                            <p:strVal val="#ppt_y"/>
                                          </p:val>
                                        </p:tav>
                                        <p:tav tm="100000">
                                          <p:val>
                                            <p:strVal val="#ppt_y"/>
                                          </p:val>
                                        </p:tav>
                                      </p:tavLst>
                                    </p:anim>
                                  </p:childTnLst>
                                </p:cTn>
                              </p:par>
                              <p:par>
                                <p:cTn id="14" presetID="8" presetClass="emph" presetSubtype="0" fill="hold" grpId="1" nodeType="withEffect">
                                  <p:stCondLst>
                                    <p:cond delay="0"/>
                                  </p:stCondLst>
                                  <p:childTnLst>
                                    <p:animRot by="43200000">
                                      <p:cBhvr>
                                        <p:cTn id="15" dur="400" fill="hold"/>
                                        <p:tgtEl>
                                          <p:spTgt spid="31788"/>
                                        </p:tgtEl>
                                        <p:attrNameLst>
                                          <p:attrName>r</p:attrName>
                                        </p:attrNameLst>
                                      </p:cBhvr>
                                    </p:animRot>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31791"/>
                                        </p:tgtEl>
                                        <p:attrNameLst>
                                          <p:attrName>style.visibility</p:attrName>
                                        </p:attrNameLst>
                                      </p:cBhvr>
                                      <p:to>
                                        <p:strVal val="visible"/>
                                      </p:to>
                                    </p:set>
                                    <p:animEffect filter="fade">
                                      <p:cBhvr>
                                        <p:cTn id="19" dur="1000"/>
                                        <p:tgtEl>
                                          <p:spTgt spid="31791"/>
                                        </p:tgtEl>
                                      </p:cBhvr>
                                    </p:animEffect>
                                    <p:anim calcmode="lin" valueType="num">
                                      <p:cBhvr>
                                        <p:cTn id="20" dur="1000" fill="hold"/>
                                        <p:tgtEl>
                                          <p:spTgt spid="31791"/>
                                        </p:tgtEl>
                                        <p:attrNameLst>
                                          <p:attrName>ppt_x</p:attrName>
                                        </p:attrNameLst>
                                      </p:cBhvr>
                                      <p:tavLst>
                                        <p:tav tm="0">
                                          <p:val>
                                            <p:strVal val="#ppt_x"/>
                                          </p:val>
                                        </p:tav>
                                        <p:tav tm="100000">
                                          <p:val>
                                            <p:strVal val="#ppt_x"/>
                                          </p:val>
                                        </p:tav>
                                      </p:tavLst>
                                    </p:anim>
                                    <p:anim calcmode="lin" valueType="num">
                                      <p:cBhvr>
                                        <p:cTn id="21" dur="1000" fill="hold"/>
                                        <p:tgtEl>
                                          <p:spTgt spid="31791"/>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42" presetClass="entr" presetSubtype="0"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filter="fade">
                                      <p:cBhvr>
                                        <p:cTn id="25" dur="1000"/>
                                        <p:tgtEl>
                                          <p:spTgt spid="4"/>
                                        </p:tgtEl>
                                      </p:cBhvr>
                                    </p:animEffect>
                                    <p:anim calcmode="lin" valueType="num">
                                      <p:cBhvr>
                                        <p:cTn id="26" dur="1000" fill="hold"/>
                                        <p:tgtEl>
                                          <p:spTgt spid="4"/>
                                        </p:tgtEl>
                                        <p:attrNameLst>
                                          <p:attrName>ppt_x</p:attrName>
                                        </p:attrNameLst>
                                      </p:cBhvr>
                                      <p:tavLst>
                                        <p:tav tm="0">
                                          <p:val>
                                            <p:strVal val="#ppt_x"/>
                                          </p:val>
                                        </p:tav>
                                        <p:tav tm="100000">
                                          <p:val>
                                            <p:strVal val="#ppt_x"/>
                                          </p:val>
                                        </p:tav>
                                      </p:tavLst>
                                    </p:anim>
                                    <p:anim calcmode="lin" valueType="num">
                                      <p:cBhvr>
                                        <p:cTn id="27"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88" grpId="0" bldLvl="0"/>
      <p:bldP spid="31788" grpId="1" bldLvl="0"/>
      <p:bldP spid="31789" grpId="0" bldLvl="0"/>
      <p:bldP spid="31791" grpId="0" bldLvl="0"/>
      <p:bldP spid="4" grpId="0" bldLvl="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1" name="矩形 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2774" name="直接连接符 5"/>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grpSp>
        <p:nvGrpSpPr>
          <p:cNvPr id="32802" name="组合 32801"/>
          <p:cNvGrpSpPr/>
          <p:nvPr/>
        </p:nvGrpSpPr>
        <p:grpSpPr>
          <a:xfrm>
            <a:off x="1883410" y="512763"/>
            <a:ext cx="539750" cy="539750"/>
            <a:chOff x="0" y="0"/>
            <a:chExt cx="540000" cy="540000"/>
          </a:xfrm>
        </p:grpSpPr>
        <p:sp>
          <p:nvSpPr>
            <p:cNvPr id="32803"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32804"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06</a:t>
              </a:r>
              <a:endParaRPr lang="zh-CN" altLang="en-US" dirty="0">
                <a:ea typeface="宋体" panose="02010600030101010101" pitchFamily="2" charset="-122"/>
              </a:endParaRPr>
            </a:p>
          </p:txBody>
        </p:sp>
      </p:grpSp>
      <p:sp>
        <p:nvSpPr>
          <p:cNvPr id="32805" name="TextBox 12"/>
          <p:cNvSpPr/>
          <p:nvPr/>
        </p:nvSpPr>
        <p:spPr>
          <a:xfrm>
            <a:off x="2712085" y="552450"/>
            <a:ext cx="3527425"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常见的人格障碍类型</a:t>
            </a:r>
            <a:endParaRPr lang="zh-CN" altLang="en-US" dirty="0">
              <a:ea typeface="宋体" panose="02010600030101010101" pitchFamily="2" charset="-122"/>
            </a:endParaRPr>
          </a:p>
        </p:txBody>
      </p:sp>
      <p:sp>
        <p:nvSpPr>
          <p:cNvPr id="32806"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grpSp>
        <p:nvGrpSpPr>
          <p:cNvPr id="32807" name="组合 32806"/>
          <p:cNvGrpSpPr/>
          <p:nvPr/>
        </p:nvGrpSpPr>
        <p:grpSpPr>
          <a:xfrm>
            <a:off x="1846898" y="6015038"/>
            <a:ext cx="7777162" cy="828675"/>
            <a:chOff x="0" y="0"/>
            <a:chExt cx="7776656" cy="828000"/>
          </a:xfrm>
        </p:grpSpPr>
        <p:sp>
          <p:nvSpPr>
            <p:cNvPr id="32808" name="矩形 13"/>
            <p:cNvSpPr/>
            <p:nvPr/>
          </p:nvSpPr>
          <p:spPr>
            <a:xfrm>
              <a:off x="0" y="150097"/>
              <a:ext cx="7776656" cy="432000"/>
            </a:xfrm>
            <a:prstGeom prst="rect">
              <a:avLst/>
            </a:prstGeom>
            <a:solidFill>
              <a:srgbClr val="7BC143"/>
            </a:solidFill>
            <a:ln w="9525" cap="flat" cmpd="sng">
              <a:solidFill>
                <a:schemeClr val="bg1"/>
              </a:solidFill>
              <a:prstDash val="solid"/>
              <a:miter/>
              <a:headEnd type="none" w="med" len="med"/>
              <a:tailEnd type="none" w="med" len="med"/>
            </a:ln>
          </p:spPr>
          <p:txBody>
            <a:bodyPr anchor="ctr"/>
            <a:p>
              <a:pPr lvl="0" algn="ctr">
                <a:lnSpc>
                  <a:spcPct val="100000"/>
                </a:lnSpc>
              </a:pPr>
              <a:endParaRPr>
                <a:solidFill>
                  <a:schemeClr val="bg1"/>
                </a:solidFill>
                <a:latin typeface="微软雅黑" panose="020B0503020204020204" charset="-122"/>
                <a:ea typeface="微软雅黑" panose="020B0503020204020204" charset="-122"/>
                <a:sym typeface="微软雅黑" panose="020B0503020204020204" charset="-122"/>
              </a:endParaRPr>
            </a:p>
          </p:txBody>
        </p:sp>
        <p:pic>
          <p:nvPicPr>
            <p:cNvPr id="32809" name="Picture 6" descr="E:\仝德志文件，勿删！\03-参考文档\！PPT图片及版面资源\06-PPT精选插图\12-标签\橙色把手-阴影.png"/>
            <p:cNvPicPr>
              <a:picLocks noChangeAspect="1"/>
            </p:cNvPicPr>
            <p:nvPr/>
          </p:nvPicPr>
          <p:blipFill>
            <a:blip r:embed="rId1"/>
            <a:stretch>
              <a:fillRect/>
            </a:stretch>
          </p:blipFill>
          <p:spPr>
            <a:xfrm>
              <a:off x="858733" y="0"/>
              <a:ext cx="1062000" cy="828000"/>
            </a:xfrm>
            <a:prstGeom prst="rect">
              <a:avLst/>
            </a:prstGeom>
            <a:noFill/>
            <a:ln w="9525">
              <a:noFill/>
            </a:ln>
          </p:spPr>
        </p:pic>
        <p:sp>
          <p:nvSpPr>
            <p:cNvPr id="32811" name="椭圆 16"/>
            <p:cNvSpPr/>
            <p:nvPr/>
          </p:nvSpPr>
          <p:spPr>
            <a:xfrm>
              <a:off x="144015" y="186480"/>
              <a:ext cx="360040" cy="360040"/>
            </a:xfrm>
            <a:prstGeom prst="ellipse">
              <a:avLst/>
            </a:prstGeom>
            <a:solidFill>
              <a:schemeClr val="bg1"/>
            </a:solidFill>
            <a:ln w="25400" cap="flat" cmpd="sng">
              <a:solidFill>
                <a:schemeClr val="bg1"/>
              </a:solidFill>
              <a:prstDash val="solid"/>
              <a:headEnd type="none" w="med" len="med"/>
              <a:tailEnd type="none" w="med" len="med"/>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sp>
        <p:nvSpPr>
          <p:cNvPr id="32812" name="TextBox 17"/>
          <p:cNvSpPr/>
          <p:nvPr/>
        </p:nvSpPr>
        <p:spPr>
          <a:xfrm>
            <a:off x="3791585" y="6203950"/>
            <a:ext cx="5545138" cy="384810"/>
          </a:xfrm>
          <a:prstGeom prst="rect">
            <a:avLst/>
          </a:prstGeom>
          <a:noFill/>
          <a:ln w="9525">
            <a:noFill/>
          </a:ln>
        </p:spPr>
        <p:txBody>
          <a:bodyPr wrap="square" lIns="0">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强迫型人格障碍</a:t>
            </a:r>
            <a:endParaRPr lang="zh-CN" altLang="en-US" dirty="0">
              <a:ea typeface="宋体" panose="02010600030101010101" pitchFamily="2" charset="-122"/>
            </a:endParaRPr>
          </a:p>
        </p:txBody>
      </p:sp>
      <p:sp>
        <p:nvSpPr>
          <p:cNvPr id="32813" name="TextBox 18"/>
          <p:cNvSpPr/>
          <p:nvPr/>
        </p:nvSpPr>
        <p:spPr>
          <a:xfrm>
            <a:off x="1919923" y="6096000"/>
            <a:ext cx="407987" cy="579120"/>
          </a:xfrm>
          <a:prstGeom prst="rect">
            <a:avLst/>
          </a:prstGeom>
          <a:noFill/>
          <a:ln w="9525">
            <a:noFill/>
          </a:ln>
        </p:spPr>
        <p:txBody>
          <a:bodyPr wrap="square">
            <a:spAutoFit/>
          </a:bodyPr>
          <a:p>
            <a:pPr lvl="0" fontAlgn="base">
              <a:lnSpc>
                <a:spcPct val="100000"/>
              </a:lnSpc>
              <a:spcBef>
                <a:spcPct val="0"/>
              </a:spcBef>
              <a:spcAft>
                <a:spcPct val="0"/>
              </a:spcAft>
            </a:pPr>
            <a:r>
              <a:rPr lang="en-US" sz="3200" b="1" i="1" dirty="0">
                <a:solidFill>
                  <a:srgbClr val="7BC143"/>
                </a:solidFill>
                <a:latin typeface="Broadway" panose="04040905080B02020502" pitchFamily="2" charset="0"/>
                <a:ea typeface="DFPYeaSong-B5" pitchFamily="2" charset="-120"/>
                <a:sym typeface="Broadway" panose="04040905080B02020502" pitchFamily="2" charset="0"/>
              </a:rPr>
              <a:t>6</a:t>
            </a:r>
            <a:endParaRPr lang="en-US" dirty="0">
              <a:ea typeface="宋体" panose="02010600030101010101" pitchFamily="2" charset="-122"/>
            </a:endParaRPr>
          </a:p>
        </p:txBody>
      </p:sp>
      <p:sp>
        <p:nvSpPr>
          <p:cNvPr id="32814" name="矩形 19"/>
          <p:cNvSpPr/>
          <p:nvPr/>
        </p:nvSpPr>
        <p:spPr>
          <a:xfrm>
            <a:off x="2568893" y="2218373"/>
            <a:ext cx="5311775" cy="2722880"/>
          </a:xfrm>
          <a:prstGeom prst="rect">
            <a:avLst/>
          </a:prstGeom>
          <a:noFill/>
          <a:ln w="9525">
            <a:noFill/>
          </a:ln>
        </p:spPr>
        <p:txBody>
          <a:bodyPr wrap="square">
            <a:spAutoFit/>
          </a:bodyPr>
          <a:p>
            <a:pPr marL="0" lvl="0" indent="457200">
              <a:lnSpc>
                <a:spcPct val="135000"/>
              </a:lnSpc>
              <a:spcAft>
                <a:spcPts val="1200"/>
              </a:spcAft>
            </a:pPr>
            <a:r>
              <a:rPr lang="zh-CN" altLang="en-US" sz="1600" dirty="0">
                <a:solidFill>
                  <a:srgbClr val="7F7F7F"/>
                </a:solidFill>
                <a:latin typeface="微软雅黑" panose="020B0503020204020204" charset="-122"/>
                <a:ea typeface="微软雅黑" panose="020B0503020204020204" charset="-122"/>
                <a:cs typeface="+mn-ea"/>
                <a:sym typeface="微软雅黑" panose="020B0503020204020204" charset="-122"/>
              </a:rPr>
              <a:t>强迫型人格障碍是一种</a:t>
            </a:r>
            <a:r>
              <a:rPr lang="zh-CN" altLang="en-US" sz="1600" b="1" dirty="0">
                <a:solidFill>
                  <a:schemeClr val="accent6"/>
                </a:solidFill>
                <a:latin typeface="微软雅黑" panose="020B0503020204020204" charset="-122"/>
                <a:ea typeface="微软雅黑" panose="020B0503020204020204" charset="-122"/>
                <a:cs typeface="+mn-ea"/>
                <a:sym typeface="微软雅黑" panose="020B0503020204020204" charset="-122"/>
              </a:rPr>
              <a:t>以要求严格和完美为主要特点的人格障碍</a:t>
            </a:r>
            <a:r>
              <a:rPr lang="zh-CN" altLang="en-US" sz="1600" dirty="0">
                <a:solidFill>
                  <a:srgbClr val="7F7F7F"/>
                </a:solidFill>
                <a:latin typeface="微软雅黑" panose="020B0503020204020204" charset="-122"/>
                <a:ea typeface="微软雅黑" panose="020B0503020204020204" charset="-122"/>
                <a:cs typeface="+mn-ea"/>
                <a:sym typeface="微软雅黑" panose="020B0503020204020204" charset="-122"/>
              </a:rPr>
              <a:t>。过分地注意自己的行为是否正确、举止是否适当，因而表现得特别死板，处世缺乏灵活。常表现为：</a:t>
            </a:r>
            <a:r>
              <a:rPr lang="zh-CN" altLang="en-US" sz="1600" dirty="0">
                <a:solidFill>
                  <a:schemeClr val="accent6"/>
                </a:solidFill>
                <a:latin typeface="微软雅黑" panose="020B0503020204020204" charset="-122"/>
                <a:ea typeface="微软雅黑" panose="020B0503020204020204" charset="-122"/>
                <a:cs typeface="+mn-ea"/>
                <a:sym typeface="微软雅黑" panose="020B0503020204020204" charset="-122"/>
              </a:rPr>
              <a:t>做任何事情都要求完美无缺，循规蹈矩；主观、固执，比较专制；遇到需要解决问题时，常犹豫不决；常有不安全感，反复考虑计划是否得当，反复核对检查，惟恐有疏忽或差错；拘泥细节，甚至对生活小节也要程序化，有的好洁成癖，若不按照要求做就感到不安，甚至重做</a:t>
            </a:r>
            <a:r>
              <a:rPr lang="zh-CN" altLang="en-US" sz="1600" dirty="0">
                <a:solidFill>
                  <a:schemeClr val="accent6"/>
                </a:solidFill>
                <a:latin typeface="微软雅黑" panose="020B0503020204020204" charset="-122"/>
                <a:ea typeface="微软雅黑" panose="020B0503020204020204" charset="-122"/>
                <a:sym typeface="微软雅黑" panose="020B0503020204020204" charset="-122"/>
              </a:rPr>
              <a:t>。</a:t>
            </a:r>
            <a:endParaRPr lang="zh-CN" altLang="en-US" sz="1600" dirty="0">
              <a:solidFill>
                <a:schemeClr val="accent6"/>
              </a:solidFill>
              <a:latin typeface="微软雅黑" panose="020B0503020204020204" charset="-122"/>
              <a:ea typeface="微软雅黑" panose="020B0503020204020204" charset="-122"/>
              <a:sym typeface="微软雅黑" panose="020B0503020204020204" charset="-122"/>
            </a:endParaRPr>
          </a:p>
        </p:txBody>
      </p:sp>
      <p:sp>
        <p:nvSpPr>
          <p:cNvPr id="32815" name="矩形 21"/>
          <p:cNvSpPr>
            <a:spLocks noChangeAspect="1"/>
          </p:cNvSpPr>
          <p:nvPr/>
        </p:nvSpPr>
        <p:spPr>
          <a:xfrm>
            <a:off x="2410460" y="2205038"/>
            <a:ext cx="5629275" cy="2776537"/>
          </a:xfrm>
          <a:prstGeom prst="rect">
            <a:avLst/>
          </a:prstGeom>
          <a:noFill/>
          <a:ln w="19050" cap="flat" cmpd="sng">
            <a:solidFill>
              <a:srgbClr val="92D050"/>
            </a:solidFill>
            <a:prstDash val="solid"/>
            <a:miter/>
            <a:headEnd type="none" w="med" len="med"/>
            <a:tailEnd type="none" w="med" len="med"/>
          </a:ln>
        </p:spPr>
        <p:txBody>
          <a:bodyPr anchor="ctr"/>
          <a:p>
            <a:pPr lvl="0" algn="ctr">
              <a:lnSpc>
                <a:spcPct val="100000"/>
              </a:lnSpc>
            </a:pPr>
            <a:endParaRPr>
              <a:solidFill>
                <a:schemeClr val="tx1"/>
              </a:solidFill>
              <a:latin typeface="宋体" panose="02010600030101010101" pitchFamily="2" charset="-122"/>
              <a:ea typeface="宋体" panose="02010600030101010101" pitchFamily="2" charset="-122"/>
              <a:sym typeface="宋体" panose="02010600030101010101" pitchFamily="2" charset="-122"/>
            </a:endParaRPr>
          </a:p>
        </p:txBody>
      </p:sp>
      <p:pic>
        <p:nvPicPr>
          <p:cNvPr id="32816" name="Picture 4" descr="C:\Users\cxy\Desktop\中职-《心理健康》\图\20130115023058853.jpg20130115023058853"/>
          <p:cNvPicPr>
            <a:picLocks noChangeAspect="1"/>
          </p:cNvPicPr>
          <p:nvPr/>
        </p:nvPicPr>
        <p:blipFill>
          <a:blip r:embed="rId2"/>
          <a:srcRect/>
          <a:stretch>
            <a:fillRect/>
          </a:stretch>
        </p:blipFill>
        <p:spPr>
          <a:xfrm>
            <a:off x="8032115" y="2245043"/>
            <a:ext cx="4159250" cy="2710180"/>
          </a:xfrm>
          <a:prstGeom prst="rect">
            <a:avLst/>
          </a:prstGeom>
          <a:noFill/>
          <a:ln w="19050" cap="flat" cmpd="sng">
            <a:solidFill>
              <a:srgbClr val="92D050"/>
            </a:solidFill>
            <a:prstDash val="solid"/>
            <a:miter/>
            <a:headEnd type="none" w="med" len="med"/>
            <a:tailEnd type="none" w="med" len="med"/>
          </a:ln>
        </p:spPr>
      </p:pic>
      <p:grpSp>
        <p:nvGrpSpPr>
          <p:cNvPr id="3" name="组合 2"/>
          <p:cNvGrpSpPr/>
          <p:nvPr/>
        </p:nvGrpSpPr>
        <p:grpSpPr>
          <a:xfrm>
            <a:off x="-42545" y="1123950"/>
            <a:ext cx="1748155" cy="4826000"/>
            <a:chOff x="-68" y="1770"/>
            <a:chExt cx="2753" cy="7600"/>
          </a:xfrm>
        </p:grpSpPr>
        <p:sp>
          <p:nvSpPr>
            <p:cNvPr id="2" name="矩形 13"/>
            <p:cNvSpPr/>
            <p:nvPr/>
          </p:nvSpPr>
          <p:spPr>
            <a:xfrm>
              <a:off x="3" y="1770"/>
              <a:ext cx="2680" cy="76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152" name="矩形 19"/>
            <p:cNvSpPr/>
            <p:nvPr/>
          </p:nvSpPr>
          <p:spPr>
            <a:xfrm>
              <a:off x="921" y="4880"/>
              <a:ext cx="1736"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3" name="矩形 20"/>
            <p:cNvSpPr/>
            <p:nvPr/>
          </p:nvSpPr>
          <p:spPr>
            <a:xfrm>
              <a:off x="3" y="2789"/>
              <a:ext cx="777"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4" name="TextBox 21"/>
            <p:cNvSpPr/>
            <p:nvPr/>
          </p:nvSpPr>
          <p:spPr>
            <a:xfrm>
              <a:off x="-68" y="2678"/>
              <a:ext cx="994"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01</a:t>
              </a:r>
              <a:endParaRPr lang="en-US" altLang="zh-CN" sz="2800" b="1">
                <a:solidFill>
                  <a:srgbClr val="F2F2F2"/>
                </a:solidFill>
                <a:latin typeface="Bradley Hand ITC" pitchFamily="2" charset="0"/>
                <a:ea typeface="楷体_GB2312" panose="02010609030101010101" pitchFamily="1" charset="-122"/>
                <a:sym typeface="Bradley Hand ITC" pitchFamily="2" charset="0"/>
              </a:endParaRPr>
            </a:p>
          </p:txBody>
        </p:sp>
        <p:sp>
          <p:nvSpPr>
            <p:cNvPr id="6155" name="TextBox 22">
              <a:hlinkClick r:id="rId3" action="ppaction://hlinksldjump"/>
            </p:cNvPr>
            <p:cNvSpPr/>
            <p:nvPr/>
          </p:nvSpPr>
          <p:spPr>
            <a:xfrm>
              <a:off x="1041" y="275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rPr>
                <a:t>单元一</a:t>
              </a:r>
              <a:endPar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endParaRPr>
            </a:p>
          </p:txBody>
        </p:sp>
        <p:sp>
          <p:nvSpPr>
            <p:cNvPr id="6158" name="矩形 41"/>
            <p:cNvSpPr/>
            <p:nvPr/>
          </p:nvSpPr>
          <p:spPr>
            <a:xfrm>
              <a:off x="4" y="3835"/>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9" name="TextBox 42"/>
            <p:cNvSpPr/>
            <p:nvPr/>
          </p:nvSpPr>
          <p:spPr>
            <a:xfrm>
              <a:off x="-68" y="3724"/>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02</a:t>
              </a:r>
              <a:endParaRPr lang="en-US" altLang="zh-CN">
                <a:ea typeface="宋体" panose="02010600030101010101" pitchFamily="2" charset="-122"/>
              </a:endParaRPr>
            </a:p>
          </p:txBody>
        </p:sp>
        <p:sp>
          <p:nvSpPr>
            <p:cNvPr id="6160" name="TextBox 43">
              <a:hlinkClick r:id="rId3" action="ppaction://hlinksldjump"/>
            </p:cNvPr>
            <p:cNvSpPr/>
            <p:nvPr/>
          </p:nvSpPr>
          <p:spPr>
            <a:xfrm>
              <a:off x="1042" y="3803"/>
              <a:ext cx="1641" cy="658"/>
            </a:xfrm>
            <a:prstGeom prst="rect">
              <a:avLst/>
            </a:prstGeom>
            <a:noFill/>
            <a:ln w="9525">
              <a:noFill/>
            </a:ln>
          </p:spPr>
          <p:txBody>
            <a:bodyPr wrap="square">
              <a:spAutoFit/>
            </a:bodyPr>
            <a:p>
              <a:pPr lvl="0">
                <a:lnSpc>
                  <a:spcPct val="100000"/>
                </a:lnSpc>
              </a:pPr>
              <a:r>
                <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rPr>
                <a:t>单元二</a:t>
              </a:r>
              <a:endPar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endParaRPr>
            </a:p>
          </p:txBody>
        </p:sp>
        <p:sp>
          <p:nvSpPr>
            <p:cNvPr id="6162" name="矩形 38"/>
            <p:cNvSpPr/>
            <p:nvPr/>
          </p:nvSpPr>
          <p:spPr>
            <a:xfrm>
              <a:off x="4" y="4881"/>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3" name="TextBox 39"/>
            <p:cNvSpPr/>
            <p:nvPr/>
          </p:nvSpPr>
          <p:spPr>
            <a:xfrm>
              <a:off x="-68" y="4770"/>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03</a:t>
              </a:r>
              <a:endParaRPr lang="en-US" altLang="zh-CN">
                <a:ea typeface="宋体" panose="02010600030101010101" pitchFamily="2" charset="-122"/>
              </a:endParaRPr>
            </a:p>
          </p:txBody>
        </p:sp>
        <p:sp>
          <p:nvSpPr>
            <p:cNvPr id="6164" name="TextBox 40">
              <a:hlinkClick r:id="rId3" action="ppaction://hlinksldjump"/>
            </p:cNvPr>
            <p:cNvSpPr/>
            <p:nvPr/>
          </p:nvSpPr>
          <p:spPr>
            <a:xfrm>
              <a:off x="1042" y="4849"/>
              <a:ext cx="1641" cy="658"/>
            </a:xfrm>
            <a:prstGeom prst="rect">
              <a:avLst/>
            </a:prstGeom>
            <a:noFill/>
            <a:ln w="9525">
              <a:noFill/>
            </a:ln>
          </p:spPr>
          <p:txBody>
            <a:bodyPr wrap="square">
              <a:spAutoFit/>
            </a:bodyPr>
            <a:p>
              <a:pPr lvl="0">
                <a:lnSpc>
                  <a:spcPct val="100000"/>
                </a:lnSpc>
              </a:pPr>
              <a:r>
                <a:rPr lang="zh-CN" altLang="en-US" sz="2000">
                  <a:solidFill>
                    <a:schemeClr val="bg1"/>
                  </a:solidFill>
                  <a:latin typeface="微软雅黑" panose="020B0503020204020204" charset="-122"/>
                  <a:ea typeface="微软雅黑" panose="020B0503020204020204" charset="-122"/>
                  <a:sym typeface="微软雅黑" panose="020B0503020204020204" charset="-122"/>
                </a:rPr>
                <a:t>单元三</a:t>
              </a:r>
              <a:endParaRPr lang="zh-CN" altLang="en-US" sz="200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6166" name="矩形 35"/>
            <p:cNvSpPr/>
            <p:nvPr/>
          </p:nvSpPr>
          <p:spPr>
            <a:xfrm>
              <a:off x="4" y="5885"/>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7" name="TextBox 36"/>
            <p:cNvSpPr/>
            <p:nvPr/>
          </p:nvSpPr>
          <p:spPr>
            <a:xfrm>
              <a:off x="-68" y="5812"/>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04</a:t>
              </a:r>
              <a:endParaRPr lang="en-US" altLang="zh-CN">
                <a:ea typeface="宋体" panose="02010600030101010101" pitchFamily="2" charset="-122"/>
              </a:endParaRPr>
            </a:p>
          </p:txBody>
        </p:sp>
        <p:sp>
          <p:nvSpPr>
            <p:cNvPr id="6168" name="TextBox 37">
              <a:hlinkClick r:id="rId3" action="ppaction://hlinksldjump"/>
            </p:cNvPr>
            <p:cNvSpPr/>
            <p:nvPr/>
          </p:nvSpPr>
          <p:spPr>
            <a:xfrm>
              <a:off x="1042" y="5885"/>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单元四</a:t>
              </a:r>
              <a:endParaRPr lang="zh-CN" altLang="en-US">
                <a:ea typeface="宋体" panose="02010600030101010101" pitchFamily="2" charset="-122"/>
              </a:endParaRPr>
            </a:p>
          </p:txBody>
        </p:sp>
        <p:sp>
          <p:nvSpPr>
            <p:cNvPr id="6170" name="矩形 32"/>
            <p:cNvSpPr/>
            <p:nvPr/>
          </p:nvSpPr>
          <p:spPr>
            <a:xfrm>
              <a:off x="4" y="6926"/>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1" name="TextBox 33"/>
            <p:cNvSpPr/>
            <p:nvPr/>
          </p:nvSpPr>
          <p:spPr>
            <a:xfrm>
              <a:off x="-68" y="6853"/>
              <a:ext cx="98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05</a:t>
              </a:r>
              <a:endParaRPr lang="en-US" altLang="zh-CN">
                <a:ea typeface="宋体" panose="02010600030101010101" pitchFamily="2" charset="-122"/>
              </a:endParaRPr>
            </a:p>
          </p:txBody>
        </p:sp>
        <p:sp>
          <p:nvSpPr>
            <p:cNvPr id="6172" name="TextBox 34">
              <a:hlinkClick r:id="rId3" action="ppaction://hlinksldjump"/>
            </p:cNvPr>
            <p:cNvSpPr/>
            <p:nvPr/>
          </p:nvSpPr>
          <p:spPr>
            <a:xfrm>
              <a:off x="1042" y="6926"/>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单元五</a:t>
              </a:r>
              <a:endParaRPr lang="zh-CN" altLang="en-US">
                <a:ea typeface="宋体" panose="02010600030101010101" pitchFamily="2" charset="-122"/>
              </a:endParaRPr>
            </a:p>
          </p:txBody>
        </p:sp>
        <p:sp>
          <p:nvSpPr>
            <p:cNvPr id="6174" name="矩形 29"/>
            <p:cNvSpPr/>
            <p:nvPr/>
          </p:nvSpPr>
          <p:spPr>
            <a:xfrm>
              <a:off x="6" y="7967"/>
              <a:ext cx="776"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5" name="TextBox 30"/>
            <p:cNvSpPr/>
            <p:nvPr/>
          </p:nvSpPr>
          <p:spPr>
            <a:xfrm>
              <a:off x="-68" y="7894"/>
              <a:ext cx="110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06</a:t>
              </a:r>
              <a:endParaRPr lang="en-US" altLang="zh-CN">
                <a:ea typeface="宋体" panose="02010600030101010101" pitchFamily="2" charset="-122"/>
              </a:endParaRPr>
            </a:p>
          </p:txBody>
        </p:sp>
        <p:sp>
          <p:nvSpPr>
            <p:cNvPr id="6176" name="TextBox 31">
              <a:hlinkClick r:id="rId3" action="ppaction://hlinksldjump"/>
            </p:cNvPr>
            <p:cNvSpPr/>
            <p:nvPr/>
          </p:nvSpPr>
          <p:spPr>
            <a:xfrm>
              <a:off x="1041" y="796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单元六</a:t>
              </a:r>
              <a:endParaRPr lang="zh-CN" altLang="en-US">
                <a:ea typeface="宋体" panose="02010600030101010101" pitchFamily="2" charset="-122"/>
              </a:endParaRPr>
            </a:p>
          </p:txBody>
        </p:sp>
      </p:grpSp>
      <p:sp>
        <p:nvSpPr>
          <p:cNvPr id="15367" name="标题 1"/>
          <p:cNvSpPr/>
          <p:nvPr/>
        </p:nvSpPr>
        <p:spPr>
          <a:xfrm>
            <a:off x="8598535" y="525939"/>
            <a:ext cx="2330450" cy="461010"/>
          </a:xfrm>
          <a:prstGeom prst="rect">
            <a:avLst/>
          </a:prstGeom>
          <a:noFill/>
          <a:ln w="9525">
            <a:noFill/>
          </a:ln>
        </p:spPr>
        <p:txBody>
          <a:bodyPr anchor="ctr" anchorCtr="0">
            <a:normAutofit/>
          </a:bodyPr>
          <a:p>
            <a:pPr lvl="0" algn="r">
              <a:lnSpc>
                <a:spcPct val="100000"/>
              </a:lnSpc>
            </a:pPr>
            <a:r>
              <a:rPr lang="zh-CN" altLang="en-US" sz="1400">
                <a:solidFill>
                  <a:srgbClr val="7BC143"/>
                </a:solidFill>
                <a:latin typeface="微软雅黑" panose="020B0503020204020204" charset="-122"/>
                <a:ea typeface="微软雅黑" panose="020B0503020204020204" charset="-122"/>
                <a:sym typeface="Calibri" panose="020F0502020204030204" charset="0"/>
              </a:rPr>
              <a:t>孕育生命之花</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4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学习单元三</a:t>
            </a:r>
            <a:endParaRPr lang="zh-CN" altLang="en-US" sz="1400" baseline="0">
              <a:solidFill>
                <a:srgbClr val="7BC143"/>
              </a:solidFill>
              <a:latin typeface="微软雅黑" panose="020B0503020204020204" charset="-122"/>
              <a:ea typeface="微软雅黑" panose="020B0503020204020204" charset="-122"/>
              <a:sym typeface="Calibri" panose="020F05020202040302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2813"/>
                                        </p:tgtEl>
                                        <p:attrNameLst>
                                          <p:attrName>style.visibility</p:attrName>
                                        </p:attrNameLst>
                                      </p:cBhvr>
                                      <p:to>
                                        <p:strVal val="visible"/>
                                      </p:to>
                                    </p:set>
                                    <p:anim calcmode="lin" valueType="num">
                                      <p:cBhvr>
                                        <p:cTn id="7" dur="100" fill="hold"/>
                                        <p:tgtEl>
                                          <p:spTgt spid="32813"/>
                                        </p:tgtEl>
                                        <p:attrNameLst>
                                          <p:attrName>ppt_x</p:attrName>
                                        </p:attrNameLst>
                                      </p:cBhvr>
                                      <p:tavLst>
                                        <p:tav tm="0">
                                          <p:val>
                                            <p:strVal val="0-#ppt_w/2"/>
                                          </p:val>
                                        </p:tav>
                                        <p:tav tm="100000">
                                          <p:val>
                                            <p:strVal val="#ppt_x"/>
                                          </p:val>
                                        </p:tav>
                                      </p:tavLst>
                                    </p:anim>
                                    <p:anim calcmode="lin" valueType="num">
                                      <p:cBhvr>
                                        <p:cTn id="8" dur="100" fill="hold"/>
                                        <p:tgtEl>
                                          <p:spTgt spid="3281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32812"/>
                                        </p:tgtEl>
                                        <p:attrNameLst>
                                          <p:attrName>style.visibility</p:attrName>
                                        </p:attrNameLst>
                                      </p:cBhvr>
                                      <p:to>
                                        <p:strVal val="visible"/>
                                      </p:to>
                                    </p:set>
                                    <p:anim calcmode="lin" valueType="num">
                                      <p:cBhvr>
                                        <p:cTn id="12" dur="500" fill="hold"/>
                                        <p:tgtEl>
                                          <p:spTgt spid="32812"/>
                                        </p:tgtEl>
                                        <p:attrNameLst>
                                          <p:attrName>ppt_x</p:attrName>
                                        </p:attrNameLst>
                                      </p:cBhvr>
                                      <p:tavLst>
                                        <p:tav tm="0">
                                          <p:val>
                                            <p:strVal val="0-#ppt_w/2"/>
                                          </p:val>
                                        </p:tav>
                                        <p:tav tm="100000">
                                          <p:val>
                                            <p:strVal val="#ppt_x"/>
                                          </p:val>
                                        </p:tav>
                                      </p:tavLst>
                                    </p:anim>
                                    <p:anim calcmode="lin" valueType="num">
                                      <p:cBhvr>
                                        <p:cTn id="13" dur="500" fill="hold"/>
                                        <p:tgtEl>
                                          <p:spTgt spid="32812"/>
                                        </p:tgtEl>
                                        <p:attrNameLst>
                                          <p:attrName>ppt_y</p:attrName>
                                        </p:attrNameLst>
                                      </p:cBhvr>
                                      <p:tavLst>
                                        <p:tav tm="0">
                                          <p:val>
                                            <p:strVal val="#ppt_y"/>
                                          </p:val>
                                        </p:tav>
                                        <p:tav tm="100000">
                                          <p:val>
                                            <p:strVal val="#ppt_y"/>
                                          </p:val>
                                        </p:tav>
                                      </p:tavLst>
                                    </p:anim>
                                  </p:childTnLst>
                                </p:cTn>
                              </p:par>
                              <p:par>
                                <p:cTn id="14" presetID="8" presetClass="emph" presetSubtype="0" fill="hold" grpId="1" nodeType="withEffect">
                                  <p:stCondLst>
                                    <p:cond delay="0"/>
                                  </p:stCondLst>
                                  <p:childTnLst>
                                    <p:animRot by="43200000">
                                      <p:cBhvr>
                                        <p:cTn id="15" dur="400" fill="hold"/>
                                        <p:tgtEl>
                                          <p:spTgt spid="32812"/>
                                        </p:tgtEl>
                                        <p:attrNameLst>
                                          <p:attrName>r</p:attrName>
                                        </p:attrNameLst>
                                      </p:cBhvr>
                                    </p:animRot>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32814"/>
                                        </p:tgtEl>
                                        <p:attrNameLst>
                                          <p:attrName>style.visibility</p:attrName>
                                        </p:attrNameLst>
                                      </p:cBhvr>
                                      <p:to>
                                        <p:strVal val="visible"/>
                                      </p:to>
                                    </p:set>
                                    <p:animEffect filter="fade">
                                      <p:cBhvr>
                                        <p:cTn id="19" dur="1000"/>
                                        <p:tgtEl>
                                          <p:spTgt spid="32814"/>
                                        </p:tgtEl>
                                      </p:cBhvr>
                                    </p:animEffect>
                                    <p:anim calcmode="lin" valueType="num">
                                      <p:cBhvr>
                                        <p:cTn id="20" dur="1000" fill="hold"/>
                                        <p:tgtEl>
                                          <p:spTgt spid="32814"/>
                                        </p:tgtEl>
                                        <p:attrNameLst>
                                          <p:attrName>ppt_x</p:attrName>
                                        </p:attrNameLst>
                                      </p:cBhvr>
                                      <p:tavLst>
                                        <p:tav tm="0">
                                          <p:val>
                                            <p:strVal val="#ppt_x"/>
                                          </p:val>
                                        </p:tav>
                                        <p:tav tm="100000">
                                          <p:val>
                                            <p:strVal val="#ppt_x"/>
                                          </p:val>
                                        </p:tav>
                                      </p:tavLst>
                                    </p:anim>
                                    <p:anim calcmode="lin" valueType="num">
                                      <p:cBhvr>
                                        <p:cTn id="21" dur="1000" fill="hold"/>
                                        <p:tgtEl>
                                          <p:spTgt spid="328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812" grpId="0" bldLvl="0"/>
      <p:bldP spid="32812" grpId="1" bldLvl="0"/>
      <p:bldP spid="32813" grpId="0" bldLvl="0"/>
      <p:bldP spid="32814" grpId="0" bldLvl="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1" name="矩形 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2774" name="直接连接符 5"/>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grpSp>
        <p:nvGrpSpPr>
          <p:cNvPr id="32802" name="组合 32801"/>
          <p:cNvGrpSpPr/>
          <p:nvPr/>
        </p:nvGrpSpPr>
        <p:grpSpPr>
          <a:xfrm>
            <a:off x="1883410" y="512763"/>
            <a:ext cx="539750" cy="539750"/>
            <a:chOff x="0" y="0"/>
            <a:chExt cx="540000" cy="540000"/>
          </a:xfrm>
        </p:grpSpPr>
        <p:sp>
          <p:nvSpPr>
            <p:cNvPr id="32803"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32804"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06</a:t>
              </a:r>
              <a:endParaRPr lang="zh-CN" altLang="en-US" dirty="0">
                <a:ea typeface="宋体" panose="02010600030101010101" pitchFamily="2" charset="-122"/>
              </a:endParaRPr>
            </a:p>
          </p:txBody>
        </p:sp>
      </p:grpSp>
      <p:sp>
        <p:nvSpPr>
          <p:cNvPr id="32805" name="TextBox 12"/>
          <p:cNvSpPr/>
          <p:nvPr/>
        </p:nvSpPr>
        <p:spPr>
          <a:xfrm>
            <a:off x="2712085" y="552450"/>
            <a:ext cx="3527425"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常见的人格障碍类型</a:t>
            </a:r>
            <a:endParaRPr lang="zh-CN" altLang="en-US" dirty="0">
              <a:ea typeface="宋体" panose="02010600030101010101" pitchFamily="2" charset="-122"/>
            </a:endParaRPr>
          </a:p>
        </p:txBody>
      </p:sp>
      <p:sp>
        <p:nvSpPr>
          <p:cNvPr id="32806"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grpSp>
        <p:nvGrpSpPr>
          <p:cNvPr id="32807" name="组合 32806"/>
          <p:cNvGrpSpPr/>
          <p:nvPr/>
        </p:nvGrpSpPr>
        <p:grpSpPr>
          <a:xfrm>
            <a:off x="1846898" y="6015038"/>
            <a:ext cx="7777162" cy="828675"/>
            <a:chOff x="0" y="0"/>
            <a:chExt cx="7776656" cy="828000"/>
          </a:xfrm>
        </p:grpSpPr>
        <p:sp>
          <p:nvSpPr>
            <p:cNvPr id="32808" name="矩形 13"/>
            <p:cNvSpPr/>
            <p:nvPr/>
          </p:nvSpPr>
          <p:spPr>
            <a:xfrm>
              <a:off x="0" y="150097"/>
              <a:ext cx="7776656" cy="432000"/>
            </a:xfrm>
            <a:prstGeom prst="rect">
              <a:avLst/>
            </a:prstGeom>
            <a:solidFill>
              <a:srgbClr val="7BC143"/>
            </a:solidFill>
            <a:ln w="9525" cap="flat" cmpd="sng">
              <a:solidFill>
                <a:schemeClr val="bg1"/>
              </a:solidFill>
              <a:prstDash val="solid"/>
              <a:miter/>
              <a:headEnd type="none" w="med" len="med"/>
              <a:tailEnd type="none" w="med" len="med"/>
            </a:ln>
          </p:spPr>
          <p:txBody>
            <a:bodyPr anchor="ctr"/>
            <a:p>
              <a:pPr lvl="0" algn="ctr">
                <a:lnSpc>
                  <a:spcPct val="100000"/>
                </a:lnSpc>
              </a:pPr>
              <a:endParaRPr>
                <a:solidFill>
                  <a:schemeClr val="bg1"/>
                </a:solidFill>
                <a:latin typeface="微软雅黑" panose="020B0503020204020204" charset="-122"/>
                <a:ea typeface="微软雅黑" panose="020B0503020204020204" charset="-122"/>
                <a:sym typeface="微软雅黑" panose="020B0503020204020204" charset="-122"/>
              </a:endParaRPr>
            </a:p>
          </p:txBody>
        </p:sp>
        <p:pic>
          <p:nvPicPr>
            <p:cNvPr id="32809" name="Picture 6" descr="E:\仝德志文件，勿删！\03-参考文档\！PPT图片及版面资源\06-PPT精选插图\12-标签\橙色把手-阴影.png"/>
            <p:cNvPicPr>
              <a:picLocks noChangeAspect="1"/>
            </p:cNvPicPr>
            <p:nvPr/>
          </p:nvPicPr>
          <p:blipFill>
            <a:blip r:embed="rId1"/>
            <a:stretch>
              <a:fillRect/>
            </a:stretch>
          </p:blipFill>
          <p:spPr>
            <a:xfrm>
              <a:off x="858733" y="0"/>
              <a:ext cx="1062000" cy="828000"/>
            </a:xfrm>
            <a:prstGeom prst="rect">
              <a:avLst/>
            </a:prstGeom>
            <a:noFill/>
            <a:ln w="9525">
              <a:noFill/>
            </a:ln>
          </p:spPr>
        </p:pic>
        <p:sp>
          <p:nvSpPr>
            <p:cNvPr id="32811" name="椭圆 16"/>
            <p:cNvSpPr/>
            <p:nvPr/>
          </p:nvSpPr>
          <p:spPr>
            <a:xfrm>
              <a:off x="144015" y="186480"/>
              <a:ext cx="360040" cy="360040"/>
            </a:xfrm>
            <a:prstGeom prst="ellipse">
              <a:avLst/>
            </a:prstGeom>
            <a:solidFill>
              <a:schemeClr val="bg1"/>
            </a:solidFill>
            <a:ln w="25400" cap="flat" cmpd="sng">
              <a:solidFill>
                <a:schemeClr val="bg1"/>
              </a:solidFill>
              <a:prstDash val="solid"/>
              <a:headEnd type="none" w="med" len="med"/>
              <a:tailEnd type="none" w="med" len="med"/>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sp>
        <p:nvSpPr>
          <p:cNvPr id="32812" name="TextBox 17"/>
          <p:cNvSpPr/>
          <p:nvPr/>
        </p:nvSpPr>
        <p:spPr>
          <a:xfrm>
            <a:off x="3791585" y="6203950"/>
            <a:ext cx="5545138" cy="384810"/>
          </a:xfrm>
          <a:prstGeom prst="rect">
            <a:avLst/>
          </a:prstGeom>
          <a:noFill/>
          <a:ln w="9525">
            <a:noFill/>
          </a:ln>
        </p:spPr>
        <p:txBody>
          <a:bodyPr wrap="square" lIns="0">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自恋型人格障碍</a:t>
            </a:r>
            <a:endParaRPr lang="zh-CN" altLang="en-US" dirty="0">
              <a:ea typeface="宋体" panose="02010600030101010101" pitchFamily="2" charset="-122"/>
            </a:endParaRPr>
          </a:p>
        </p:txBody>
      </p:sp>
      <p:sp>
        <p:nvSpPr>
          <p:cNvPr id="32813" name="TextBox 18"/>
          <p:cNvSpPr/>
          <p:nvPr/>
        </p:nvSpPr>
        <p:spPr>
          <a:xfrm>
            <a:off x="1919923" y="6096000"/>
            <a:ext cx="407987" cy="579120"/>
          </a:xfrm>
          <a:prstGeom prst="rect">
            <a:avLst/>
          </a:prstGeom>
          <a:noFill/>
          <a:ln w="9525">
            <a:noFill/>
          </a:ln>
        </p:spPr>
        <p:txBody>
          <a:bodyPr wrap="square">
            <a:spAutoFit/>
          </a:bodyPr>
          <a:p>
            <a:pPr lvl="0" fontAlgn="base">
              <a:lnSpc>
                <a:spcPct val="100000"/>
              </a:lnSpc>
              <a:spcBef>
                <a:spcPct val="0"/>
              </a:spcBef>
              <a:spcAft>
                <a:spcPct val="0"/>
              </a:spcAft>
            </a:pPr>
            <a:r>
              <a:rPr lang="en-US" sz="3200" b="1" i="1" dirty="0">
                <a:solidFill>
                  <a:srgbClr val="7BC143"/>
                </a:solidFill>
                <a:latin typeface="Broadway" panose="04040905080B02020502" pitchFamily="2" charset="0"/>
                <a:ea typeface="DFPYeaSong-B5" pitchFamily="2" charset="-120"/>
                <a:sym typeface="Broadway" panose="04040905080B02020502" pitchFamily="2" charset="0"/>
              </a:rPr>
              <a:t>7</a:t>
            </a:r>
            <a:endParaRPr lang="en-US" dirty="0">
              <a:ea typeface="宋体" panose="02010600030101010101" pitchFamily="2" charset="-122"/>
            </a:endParaRPr>
          </a:p>
        </p:txBody>
      </p:sp>
      <p:sp>
        <p:nvSpPr>
          <p:cNvPr id="32814" name="矩形 19"/>
          <p:cNvSpPr/>
          <p:nvPr/>
        </p:nvSpPr>
        <p:spPr>
          <a:xfrm>
            <a:off x="2689860" y="2414905"/>
            <a:ext cx="5070475" cy="2393950"/>
          </a:xfrm>
          <a:prstGeom prst="rect">
            <a:avLst/>
          </a:prstGeom>
          <a:noFill/>
          <a:ln w="9525">
            <a:noFill/>
          </a:ln>
        </p:spPr>
        <p:txBody>
          <a:bodyPr wrap="square">
            <a:spAutoFit/>
          </a:bodyPr>
          <a:p>
            <a:pPr marL="0" lvl="0" indent="457200" algn="just">
              <a:lnSpc>
                <a:spcPct val="135000"/>
              </a:lnSpc>
              <a:spcAft>
                <a:spcPts val="1200"/>
              </a:spcAft>
            </a:pPr>
            <a:r>
              <a:rPr lang="zh-CN" altLang="en-US" sz="1600" dirty="0">
                <a:solidFill>
                  <a:srgbClr val="7F7F7F"/>
                </a:solidFill>
                <a:latin typeface="微软雅黑" panose="020B0503020204020204" charset="-122"/>
                <a:ea typeface="微软雅黑" panose="020B0503020204020204" charset="-122"/>
                <a:cs typeface="+mn-ea"/>
                <a:sym typeface="微软雅黑" panose="020B0503020204020204" charset="-122"/>
              </a:rPr>
              <a:t>自恋型人格障碍是一种以自我中心为主要特点的人格障碍。表现为：自我评价过高，主观自我高于客观自我，在生活中爱听表扬忌听批评；喜欢指使他人，要他人为自己服务；希望引起别人的重视，渴望持久的关注与赞美；缺乏失败的生活经历与亲身体验，生活在理想世界中，当面临挫折甚至失败时，常常无法面对而导致心理崩溃。</a:t>
            </a:r>
            <a:endParaRPr lang="zh-CN" altLang="en-US" sz="1600" dirty="0">
              <a:solidFill>
                <a:srgbClr val="7F7F7F"/>
              </a:solidFill>
              <a:latin typeface="微软雅黑" panose="020B0503020204020204" charset="-122"/>
              <a:ea typeface="微软雅黑" panose="020B0503020204020204" charset="-122"/>
              <a:cs typeface="+mn-ea"/>
              <a:sym typeface="微软雅黑" panose="020B0503020204020204" charset="-122"/>
            </a:endParaRPr>
          </a:p>
        </p:txBody>
      </p:sp>
      <p:sp>
        <p:nvSpPr>
          <p:cNvPr id="32815" name="矩形 21"/>
          <p:cNvSpPr>
            <a:spLocks noChangeAspect="1"/>
          </p:cNvSpPr>
          <p:nvPr/>
        </p:nvSpPr>
        <p:spPr>
          <a:xfrm>
            <a:off x="2410460" y="2205038"/>
            <a:ext cx="5629275" cy="2776537"/>
          </a:xfrm>
          <a:prstGeom prst="rect">
            <a:avLst/>
          </a:prstGeom>
          <a:noFill/>
          <a:ln w="19050" cap="flat" cmpd="sng">
            <a:solidFill>
              <a:srgbClr val="92D050"/>
            </a:solidFill>
            <a:prstDash val="solid"/>
            <a:miter/>
            <a:headEnd type="none" w="med" len="med"/>
            <a:tailEnd type="none" w="med" len="med"/>
          </a:ln>
        </p:spPr>
        <p:txBody>
          <a:bodyPr anchor="ctr"/>
          <a:p>
            <a:pPr lvl="0" algn="ctr">
              <a:lnSpc>
                <a:spcPct val="100000"/>
              </a:lnSpc>
            </a:pPr>
            <a:endParaRPr>
              <a:solidFill>
                <a:schemeClr val="tx1"/>
              </a:solidFill>
              <a:latin typeface="宋体" panose="02010600030101010101" pitchFamily="2" charset="-122"/>
              <a:ea typeface="宋体" panose="02010600030101010101" pitchFamily="2" charset="-122"/>
              <a:sym typeface="宋体" panose="02010600030101010101" pitchFamily="2" charset="-122"/>
            </a:endParaRPr>
          </a:p>
        </p:txBody>
      </p:sp>
      <p:pic>
        <p:nvPicPr>
          <p:cNvPr id="32816" name="Picture 4" descr="C:\Users\cxy\Desktop\中职-《心理健康》\图\p11333983.jpgp11333983"/>
          <p:cNvPicPr>
            <a:picLocks noChangeAspect="1"/>
          </p:cNvPicPr>
          <p:nvPr/>
        </p:nvPicPr>
        <p:blipFill>
          <a:blip r:embed="rId2"/>
          <a:srcRect/>
          <a:stretch>
            <a:fillRect/>
          </a:stretch>
        </p:blipFill>
        <p:spPr>
          <a:xfrm>
            <a:off x="8077200" y="2245043"/>
            <a:ext cx="4069080" cy="2710180"/>
          </a:xfrm>
          <a:prstGeom prst="rect">
            <a:avLst/>
          </a:prstGeom>
          <a:noFill/>
          <a:ln w="19050" cap="flat" cmpd="sng">
            <a:solidFill>
              <a:srgbClr val="92D050"/>
            </a:solidFill>
            <a:prstDash val="solid"/>
            <a:miter/>
            <a:headEnd type="none" w="med" len="med"/>
            <a:tailEnd type="none" w="med" len="med"/>
          </a:ln>
        </p:spPr>
      </p:pic>
      <p:grpSp>
        <p:nvGrpSpPr>
          <p:cNvPr id="3" name="组合 2"/>
          <p:cNvGrpSpPr/>
          <p:nvPr/>
        </p:nvGrpSpPr>
        <p:grpSpPr>
          <a:xfrm>
            <a:off x="-42545" y="1123950"/>
            <a:ext cx="1748155" cy="4826000"/>
            <a:chOff x="-68" y="1770"/>
            <a:chExt cx="2753" cy="7600"/>
          </a:xfrm>
        </p:grpSpPr>
        <p:sp>
          <p:nvSpPr>
            <p:cNvPr id="2" name="矩形 13"/>
            <p:cNvSpPr/>
            <p:nvPr/>
          </p:nvSpPr>
          <p:spPr>
            <a:xfrm>
              <a:off x="3" y="1770"/>
              <a:ext cx="2680" cy="76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152" name="矩形 19"/>
            <p:cNvSpPr/>
            <p:nvPr/>
          </p:nvSpPr>
          <p:spPr>
            <a:xfrm>
              <a:off x="921" y="4880"/>
              <a:ext cx="1736"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3" name="矩形 20"/>
            <p:cNvSpPr/>
            <p:nvPr/>
          </p:nvSpPr>
          <p:spPr>
            <a:xfrm>
              <a:off x="3" y="2789"/>
              <a:ext cx="777"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4" name="TextBox 21"/>
            <p:cNvSpPr/>
            <p:nvPr/>
          </p:nvSpPr>
          <p:spPr>
            <a:xfrm>
              <a:off x="-68" y="2678"/>
              <a:ext cx="994"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01</a:t>
              </a:r>
              <a:endParaRPr lang="en-US" altLang="zh-CN" sz="2800" b="1">
                <a:solidFill>
                  <a:srgbClr val="F2F2F2"/>
                </a:solidFill>
                <a:latin typeface="Bradley Hand ITC" pitchFamily="2" charset="0"/>
                <a:ea typeface="楷体_GB2312" panose="02010609030101010101" pitchFamily="1" charset="-122"/>
                <a:sym typeface="Bradley Hand ITC" pitchFamily="2" charset="0"/>
              </a:endParaRPr>
            </a:p>
          </p:txBody>
        </p:sp>
        <p:sp>
          <p:nvSpPr>
            <p:cNvPr id="6155" name="TextBox 22">
              <a:hlinkClick r:id="rId3" action="ppaction://hlinksldjump"/>
            </p:cNvPr>
            <p:cNvSpPr/>
            <p:nvPr/>
          </p:nvSpPr>
          <p:spPr>
            <a:xfrm>
              <a:off x="1041" y="275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rPr>
                <a:t>单元一</a:t>
              </a:r>
              <a:endPar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endParaRPr>
            </a:p>
          </p:txBody>
        </p:sp>
        <p:sp>
          <p:nvSpPr>
            <p:cNvPr id="6158" name="矩形 41"/>
            <p:cNvSpPr/>
            <p:nvPr/>
          </p:nvSpPr>
          <p:spPr>
            <a:xfrm>
              <a:off x="4" y="3835"/>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9" name="TextBox 42"/>
            <p:cNvSpPr/>
            <p:nvPr/>
          </p:nvSpPr>
          <p:spPr>
            <a:xfrm>
              <a:off x="-68" y="3724"/>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02</a:t>
              </a:r>
              <a:endParaRPr lang="en-US" altLang="zh-CN">
                <a:ea typeface="宋体" panose="02010600030101010101" pitchFamily="2" charset="-122"/>
              </a:endParaRPr>
            </a:p>
          </p:txBody>
        </p:sp>
        <p:sp>
          <p:nvSpPr>
            <p:cNvPr id="6160" name="TextBox 43">
              <a:hlinkClick r:id="rId3" action="ppaction://hlinksldjump"/>
            </p:cNvPr>
            <p:cNvSpPr/>
            <p:nvPr/>
          </p:nvSpPr>
          <p:spPr>
            <a:xfrm>
              <a:off x="1042" y="3803"/>
              <a:ext cx="1641" cy="658"/>
            </a:xfrm>
            <a:prstGeom prst="rect">
              <a:avLst/>
            </a:prstGeom>
            <a:noFill/>
            <a:ln w="9525">
              <a:noFill/>
            </a:ln>
          </p:spPr>
          <p:txBody>
            <a:bodyPr wrap="square">
              <a:spAutoFit/>
            </a:bodyPr>
            <a:p>
              <a:pPr lvl="0">
                <a:lnSpc>
                  <a:spcPct val="100000"/>
                </a:lnSpc>
              </a:pPr>
              <a:r>
                <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rPr>
                <a:t>单元二</a:t>
              </a:r>
              <a:endPar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endParaRPr>
            </a:p>
          </p:txBody>
        </p:sp>
        <p:sp>
          <p:nvSpPr>
            <p:cNvPr id="6162" name="矩形 38"/>
            <p:cNvSpPr/>
            <p:nvPr/>
          </p:nvSpPr>
          <p:spPr>
            <a:xfrm>
              <a:off x="4" y="4881"/>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3" name="TextBox 39"/>
            <p:cNvSpPr/>
            <p:nvPr/>
          </p:nvSpPr>
          <p:spPr>
            <a:xfrm>
              <a:off x="-68" y="4770"/>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03</a:t>
              </a:r>
              <a:endParaRPr lang="en-US" altLang="zh-CN">
                <a:ea typeface="宋体" panose="02010600030101010101" pitchFamily="2" charset="-122"/>
              </a:endParaRPr>
            </a:p>
          </p:txBody>
        </p:sp>
        <p:sp>
          <p:nvSpPr>
            <p:cNvPr id="6164" name="TextBox 40">
              <a:hlinkClick r:id="rId3" action="ppaction://hlinksldjump"/>
            </p:cNvPr>
            <p:cNvSpPr/>
            <p:nvPr/>
          </p:nvSpPr>
          <p:spPr>
            <a:xfrm>
              <a:off x="1042" y="4849"/>
              <a:ext cx="1641" cy="658"/>
            </a:xfrm>
            <a:prstGeom prst="rect">
              <a:avLst/>
            </a:prstGeom>
            <a:noFill/>
            <a:ln w="9525">
              <a:noFill/>
            </a:ln>
          </p:spPr>
          <p:txBody>
            <a:bodyPr wrap="square">
              <a:spAutoFit/>
            </a:bodyPr>
            <a:p>
              <a:pPr lvl="0">
                <a:lnSpc>
                  <a:spcPct val="100000"/>
                </a:lnSpc>
              </a:pPr>
              <a:r>
                <a:rPr lang="zh-CN" altLang="en-US" sz="2000">
                  <a:solidFill>
                    <a:schemeClr val="bg1"/>
                  </a:solidFill>
                  <a:latin typeface="微软雅黑" panose="020B0503020204020204" charset="-122"/>
                  <a:ea typeface="微软雅黑" panose="020B0503020204020204" charset="-122"/>
                  <a:sym typeface="微软雅黑" panose="020B0503020204020204" charset="-122"/>
                </a:rPr>
                <a:t>单元三</a:t>
              </a:r>
              <a:endParaRPr lang="zh-CN" altLang="en-US" sz="200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6166" name="矩形 35"/>
            <p:cNvSpPr/>
            <p:nvPr/>
          </p:nvSpPr>
          <p:spPr>
            <a:xfrm>
              <a:off x="4" y="5885"/>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7" name="TextBox 36"/>
            <p:cNvSpPr/>
            <p:nvPr/>
          </p:nvSpPr>
          <p:spPr>
            <a:xfrm>
              <a:off x="-68" y="5812"/>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04</a:t>
              </a:r>
              <a:endParaRPr lang="en-US" altLang="zh-CN">
                <a:ea typeface="宋体" panose="02010600030101010101" pitchFamily="2" charset="-122"/>
              </a:endParaRPr>
            </a:p>
          </p:txBody>
        </p:sp>
        <p:sp>
          <p:nvSpPr>
            <p:cNvPr id="6168" name="TextBox 37">
              <a:hlinkClick r:id="rId3" action="ppaction://hlinksldjump"/>
            </p:cNvPr>
            <p:cNvSpPr/>
            <p:nvPr/>
          </p:nvSpPr>
          <p:spPr>
            <a:xfrm>
              <a:off x="1042" y="5885"/>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单元四</a:t>
              </a:r>
              <a:endParaRPr lang="zh-CN" altLang="en-US">
                <a:ea typeface="宋体" panose="02010600030101010101" pitchFamily="2" charset="-122"/>
              </a:endParaRPr>
            </a:p>
          </p:txBody>
        </p:sp>
        <p:sp>
          <p:nvSpPr>
            <p:cNvPr id="6170" name="矩形 32"/>
            <p:cNvSpPr/>
            <p:nvPr/>
          </p:nvSpPr>
          <p:spPr>
            <a:xfrm>
              <a:off x="4" y="6926"/>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1" name="TextBox 33"/>
            <p:cNvSpPr/>
            <p:nvPr/>
          </p:nvSpPr>
          <p:spPr>
            <a:xfrm>
              <a:off x="-68" y="6853"/>
              <a:ext cx="98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05</a:t>
              </a:r>
              <a:endParaRPr lang="en-US" altLang="zh-CN">
                <a:ea typeface="宋体" panose="02010600030101010101" pitchFamily="2" charset="-122"/>
              </a:endParaRPr>
            </a:p>
          </p:txBody>
        </p:sp>
        <p:sp>
          <p:nvSpPr>
            <p:cNvPr id="6172" name="TextBox 34">
              <a:hlinkClick r:id="rId3" action="ppaction://hlinksldjump"/>
            </p:cNvPr>
            <p:cNvSpPr/>
            <p:nvPr/>
          </p:nvSpPr>
          <p:spPr>
            <a:xfrm>
              <a:off x="1042" y="6926"/>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单元五</a:t>
              </a:r>
              <a:endParaRPr lang="zh-CN" altLang="en-US">
                <a:ea typeface="宋体" panose="02010600030101010101" pitchFamily="2" charset="-122"/>
              </a:endParaRPr>
            </a:p>
          </p:txBody>
        </p:sp>
        <p:sp>
          <p:nvSpPr>
            <p:cNvPr id="6174" name="矩形 29"/>
            <p:cNvSpPr/>
            <p:nvPr/>
          </p:nvSpPr>
          <p:spPr>
            <a:xfrm>
              <a:off x="6" y="7967"/>
              <a:ext cx="776"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5" name="TextBox 30"/>
            <p:cNvSpPr/>
            <p:nvPr/>
          </p:nvSpPr>
          <p:spPr>
            <a:xfrm>
              <a:off x="-68" y="7894"/>
              <a:ext cx="110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06</a:t>
              </a:r>
              <a:endParaRPr lang="en-US" altLang="zh-CN">
                <a:ea typeface="宋体" panose="02010600030101010101" pitchFamily="2" charset="-122"/>
              </a:endParaRPr>
            </a:p>
          </p:txBody>
        </p:sp>
        <p:sp>
          <p:nvSpPr>
            <p:cNvPr id="6176" name="TextBox 31">
              <a:hlinkClick r:id="rId3" action="ppaction://hlinksldjump"/>
            </p:cNvPr>
            <p:cNvSpPr/>
            <p:nvPr/>
          </p:nvSpPr>
          <p:spPr>
            <a:xfrm>
              <a:off x="1041" y="796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单元六</a:t>
              </a:r>
              <a:endParaRPr lang="zh-CN" altLang="en-US">
                <a:ea typeface="宋体" panose="02010600030101010101" pitchFamily="2" charset="-122"/>
              </a:endParaRPr>
            </a:p>
          </p:txBody>
        </p:sp>
      </p:grpSp>
      <p:sp>
        <p:nvSpPr>
          <p:cNvPr id="15367" name="标题 1"/>
          <p:cNvSpPr/>
          <p:nvPr/>
        </p:nvSpPr>
        <p:spPr>
          <a:xfrm>
            <a:off x="8598535" y="525939"/>
            <a:ext cx="2330450" cy="461010"/>
          </a:xfrm>
          <a:prstGeom prst="rect">
            <a:avLst/>
          </a:prstGeom>
          <a:noFill/>
          <a:ln w="9525">
            <a:noFill/>
          </a:ln>
        </p:spPr>
        <p:txBody>
          <a:bodyPr anchor="ctr" anchorCtr="0">
            <a:normAutofit/>
          </a:bodyPr>
          <a:p>
            <a:pPr lvl="0" algn="r">
              <a:lnSpc>
                <a:spcPct val="100000"/>
              </a:lnSpc>
            </a:pPr>
            <a:r>
              <a:rPr lang="zh-CN" altLang="en-US" sz="1400">
                <a:solidFill>
                  <a:srgbClr val="7BC143"/>
                </a:solidFill>
                <a:latin typeface="微软雅黑" panose="020B0503020204020204" charset="-122"/>
                <a:ea typeface="微软雅黑" panose="020B0503020204020204" charset="-122"/>
                <a:sym typeface="Calibri" panose="020F0502020204030204" charset="0"/>
              </a:rPr>
              <a:t>孕育生命之花</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4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学习单元三</a:t>
            </a:r>
            <a:endParaRPr lang="zh-CN" altLang="en-US" sz="1400" baseline="0">
              <a:solidFill>
                <a:srgbClr val="7BC143"/>
              </a:solidFill>
              <a:latin typeface="微软雅黑" panose="020B0503020204020204" charset="-122"/>
              <a:ea typeface="微软雅黑" panose="020B0503020204020204" charset="-122"/>
              <a:sym typeface="Calibri" panose="020F05020202040302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2813"/>
                                        </p:tgtEl>
                                        <p:attrNameLst>
                                          <p:attrName>style.visibility</p:attrName>
                                        </p:attrNameLst>
                                      </p:cBhvr>
                                      <p:to>
                                        <p:strVal val="visible"/>
                                      </p:to>
                                    </p:set>
                                    <p:anim calcmode="lin" valueType="num">
                                      <p:cBhvr>
                                        <p:cTn id="7" dur="100" fill="hold"/>
                                        <p:tgtEl>
                                          <p:spTgt spid="32813"/>
                                        </p:tgtEl>
                                        <p:attrNameLst>
                                          <p:attrName>ppt_x</p:attrName>
                                        </p:attrNameLst>
                                      </p:cBhvr>
                                      <p:tavLst>
                                        <p:tav tm="0">
                                          <p:val>
                                            <p:strVal val="0-#ppt_w/2"/>
                                          </p:val>
                                        </p:tav>
                                        <p:tav tm="100000">
                                          <p:val>
                                            <p:strVal val="#ppt_x"/>
                                          </p:val>
                                        </p:tav>
                                      </p:tavLst>
                                    </p:anim>
                                    <p:anim calcmode="lin" valueType="num">
                                      <p:cBhvr>
                                        <p:cTn id="8" dur="100" fill="hold"/>
                                        <p:tgtEl>
                                          <p:spTgt spid="3281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32812"/>
                                        </p:tgtEl>
                                        <p:attrNameLst>
                                          <p:attrName>style.visibility</p:attrName>
                                        </p:attrNameLst>
                                      </p:cBhvr>
                                      <p:to>
                                        <p:strVal val="visible"/>
                                      </p:to>
                                    </p:set>
                                    <p:anim calcmode="lin" valueType="num">
                                      <p:cBhvr>
                                        <p:cTn id="12" dur="500" fill="hold"/>
                                        <p:tgtEl>
                                          <p:spTgt spid="32812"/>
                                        </p:tgtEl>
                                        <p:attrNameLst>
                                          <p:attrName>ppt_x</p:attrName>
                                        </p:attrNameLst>
                                      </p:cBhvr>
                                      <p:tavLst>
                                        <p:tav tm="0">
                                          <p:val>
                                            <p:strVal val="0-#ppt_w/2"/>
                                          </p:val>
                                        </p:tav>
                                        <p:tav tm="100000">
                                          <p:val>
                                            <p:strVal val="#ppt_x"/>
                                          </p:val>
                                        </p:tav>
                                      </p:tavLst>
                                    </p:anim>
                                    <p:anim calcmode="lin" valueType="num">
                                      <p:cBhvr>
                                        <p:cTn id="13" dur="500" fill="hold"/>
                                        <p:tgtEl>
                                          <p:spTgt spid="32812"/>
                                        </p:tgtEl>
                                        <p:attrNameLst>
                                          <p:attrName>ppt_y</p:attrName>
                                        </p:attrNameLst>
                                      </p:cBhvr>
                                      <p:tavLst>
                                        <p:tav tm="0">
                                          <p:val>
                                            <p:strVal val="#ppt_y"/>
                                          </p:val>
                                        </p:tav>
                                        <p:tav tm="100000">
                                          <p:val>
                                            <p:strVal val="#ppt_y"/>
                                          </p:val>
                                        </p:tav>
                                      </p:tavLst>
                                    </p:anim>
                                  </p:childTnLst>
                                </p:cTn>
                              </p:par>
                              <p:par>
                                <p:cTn id="14" presetID="8" presetClass="emph" presetSubtype="0" fill="hold" grpId="1" nodeType="withEffect">
                                  <p:stCondLst>
                                    <p:cond delay="0"/>
                                  </p:stCondLst>
                                  <p:childTnLst>
                                    <p:animRot by="43200000">
                                      <p:cBhvr>
                                        <p:cTn id="15" dur="400" fill="hold"/>
                                        <p:tgtEl>
                                          <p:spTgt spid="32812"/>
                                        </p:tgtEl>
                                        <p:attrNameLst>
                                          <p:attrName>r</p:attrName>
                                        </p:attrNameLst>
                                      </p:cBhvr>
                                    </p:animRot>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32814"/>
                                        </p:tgtEl>
                                        <p:attrNameLst>
                                          <p:attrName>style.visibility</p:attrName>
                                        </p:attrNameLst>
                                      </p:cBhvr>
                                      <p:to>
                                        <p:strVal val="visible"/>
                                      </p:to>
                                    </p:set>
                                    <p:animEffect filter="fade">
                                      <p:cBhvr>
                                        <p:cTn id="19" dur="1000"/>
                                        <p:tgtEl>
                                          <p:spTgt spid="32814"/>
                                        </p:tgtEl>
                                      </p:cBhvr>
                                    </p:animEffect>
                                    <p:anim calcmode="lin" valueType="num">
                                      <p:cBhvr>
                                        <p:cTn id="20" dur="1000" fill="hold"/>
                                        <p:tgtEl>
                                          <p:spTgt spid="32814"/>
                                        </p:tgtEl>
                                        <p:attrNameLst>
                                          <p:attrName>ppt_x</p:attrName>
                                        </p:attrNameLst>
                                      </p:cBhvr>
                                      <p:tavLst>
                                        <p:tav tm="0">
                                          <p:val>
                                            <p:strVal val="#ppt_x"/>
                                          </p:val>
                                        </p:tav>
                                        <p:tav tm="100000">
                                          <p:val>
                                            <p:strVal val="#ppt_x"/>
                                          </p:val>
                                        </p:tav>
                                      </p:tavLst>
                                    </p:anim>
                                    <p:anim calcmode="lin" valueType="num">
                                      <p:cBhvr>
                                        <p:cTn id="21" dur="1000" fill="hold"/>
                                        <p:tgtEl>
                                          <p:spTgt spid="328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812" grpId="0" bldLvl="0"/>
      <p:bldP spid="32812" grpId="1" bldLvl="0"/>
      <p:bldP spid="32813" grpId="0" bldLvl="0"/>
      <p:bldP spid="32814" grpId="0" bldLvl="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6"/>
          <p:cNvSpPr/>
          <p:nvPr/>
        </p:nvSpPr>
        <p:spPr>
          <a:xfrm>
            <a:off x="635" y="1123950"/>
            <a:ext cx="170180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8" name="组合 7"/>
          <p:cNvGrpSpPr/>
          <p:nvPr/>
        </p:nvGrpSpPr>
        <p:grpSpPr>
          <a:xfrm>
            <a:off x="-92075" y="1655445"/>
            <a:ext cx="1867535" cy="518160"/>
            <a:chOff x="-146" y="2607"/>
            <a:chExt cx="2941" cy="816"/>
          </a:xfrm>
        </p:grpSpPr>
        <p:sp>
          <p:nvSpPr>
            <p:cNvPr id="9" name="矩形 33"/>
            <p:cNvSpPr/>
            <p:nvPr/>
          </p:nvSpPr>
          <p:spPr>
            <a:xfrm>
              <a:off x="3" y="2654"/>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0" name="TextBox 34"/>
            <p:cNvSpPr/>
            <p:nvPr/>
          </p:nvSpPr>
          <p:spPr>
            <a:xfrm>
              <a:off x="-146" y="260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06</a:t>
              </a:r>
              <a:endParaRPr lang="zh-CN" altLang="en-US" dirty="0">
                <a:ea typeface="宋体" panose="02010600030101010101" pitchFamily="2" charset="-122"/>
              </a:endParaRPr>
            </a:p>
          </p:txBody>
        </p:sp>
        <p:sp>
          <p:nvSpPr>
            <p:cNvPr id="11" name="TextBox 35">
              <a:hlinkClick r:id="rId1" action="ppaction://hlinksldjump"/>
            </p:cNvPr>
            <p:cNvSpPr/>
            <p:nvPr/>
          </p:nvSpPr>
          <p:spPr>
            <a:xfrm>
              <a:off x="663" y="271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学习单元六</a:t>
              </a:r>
              <a:endParaRPr lang="zh-CN" altLang="en-US" dirty="0">
                <a:ea typeface="宋体" panose="02010600030101010101" pitchFamily="2" charset="-122"/>
              </a:endParaRPr>
            </a:p>
          </p:txBody>
        </p:sp>
      </p:grpSp>
      <p:grpSp>
        <p:nvGrpSpPr>
          <p:cNvPr id="12" name="组合 11"/>
          <p:cNvGrpSpPr/>
          <p:nvPr/>
        </p:nvGrpSpPr>
        <p:grpSpPr>
          <a:xfrm>
            <a:off x="-91440" y="2470150"/>
            <a:ext cx="1866900" cy="518160"/>
            <a:chOff x="-145" y="3833"/>
            <a:chExt cx="2940" cy="816"/>
          </a:xfrm>
        </p:grpSpPr>
        <p:sp>
          <p:nvSpPr>
            <p:cNvPr id="13" name="矩形 72"/>
            <p:cNvSpPr/>
            <p:nvPr/>
          </p:nvSpPr>
          <p:spPr>
            <a:xfrm>
              <a:off x="3" y="3880"/>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4" name="TextBox 73"/>
            <p:cNvSpPr/>
            <p:nvPr/>
          </p:nvSpPr>
          <p:spPr>
            <a:xfrm>
              <a:off x="-145" y="3833"/>
              <a:ext cx="961"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07</a:t>
              </a:r>
              <a:endParaRPr lang="zh-CN" altLang="en-US" dirty="0">
                <a:ea typeface="宋体" panose="02010600030101010101" pitchFamily="2" charset="-122"/>
              </a:endParaRPr>
            </a:p>
          </p:txBody>
        </p:sp>
        <p:sp>
          <p:nvSpPr>
            <p:cNvPr id="15" name="TextBox 74">
              <a:hlinkClick r:id="rId1" action="ppaction://hlinksldjump"/>
            </p:cNvPr>
            <p:cNvSpPr/>
            <p:nvPr/>
          </p:nvSpPr>
          <p:spPr>
            <a:xfrm>
              <a:off x="663" y="3938"/>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学习单元七</a:t>
              </a:r>
              <a:endParaRPr lang="zh-CN" altLang="en-US" dirty="0">
                <a:ea typeface="宋体" panose="02010600030101010101" pitchFamily="2" charset="-122"/>
              </a:endParaRPr>
            </a:p>
          </p:txBody>
        </p:sp>
      </p:grpSp>
      <p:grpSp>
        <p:nvGrpSpPr>
          <p:cNvPr id="16" name="组合 15"/>
          <p:cNvGrpSpPr/>
          <p:nvPr/>
        </p:nvGrpSpPr>
        <p:grpSpPr>
          <a:xfrm>
            <a:off x="-91440" y="3284855"/>
            <a:ext cx="1866900" cy="518160"/>
            <a:chOff x="-145" y="5130"/>
            <a:chExt cx="2940" cy="816"/>
          </a:xfrm>
        </p:grpSpPr>
        <p:sp>
          <p:nvSpPr>
            <p:cNvPr id="17" name="矩形 76"/>
            <p:cNvSpPr/>
            <p:nvPr/>
          </p:nvSpPr>
          <p:spPr>
            <a:xfrm>
              <a:off x="3" y="5177"/>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8" name="TextBox 77"/>
            <p:cNvSpPr/>
            <p:nvPr/>
          </p:nvSpPr>
          <p:spPr>
            <a:xfrm>
              <a:off x="-145" y="5130"/>
              <a:ext cx="960"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08</a:t>
              </a:r>
              <a:endParaRPr lang="zh-CN" altLang="en-US" dirty="0">
                <a:ea typeface="宋体" panose="02010600030101010101" pitchFamily="2" charset="-122"/>
              </a:endParaRPr>
            </a:p>
          </p:txBody>
        </p:sp>
        <p:sp>
          <p:nvSpPr>
            <p:cNvPr id="19" name="TextBox 78">
              <a:hlinkClick r:id="rId1" action="ppaction://hlinksldjump"/>
            </p:cNvPr>
            <p:cNvSpPr/>
            <p:nvPr/>
          </p:nvSpPr>
          <p:spPr>
            <a:xfrm>
              <a:off x="663" y="5235"/>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学习单元八</a:t>
              </a:r>
              <a:endParaRPr lang="zh-CN" altLang="en-US" dirty="0">
                <a:ea typeface="宋体" panose="02010600030101010101" pitchFamily="2" charset="-122"/>
              </a:endParaRPr>
            </a:p>
          </p:txBody>
        </p:sp>
      </p:grpSp>
      <p:grpSp>
        <p:nvGrpSpPr>
          <p:cNvPr id="20" name="组合 19"/>
          <p:cNvGrpSpPr/>
          <p:nvPr/>
        </p:nvGrpSpPr>
        <p:grpSpPr>
          <a:xfrm>
            <a:off x="-92710" y="4099560"/>
            <a:ext cx="1868170" cy="518160"/>
            <a:chOff x="-147" y="6427"/>
            <a:chExt cx="2942" cy="816"/>
          </a:xfrm>
        </p:grpSpPr>
        <p:sp>
          <p:nvSpPr>
            <p:cNvPr id="21" name="矩形 80"/>
            <p:cNvSpPr/>
            <p:nvPr/>
          </p:nvSpPr>
          <p:spPr>
            <a:xfrm>
              <a:off x="3" y="647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2" name="TextBox 81"/>
            <p:cNvSpPr/>
            <p:nvPr/>
          </p:nvSpPr>
          <p:spPr>
            <a:xfrm>
              <a:off x="-147" y="6427"/>
              <a:ext cx="962"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09</a:t>
              </a:r>
              <a:endParaRPr lang="zh-CN" altLang="en-US" dirty="0">
                <a:ea typeface="宋体" panose="02010600030101010101" pitchFamily="2" charset="-122"/>
              </a:endParaRPr>
            </a:p>
          </p:txBody>
        </p:sp>
        <p:sp>
          <p:nvSpPr>
            <p:cNvPr id="23" name="TextBox 82">
              <a:hlinkClick r:id="rId1" action="ppaction://hlinksldjump"/>
            </p:cNvPr>
            <p:cNvSpPr/>
            <p:nvPr/>
          </p:nvSpPr>
          <p:spPr>
            <a:xfrm>
              <a:off x="663" y="653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学习单元九</a:t>
              </a:r>
              <a:endParaRPr lang="zh-CN" altLang="en-US" dirty="0">
                <a:ea typeface="宋体" panose="02010600030101010101" pitchFamily="2" charset="-122"/>
              </a:endParaRPr>
            </a:p>
          </p:txBody>
        </p:sp>
      </p:grpSp>
      <p:grpSp>
        <p:nvGrpSpPr>
          <p:cNvPr id="24" name="组合 23"/>
          <p:cNvGrpSpPr/>
          <p:nvPr/>
        </p:nvGrpSpPr>
        <p:grpSpPr>
          <a:xfrm>
            <a:off x="-92710" y="4914265"/>
            <a:ext cx="1868170" cy="518160"/>
            <a:chOff x="-147" y="7737"/>
            <a:chExt cx="2942" cy="816"/>
          </a:xfrm>
        </p:grpSpPr>
        <p:sp>
          <p:nvSpPr>
            <p:cNvPr id="25" name="矩形 84"/>
            <p:cNvSpPr/>
            <p:nvPr/>
          </p:nvSpPr>
          <p:spPr>
            <a:xfrm>
              <a:off x="3" y="778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6" name="TextBox 85"/>
            <p:cNvSpPr/>
            <p:nvPr/>
          </p:nvSpPr>
          <p:spPr>
            <a:xfrm>
              <a:off x="-147" y="773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10</a:t>
              </a:r>
              <a:endParaRPr lang="zh-CN" altLang="en-US" dirty="0">
                <a:ea typeface="宋体" panose="02010600030101010101" pitchFamily="2" charset="-122"/>
              </a:endParaRPr>
            </a:p>
          </p:txBody>
        </p:sp>
        <p:sp>
          <p:nvSpPr>
            <p:cNvPr id="27" name="TextBox 86">
              <a:hlinkClick r:id="rId1" action="ppaction://hlinksldjump"/>
            </p:cNvPr>
            <p:cNvSpPr/>
            <p:nvPr/>
          </p:nvSpPr>
          <p:spPr>
            <a:xfrm>
              <a:off x="663" y="784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学习单元十</a:t>
              </a:r>
              <a:endParaRPr lang="zh-CN" altLang="en-US" dirty="0">
                <a:ea typeface="宋体" panose="02010600030101010101" pitchFamily="2" charset="-122"/>
              </a:endParaRPr>
            </a:p>
          </p:txBody>
        </p:sp>
      </p:grpSp>
      <p:sp>
        <p:nvSpPr>
          <p:cNvPr id="55" name="矩形 14"/>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6" name="标题 1"/>
          <p:cNvSpPr/>
          <p:nvPr/>
        </p:nvSpPr>
        <p:spPr>
          <a:xfrm>
            <a:off x="9966325" y="592455"/>
            <a:ext cx="994410" cy="328295"/>
          </a:xfrm>
          <a:prstGeom prst="rect">
            <a:avLst/>
          </a:prstGeom>
          <a:noFill/>
          <a:ln w="9525">
            <a:noFill/>
          </a:ln>
        </p:spPr>
        <p:txBody>
          <a:bodyPr>
            <a:normAutofit/>
          </a:bodyPr>
          <a:p>
            <a:pPr lvl="0">
              <a:lnSpc>
                <a:spcPct val="100000"/>
              </a:lnSpc>
            </a:pPr>
            <a:r>
              <a:rPr lang="zh-CN" altLang="en-US" sz="1400">
                <a:solidFill>
                  <a:srgbClr val="7BC143"/>
                </a:solidFill>
                <a:latin typeface="微软雅黑" panose="020B0503020204020204" charset="-122"/>
                <a:ea typeface="微软雅黑" panose="020B0503020204020204" charset="-122"/>
                <a:sym typeface="宋体" panose="02010600030101010101" pitchFamily="2" charset="-122"/>
              </a:rPr>
              <a:t>目录页</a:t>
            </a:r>
            <a:endParaRPr lang="zh-CN" altLang="en-US" sz="1400">
              <a:ea typeface="宋体" panose="02010600030101010101" pitchFamily="2" charset="-122"/>
            </a:endParaRPr>
          </a:p>
        </p:txBody>
      </p:sp>
      <p:sp>
        <p:nvSpPr>
          <p:cNvPr id="57" name="直接连接符 17"/>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pic>
        <p:nvPicPr>
          <p:cNvPr id="58" name="Picture 4" descr="C:\Users\cxy\Desktop\《心理健康》\图\56848061dc9ea.jpg56848061dc9ea"/>
          <p:cNvPicPr/>
          <p:nvPr/>
        </p:nvPicPr>
        <p:blipFill>
          <a:blip r:embed="rId2"/>
          <a:srcRect r="35925"/>
          <a:stretch>
            <a:fillRect/>
          </a:stretch>
        </p:blipFill>
        <p:spPr>
          <a:xfrm>
            <a:off x="5350510" y="2877820"/>
            <a:ext cx="3762375" cy="3762375"/>
          </a:xfrm>
          <a:prstGeom prst="ellipse">
            <a:avLst/>
          </a:prstGeom>
          <a:noFill/>
          <a:ln w="9525">
            <a:noFill/>
          </a:ln>
        </p:spPr>
      </p:pic>
      <p:grpSp>
        <p:nvGrpSpPr>
          <p:cNvPr id="59" name="组合 58"/>
          <p:cNvGrpSpPr/>
          <p:nvPr/>
        </p:nvGrpSpPr>
        <p:grpSpPr>
          <a:xfrm>
            <a:off x="3277235" y="1441450"/>
            <a:ext cx="5867400" cy="4081474"/>
            <a:chOff x="0" y="0"/>
            <a:chExt cx="5868144" cy="3383568"/>
          </a:xfrm>
        </p:grpSpPr>
        <p:sp>
          <p:nvSpPr>
            <p:cNvPr id="60" name="矩形 42"/>
            <p:cNvSpPr/>
            <p:nvPr/>
          </p:nvSpPr>
          <p:spPr>
            <a:xfrm>
              <a:off x="360040" y="0"/>
              <a:ext cx="5508104" cy="720080"/>
            </a:xfrm>
            <a:prstGeom prst="rect">
              <a:avLst/>
            </a:prstGeom>
            <a:solidFill>
              <a:srgbClr val="9BBB59"/>
            </a:solidFill>
            <a:ln w="25400">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1" name="矩形 43"/>
            <p:cNvSpPr/>
            <p:nvPr/>
          </p:nvSpPr>
          <p:spPr>
            <a:xfrm>
              <a:off x="0" y="0"/>
              <a:ext cx="288032" cy="720080"/>
            </a:xfrm>
            <a:prstGeom prst="rect">
              <a:avLst/>
            </a:prstGeom>
            <a:solidFill>
              <a:srgbClr val="FFC000"/>
            </a:solidFill>
            <a:ln w="25400">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2" name="TextBox 44"/>
            <p:cNvSpPr/>
            <p:nvPr/>
          </p:nvSpPr>
          <p:spPr>
            <a:xfrm>
              <a:off x="1152128" y="108847"/>
              <a:ext cx="902811" cy="454826"/>
            </a:xfrm>
            <a:prstGeom prst="rect">
              <a:avLst/>
            </a:prstGeom>
            <a:noFill/>
            <a:ln w="9525">
              <a:noFill/>
            </a:ln>
          </p:spPr>
          <p:txBody>
            <a:bodyPr wrap="square">
              <a:spAutoFit/>
            </a:bodyPr>
            <a:p>
              <a:pPr lvl="0">
                <a:lnSpc>
                  <a:spcPct val="100000"/>
                </a:lnSpc>
              </a:pPr>
              <a:r>
                <a:rPr lang="zh-CN" altLang="en-US" sz="2800" b="1" dirty="0">
                  <a:solidFill>
                    <a:schemeClr val="bg1"/>
                  </a:solidFill>
                  <a:latin typeface="微软雅黑" panose="020B0503020204020204" charset="-122"/>
                  <a:ea typeface="微软雅黑" panose="020B0503020204020204" charset="-122"/>
                  <a:sym typeface="微软雅黑" panose="020B0503020204020204" charset="-122"/>
                </a:rPr>
                <a:t>目录</a:t>
              </a:r>
              <a:endParaRPr lang="zh-CN" altLang="en-US" dirty="0">
                <a:ea typeface="宋体" panose="02010600030101010101" pitchFamily="2" charset="-122"/>
              </a:endParaRPr>
            </a:p>
          </p:txBody>
        </p:sp>
        <p:grpSp>
          <p:nvGrpSpPr>
            <p:cNvPr id="63" name="组合 62"/>
            <p:cNvGrpSpPr/>
            <p:nvPr/>
          </p:nvGrpSpPr>
          <p:grpSpPr>
            <a:xfrm>
              <a:off x="23446" y="907654"/>
              <a:ext cx="1627400" cy="319010"/>
              <a:chOff x="0" y="0"/>
              <a:chExt cx="1627400" cy="319010"/>
            </a:xfrm>
          </p:grpSpPr>
          <p:sp>
            <p:nvSpPr>
              <p:cNvPr id="64" name="菱形 46"/>
              <p:cNvSpPr/>
              <p:nvPr/>
            </p:nvSpPr>
            <p:spPr>
              <a:xfrm>
                <a:off x="0" y="68255"/>
                <a:ext cx="216024" cy="232823"/>
              </a:xfrm>
              <a:prstGeom prst="diamond">
                <a:avLst/>
              </a:prstGeom>
              <a:solidFill>
                <a:srgbClr val="A5A5A5"/>
              </a:solidFill>
              <a:ln w="25400">
                <a:noFill/>
              </a:ln>
            </p:spPr>
            <p:txBody>
              <a:bodyPr vert="horz" wrap="square"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5" name="TextBox 47"/>
              <p:cNvSpPr/>
              <p:nvPr/>
            </p:nvSpPr>
            <p:spPr>
              <a:xfrm>
                <a:off x="301352" y="0"/>
                <a:ext cx="1326048" cy="319010"/>
              </a:xfrm>
              <a:prstGeom prst="rect">
                <a:avLst/>
              </a:prstGeom>
              <a:noFill/>
              <a:ln w="9525">
                <a:noFill/>
              </a:ln>
            </p:spPr>
            <p:txBody>
              <a:bodyPr wrap="square">
                <a:spAutoFit/>
              </a:bodyPr>
              <a:p>
                <a:pPr lvl="0">
                  <a:lnSpc>
                    <a:spcPct val="100000"/>
                  </a:lnSpc>
                </a:pPr>
                <a:r>
                  <a:rPr lang="zh-CN" altLang="en-US" dirty="0">
                    <a:solidFill>
                      <a:srgbClr val="7F7F7F"/>
                    </a:solidFill>
                    <a:latin typeface="微软雅黑" panose="020B0503020204020204" charset="-122"/>
                    <a:ea typeface="微软雅黑" panose="020B0503020204020204" charset="-122"/>
                    <a:sym typeface="微软雅黑" panose="020B0503020204020204" charset="-122"/>
                  </a:rPr>
                  <a:t>学习单元六</a:t>
                </a:r>
                <a:endParaRPr lang="zh-CN" altLang="en-US" dirty="0">
                  <a:ea typeface="宋体" panose="02010600030101010101" pitchFamily="2" charset="-122"/>
                </a:endParaRPr>
              </a:p>
            </p:txBody>
          </p:sp>
        </p:grpSp>
        <p:grpSp>
          <p:nvGrpSpPr>
            <p:cNvPr id="66" name="组合 65"/>
            <p:cNvGrpSpPr/>
            <p:nvPr/>
          </p:nvGrpSpPr>
          <p:grpSpPr>
            <a:xfrm>
              <a:off x="23446" y="1446880"/>
              <a:ext cx="2646740" cy="319010"/>
              <a:chOff x="0" y="0"/>
              <a:chExt cx="2646740" cy="319010"/>
            </a:xfrm>
          </p:grpSpPr>
          <p:sp>
            <p:nvSpPr>
              <p:cNvPr id="67" name="菱形 49"/>
              <p:cNvSpPr/>
              <p:nvPr/>
            </p:nvSpPr>
            <p:spPr>
              <a:xfrm>
                <a:off x="0" y="68255"/>
                <a:ext cx="216024" cy="232823"/>
              </a:xfrm>
              <a:prstGeom prst="diamond">
                <a:avLst/>
              </a:prstGeom>
              <a:solidFill>
                <a:srgbClr val="A5A5A5"/>
              </a:solidFill>
              <a:ln w="25400">
                <a:noFill/>
              </a:ln>
            </p:spPr>
            <p:txBody>
              <a:bodyPr vert="horz" wrap="square"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8" name="TextBox 50"/>
              <p:cNvSpPr/>
              <p:nvPr/>
            </p:nvSpPr>
            <p:spPr>
              <a:xfrm>
                <a:off x="301352" y="0"/>
                <a:ext cx="2345388" cy="319010"/>
              </a:xfrm>
              <a:prstGeom prst="rect">
                <a:avLst/>
              </a:prstGeom>
              <a:noFill/>
              <a:ln w="9525">
                <a:noFill/>
              </a:ln>
            </p:spPr>
            <p:txBody>
              <a:bodyPr wrap="square">
                <a:spAutoFit/>
              </a:bodyPr>
              <a:p>
                <a:pPr lvl="0">
                  <a:lnSpc>
                    <a:spcPct val="100000"/>
                  </a:lnSpc>
                </a:pPr>
                <a:r>
                  <a:rPr lang="zh-CN" altLang="en-US" dirty="0">
                    <a:solidFill>
                      <a:srgbClr val="7F7F7F"/>
                    </a:solidFill>
                    <a:latin typeface="微软雅黑" panose="020B0503020204020204" charset="-122"/>
                    <a:ea typeface="微软雅黑" panose="020B0503020204020204" charset="-122"/>
                    <a:sym typeface="微软雅黑" panose="020B0503020204020204" charset="-122"/>
                  </a:rPr>
                  <a:t>学习单元七</a:t>
                </a:r>
                <a:endParaRPr lang="zh-CN" altLang="en-US" dirty="0">
                  <a:ea typeface="宋体" panose="02010600030101010101" pitchFamily="2" charset="-122"/>
                </a:endParaRPr>
              </a:p>
            </p:txBody>
          </p:sp>
        </p:grpSp>
        <p:grpSp>
          <p:nvGrpSpPr>
            <p:cNvPr id="69" name="组合 68"/>
            <p:cNvGrpSpPr/>
            <p:nvPr/>
          </p:nvGrpSpPr>
          <p:grpSpPr>
            <a:xfrm>
              <a:off x="23446" y="1986106"/>
              <a:ext cx="2050675" cy="319010"/>
              <a:chOff x="0" y="0"/>
              <a:chExt cx="2050675" cy="319010"/>
            </a:xfrm>
          </p:grpSpPr>
          <p:sp>
            <p:nvSpPr>
              <p:cNvPr id="70" name="菱形 52"/>
              <p:cNvSpPr/>
              <p:nvPr/>
            </p:nvSpPr>
            <p:spPr>
              <a:xfrm>
                <a:off x="0" y="68255"/>
                <a:ext cx="216024" cy="232823"/>
              </a:xfrm>
              <a:prstGeom prst="diamond">
                <a:avLst/>
              </a:prstGeom>
              <a:solidFill>
                <a:srgbClr val="A5A5A5"/>
              </a:solidFill>
              <a:ln w="25400">
                <a:noFill/>
              </a:ln>
            </p:spPr>
            <p:txBody>
              <a:bodyPr vert="horz" wrap="square"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71" name="TextBox 53"/>
              <p:cNvSpPr/>
              <p:nvPr/>
            </p:nvSpPr>
            <p:spPr>
              <a:xfrm>
                <a:off x="301663" y="0"/>
                <a:ext cx="1749012" cy="319010"/>
              </a:xfrm>
              <a:prstGeom prst="rect">
                <a:avLst/>
              </a:prstGeom>
              <a:noFill/>
              <a:ln w="9525">
                <a:noFill/>
              </a:ln>
            </p:spPr>
            <p:txBody>
              <a:bodyPr wrap="square">
                <a:spAutoFit/>
              </a:bodyPr>
              <a:p>
                <a:pPr lvl="0" algn="l">
                  <a:lnSpc>
                    <a:spcPct val="100000"/>
                  </a:lnSpc>
                </a:pPr>
                <a:r>
                  <a:rPr lang="zh-CN" altLang="en-US" dirty="0">
                    <a:solidFill>
                      <a:srgbClr val="7F7F7F"/>
                    </a:solidFill>
                    <a:latin typeface="微软雅黑" panose="020B0503020204020204" charset="-122"/>
                    <a:ea typeface="微软雅黑" panose="020B0503020204020204" charset="-122"/>
                    <a:sym typeface="微软雅黑" panose="020B0503020204020204" charset="-122"/>
                  </a:rPr>
                  <a:t>学习单元八</a:t>
                </a:r>
                <a:endParaRPr lang="zh-CN" altLang="en-US" dirty="0">
                  <a:ea typeface="宋体" panose="02010600030101010101" pitchFamily="2" charset="-122"/>
                </a:endParaRPr>
              </a:p>
            </p:txBody>
          </p:sp>
        </p:grpSp>
        <p:grpSp>
          <p:nvGrpSpPr>
            <p:cNvPr id="72" name="组合 71"/>
            <p:cNvGrpSpPr/>
            <p:nvPr/>
          </p:nvGrpSpPr>
          <p:grpSpPr>
            <a:xfrm>
              <a:off x="23446" y="2525332"/>
              <a:ext cx="1745836" cy="319010"/>
              <a:chOff x="0" y="0"/>
              <a:chExt cx="1745836" cy="319010"/>
            </a:xfrm>
          </p:grpSpPr>
          <p:sp>
            <p:nvSpPr>
              <p:cNvPr id="73" name="菱形 55"/>
              <p:cNvSpPr/>
              <p:nvPr/>
            </p:nvSpPr>
            <p:spPr>
              <a:xfrm>
                <a:off x="0" y="68255"/>
                <a:ext cx="216024" cy="232823"/>
              </a:xfrm>
              <a:prstGeom prst="diamond">
                <a:avLst/>
              </a:prstGeom>
              <a:solidFill>
                <a:srgbClr val="A5A5A5"/>
              </a:solidFill>
              <a:ln w="25400">
                <a:noFill/>
              </a:ln>
            </p:spPr>
            <p:txBody>
              <a:bodyPr vert="horz" wrap="square"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74" name="TextBox 56"/>
              <p:cNvSpPr/>
              <p:nvPr/>
            </p:nvSpPr>
            <p:spPr>
              <a:xfrm>
                <a:off x="301663" y="0"/>
                <a:ext cx="1444173" cy="319010"/>
              </a:xfrm>
              <a:prstGeom prst="rect">
                <a:avLst/>
              </a:prstGeom>
              <a:noFill/>
              <a:ln w="9525">
                <a:noFill/>
              </a:ln>
            </p:spPr>
            <p:txBody>
              <a:bodyPr wrap="square">
                <a:spAutoFit/>
              </a:bodyPr>
              <a:p>
                <a:pPr lvl="0" algn="l">
                  <a:lnSpc>
                    <a:spcPct val="100000"/>
                  </a:lnSpc>
                </a:pPr>
                <a:r>
                  <a:rPr lang="zh-CN" altLang="en-US" dirty="0">
                    <a:solidFill>
                      <a:srgbClr val="7F7F7F"/>
                    </a:solidFill>
                    <a:latin typeface="微软雅黑" panose="020B0503020204020204" charset="-122"/>
                    <a:ea typeface="微软雅黑" panose="020B0503020204020204" charset="-122"/>
                    <a:sym typeface="微软雅黑" panose="020B0503020204020204" charset="-122"/>
                  </a:rPr>
                  <a:t>学习单元九</a:t>
                </a:r>
                <a:endParaRPr lang="zh-CN" altLang="en-US" dirty="0">
                  <a:ea typeface="宋体" panose="02010600030101010101" pitchFamily="2" charset="-122"/>
                </a:endParaRPr>
              </a:p>
            </p:txBody>
          </p:sp>
        </p:grpSp>
        <p:grpSp>
          <p:nvGrpSpPr>
            <p:cNvPr id="75" name="组合 74"/>
            <p:cNvGrpSpPr/>
            <p:nvPr/>
          </p:nvGrpSpPr>
          <p:grpSpPr>
            <a:xfrm>
              <a:off x="23446" y="3064558"/>
              <a:ext cx="1627400" cy="319010"/>
              <a:chOff x="0" y="0"/>
              <a:chExt cx="1627400" cy="319010"/>
            </a:xfrm>
          </p:grpSpPr>
          <p:sp>
            <p:nvSpPr>
              <p:cNvPr id="76" name="菱形 58"/>
              <p:cNvSpPr/>
              <p:nvPr/>
            </p:nvSpPr>
            <p:spPr>
              <a:xfrm>
                <a:off x="0" y="68255"/>
                <a:ext cx="216024" cy="232823"/>
              </a:xfrm>
              <a:prstGeom prst="diamond">
                <a:avLst/>
              </a:prstGeom>
              <a:solidFill>
                <a:srgbClr val="A5A5A5"/>
              </a:solidFill>
              <a:ln w="25400">
                <a:noFill/>
              </a:ln>
            </p:spPr>
            <p:txBody>
              <a:bodyPr vert="horz" wrap="square"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77" name="TextBox 59"/>
              <p:cNvSpPr/>
              <p:nvPr/>
            </p:nvSpPr>
            <p:spPr>
              <a:xfrm>
                <a:off x="301352" y="0"/>
                <a:ext cx="1326048" cy="319010"/>
              </a:xfrm>
              <a:prstGeom prst="rect">
                <a:avLst/>
              </a:prstGeom>
              <a:noFill/>
              <a:ln w="9525">
                <a:noFill/>
              </a:ln>
            </p:spPr>
            <p:txBody>
              <a:bodyPr wrap="square">
                <a:spAutoFit/>
              </a:bodyPr>
              <a:p>
                <a:pPr lvl="0" algn="l">
                  <a:lnSpc>
                    <a:spcPct val="100000"/>
                  </a:lnSpc>
                </a:pPr>
                <a:r>
                  <a:rPr lang="zh-CN" altLang="en-US" dirty="0">
                    <a:solidFill>
                      <a:srgbClr val="7F7F7F"/>
                    </a:solidFill>
                    <a:latin typeface="微软雅黑" panose="020B0503020204020204" charset="-122"/>
                    <a:ea typeface="微软雅黑" panose="020B0503020204020204" charset="-122"/>
                    <a:sym typeface="微软雅黑" panose="020B0503020204020204" charset="-122"/>
                  </a:rPr>
                  <a:t>学习单元十</a:t>
                </a:r>
                <a:endParaRPr lang="zh-CN" altLang="en-US" dirty="0">
                  <a:ea typeface="宋体" panose="02010600030101010101" pitchFamily="2" charset="-122"/>
                </a:endParaRPr>
              </a:p>
            </p:txBody>
          </p:sp>
        </p:grpSp>
      </p:grpSp>
      <p:sp>
        <p:nvSpPr>
          <p:cNvPr id="78" name="椭圆 68"/>
          <p:cNvSpPr/>
          <p:nvPr/>
        </p:nvSpPr>
        <p:spPr>
          <a:xfrm>
            <a:off x="9047798" y="2911475"/>
            <a:ext cx="1368425" cy="1368425"/>
          </a:xfrm>
          <a:prstGeom prst="ellipse">
            <a:avLst/>
          </a:prstGeom>
          <a:blipFill rotWithShape="1">
            <a:blip r:embed="rId3"/>
            <a:stretch>
              <a:fillRect/>
            </a:stretch>
          </a:blipFill>
          <a:ln w="28575" cap="flat" cmpd="sng">
            <a:solidFill>
              <a:schemeClr val="bg1"/>
            </a:solidFill>
            <a:prstDash val="solid"/>
            <a:headEnd type="none" w="med" len="med"/>
            <a:tailEnd type="none" w="med" len="med"/>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79" name="椭圆 69"/>
          <p:cNvSpPr/>
          <p:nvPr/>
        </p:nvSpPr>
        <p:spPr>
          <a:xfrm>
            <a:off x="8876348" y="1438275"/>
            <a:ext cx="855662" cy="857250"/>
          </a:xfrm>
          <a:prstGeom prst="ellipse">
            <a:avLst/>
          </a:prstGeom>
          <a:blipFill rotWithShape="1">
            <a:blip r:embed="rId4"/>
            <a:stretch>
              <a:fillRect/>
            </a:stretch>
          </a:blipFill>
          <a:ln w="28575" cap="flat" cmpd="sng">
            <a:solidFill>
              <a:schemeClr val="bg1"/>
            </a:solidFill>
            <a:prstDash val="solid"/>
            <a:headEnd type="none" w="med" len="med"/>
            <a:tailEnd type="none" w="med" len="med"/>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80" name="椭圆 105"/>
          <p:cNvSpPr/>
          <p:nvPr/>
        </p:nvSpPr>
        <p:spPr>
          <a:xfrm>
            <a:off x="8284210" y="4689475"/>
            <a:ext cx="1835150" cy="1836738"/>
          </a:xfrm>
          <a:prstGeom prst="ellipse">
            <a:avLst/>
          </a:prstGeom>
          <a:blipFill rotWithShape="1">
            <a:blip r:embed="rId5"/>
            <a:stretch>
              <a:fillRect/>
            </a:stretch>
          </a:blipFill>
          <a:ln w="50800" cap="flat" cmpd="sng">
            <a:solidFill>
              <a:schemeClr val="bg1"/>
            </a:solidFill>
            <a:prstDash val="solid"/>
            <a:headEnd type="none" w="med" len="med"/>
            <a:tailEnd type="none" w="med" len="med"/>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path" presetSubtype="0" accel="50000" decel="50000" fill="hold" nodeType="clickEffect">
                                  <p:stCondLst>
                                    <p:cond delay="0"/>
                                  </p:stCondLst>
                                  <p:childTnLst>
                                    <p:animMotion origin="layout" path="M -4.05236E-6 -2.81221E-6 L -0.38166 -0.00462 " pathEditMode="relative" rAng="0" ptsTypes="AA">
                                      <p:cBhvr>
                                        <p:cTn id="6" dur="500" fill="hold"/>
                                        <p:tgtEl>
                                          <p:spTgt spid="59"/>
                                        </p:tgtEl>
                                        <p:attrNameLst>
                                          <p:attrName>ppt_x</p:attrName>
                                          <p:attrName>ppt_y</p:attrName>
                                        </p:attrNameLst>
                                      </p:cBhvr>
                                      <p:rCtr x="-1908300" y="-23100"/>
                                    </p:animMotion>
                                  </p:childTnLst>
                                </p:cTn>
                              </p:par>
                              <p:par>
                                <p:cTn id="7" presetID="53" presetClass="exit" presetSubtype="16" fill="hold" nodeType="withEffect">
                                  <p:stCondLst>
                                    <p:cond delay="0"/>
                                  </p:stCondLst>
                                  <p:childTnLst>
                                    <p:anim calcmode="lin" valueType="num">
                                      <p:cBhvr>
                                        <p:cTn id="8" dur="500"/>
                                        <p:tgtEl>
                                          <p:spTgt spid="59"/>
                                        </p:tgtEl>
                                        <p:attrNameLst>
                                          <p:attrName>ppt_w</p:attrName>
                                        </p:attrNameLst>
                                      </p:cBhvr>
                                      <p:tavLst>
                                        <p:tav tm="0">
                                          <p:val>
                                            <p:strVal val="ppt_w"/>
                                          </p:val>
                                        </p:tav>
                                        <p:tav tm="100000">
                                          <p:val>
                                            <p:fltVal val="0.000000"/>
                                          </p:val>
                                        </p:tav>
                                      </p:tavLst>
                                    </p:anim>
                                    <p:anim calcmode="lin" valueType="num">
                                      <p:cBhvr>
                                        <p:cTn id="9" dur="500"/>
                                        <p:tgtEl>
                                          <p:spTgt spid="59"/>
                                        </p:tgtEl>
                                        <p:attrNameLst>
                                          <p:attrName>ppt_h</p:attrName>
                                        </p:attrNameLst>
                                      </p:cBhvr>
                                      <p:tavLst>
                                        <p:tav tm="0">
                                          <p:val>
                                            <p:strVal val="ppt_h"/>
                                          </p:val>
                                        </p:tav>
                                        <p:tav tm="100000">
                                          <p:val>
                                            <p:fltVal val="0.000000"/>
                                          </p:val>
                                        </p:tav>
                                      </p:tavLst>
                                    </p:anim>
                                    <p:animEffect filter="fade">
                                      <p:cBhvr>
                                        <p:cTn id="10" dur="500"/>
                                        <p:tgtEl>
                                          <p:spTgt spid="59"/>
                                        </p:tgtEl>
                                      </p:cBhvr>
                                    </p:animEffect>
                                    <p:set>
                                      <p:cBhvr>
                                        <p:cTn id="11" dur="1" fill="hold">
                                          <p:stCondLst>
                                            <p:cond delay="499"/>
                                          </p:stCondLst>
                                        </p:cTn>
                                        <p:tgtEl>
                                          <p:spTgt spid="59"/>
                                        </p:tgtEl>
                                        <p:attrNameLst>
                                          <p:attrName>style.visibility</p:attrName>
                                        </p:attrNameLst>
                                      </p:cBhvr>
                                      <p:to>
                                        <p:strVal val="hidden"/>
                                      </p:to>
                                    </p:set>
                                  </p:childTnLst>
                                </p:cTn>
                              </p:par>
                              <p:par>
                                <p:cTn id="12" presetID="15" presetClass="exit" presetSubtype="0" fill="hold" nodeType="withEffect">
                                  <p:stCondLst>
                                    <p:cond delay="400"/>
                                  </p:stCondLst>
                                  <p:childTnLst>
                                    <p:anim calcmode="lin" valueType="num">
                                      <p:cBhvr>
                                        <p:cTn id="13" dur="500"/>
                                        <p:tgtEl>
                                          <p:spTgt spid="58"/>
                                        </p:tgtEl>
                                        <p:attrNameLst>
                                          <p:attrName>ppt_w</p:attrName>
                                        </p:attrNameLst>
                                      </p:cBhvr>
                                      <p:tavLst>
                                        <p:tav tm="0">
                                          <p:val>
                                            <p:strVal val="ppt_w"/>
                                          </p:val>
                                        </p:tav>
                                        <p:tav tm="100000">
                                          <p:val>
                                            <p:fltVal val="0.000000"/>
                                          </p:val>
                                        </p:tav>
                                      </p:tavLst>
                                    </p:anim>
                                    <p:anim calcmode="lin" valueType="num">
                                      <p:cBhvr>
                                        <p:cTn id="14" dur="500"/>
                                        <p:tgtEl>
                                          <p:spTgt spid="58"/>
                                        </p:tgtEl>
                                        <p:attrNameLst>
                                          <p:attrName>ppt_h</p:attrName>
                                        </p:attrNameLst>
                                      </p:cBhvr>
                                      <p:tavLst>
                                        <p:tav tm="0">
                                          <p:val>
                                            <p:strVal val="ppt_h"/>
                                          </p:val>
                                        </p:tav>
                                        <p:tav tm="100000">
                                          <p:val>
                                            <p:fltVal val="0.000000"/>
                                          </p:val>
                                        </p:tav>
                                      </p:tavLst>
                                    </p:anim>
                                    <p:anim calcmode="lin" valueType="num">
                                      <p:cBhvr>
                                        <p:cTn id="15" dur="500"/>
                                        <p:tgtEl>
                                          <p:spTgt spid="58"/>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16" dur="500"/>
                                        <p:tgtEl>
                                          <p:spTgt spid="58"/>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17" dur="1" fill="hold">
                                          <p:stCondLst>
                                            <p:cond delay="499"/>
                                          </p:stCondLst>
                                        </p:cTn>
                                        <p:tgtEl>
                                          <p:spTgt spid="58"/>
                                        </p:tgtEl>
                                        <p:attrNameLst>
                                          <p:attrName>style.visibility</p:attrName>
                                        </p:attrNameLst>
                                      </p:cBhvr>
                                      <p:to>
                                        <p:strVal val="hidden"/>
                                      </p:to>
                                    </p:set>
                                  </p:childTnLst>
                                </p:cTn>
                              </p:par>
                              <p:par>
                                <p:cTn id="18" presetID="15" presetClass="exit" presetSubtype="0" fill="hold" grpId="0" nodeType="withEffect">
                                  <p:stCondLst>
                                    <p:cond delay="500"/>
                                  </p:stCondLst>
                                  <p:childTnLst>
                                    <p:anim calcmode="lin" valueType="num">
                                      <p:cBhvr>
                                        <p:cTn id="19" dur="500"/>
                                        <p:tgtEl>
                                          <p:spTgt spid="80"/>
                                        </p:tgtEl>
                                        <p:attrNameLst>
                                          <p:attrName>ppt_w</p:attrName>
                                        </p:attrNameLst>
                                      </p:cBhvr>
                                      <p:tavLst>
                                        <p:tav tm="0">
                                          <p:val>
                                            <p:strVal val="ppt_w"/>
                                          </p:val>
                                        </p:tav>
                                        <p:tav tm="100000">
                                          <p:val>
                                            <p:fltVal val="0.000000"/>
                                          </p:val>
                                        </p:tav>
                                      </p:tavLst>
                                    </p:anim>
                                    <p:anim calcmode="lin" valueType="num">
                                      <p:cBhvr>
                                        <p:cTn id="20" dur="500"/>
                                        <p:tgtEl>
                                          <p:spTgt spid="80"/>
                                        </p:tgtEl>
                                        <p:attrNameLst>
                                          <p:attrName>ppt_h</p:attrName>
                                        </p:attrNameLst>
                                      </p:cBhvr>
                                      <p:tavLst>
                                        <p:tav tm="0">
                                          <p:val>
                                            <p:strVal val="ppt_h"/>
                                          </p:val>
                                        </p:tav>
                                        <p:tav tm="100000">
                                          <p:val>
                                            <p:fltVal val="0.000000"/>
                                          </p:val>
                                        </p:tav>
                                      </p:tavLst>
                                    </p:anim>
                                    <p:anim calcmode="lin" valueType="num">
                                      <p:cBhvr>
                                        <p:cTn id="21" dur="500"/>
                                        <p:tgtEl>
                                          <p:spTgt spid="80"/>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22" dur="500"/>
                                        <p:tgtEl>
                                          <p:spTgt spid="80"/>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23" dur="1" fill="hold">
                                          <p:stCondLst>
                                            <p:cond delay="499"/>
                                          </p:stCondLst>
                                        </p:cTn>
                                        <p:tgtEl>
                                          <p:spTgt spid="80"/>
                                        </p:tgtEl>
                                        <p:attrNameLst>
                                          <p:attrName>style.visibility</p:attrName>
                                        </p:attrNameLst>
                                      </p:cBhvr>
                                      <p:to>
                                        <p:strVal val="hidden"/>
                                      </p:to>
                                    </p:set>
                                  </p:childTnLst>
                                </p:cTn>
                              </p:par>
                              <p:par>
                                <p:cTn id="24" presetID="15" presetClass="exit" presetSubtype="0" fill="hold" grpId="0" nodeType="withEffect">
                                  <p:stCondLst>
                                    <p:cond delay="600"/>
                                  </p:stCondLst>
                                  <p:childTnLst>
                                    <p:anim calcmode="lin" valueType="num">
                                      <p:cBhvr>
                                        <p:cTn id="25" dur="500"/>
                                        <p:tgtEl>
                                          <p:spTgt spid="78"/>
                                        </p:tgtEl>
                                        <p:attrNameLst>
                                          <p:attrName>ppt_w</p:attrName>
                                        </p:attrNameLst>
                                      </p:cBhvr>
                                      <p:tavLst>
                                        <p:tav tm="0">
                                          <p:val>
                                            <p:strVal val="ppt_w"/>
                                          </p:val>
                                        </p:tav>
                                        <p:tav tm="100000">
                                          <p:val>
                                            <p:fltVal val="0.000000"/>
                                          </p:val>
                                        </p:tav>
                                      </p:tavLst>
                                    </p:anim>
                                    <p:anim calcmode="lin" valueType="num">
                                      <p:cBhvr>
                                        <p:cTn id="26" dur="500"/>
                                        <p:tgtEl>
                                          <p:spTgt spid="78"/>
                                        </p:tgtEl>
                                        <p:attrNameLst>
                                          <p:attrName>ppt_h</p:attrName>
                                        </p:attrNameLst>
                                      </p:cBhvr>
                                      <p:tavLst>
                                        <p:tav tm="0">
                                          <p:val>
                                            <p:strVal val="ppt_h"/>
                                          </p:val>
                                        </p:tav>
                                        <p:tav tm="100000">
                                          <p:val>
                                            <p:fltVal val="0.000000"/>
                                          </p:val>
                                        </p:tav>
                                      </p:tavLst>
                                    </p:anim>
                                    <p:anim calcmode="lin" valueType="num">
                                      <p:cBhvr>
                                        <p:cTn id="27" dur="500"/>
                                        <p:tgtEl>
                                          <p:spTgt spid="78"/>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28" dur="500"/>
                                        <p:tgtEl>
                                          <p:spTgt spid="78"/>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29" dur="1" fill="hold">
                                          <p:stCondLst>
                                            <p:cond delay="499"/>
                                          </p:stCondLst>
                                        </p:cTn>
                                        <p:tgtEl>
                                          <p:spTgt spid="78"/>
                                        </p:tgtEl>
                                        <p:attrNameLst>
                                          <p:attrName>style.visibility</p:attrName>
                                        </p:attrNameLst>
                                      </p:cBhvr>
                                      <p:to>
                                        <p:strVal val="hidden"/>
                                      </p:to>
                                    </p:set>
                                  </p:childTnLst>
                                </p:cTn>
                              </p:par>
                              <p:par>
                                <p:cTn id="30" presetID="15" presetClass="exit" presetSubtype="0" fill="hold" grpId="0" nodeType="withEffect">
                                  <p:stCondLst>
                                    <p:cond delay="700"/>
                                  </p:stCondLst>
                                  <p:childTnLst>
                                    <p:anim calcmode="lin" valueType="num">
                                      <p:cBhvr>
                                        <p:cTn id="31" dur="500"/>
                                        <p:tgtEl>
                                          <p:spTgt spid="79"/>
                                        </p:tgtEl>
                                        <p:attrNameLst>
                                          <p:attrName>ppt_w</p:attrName>
                                        </p:attrNameLst>
                                      </p:cBhvr>
                                      <p:tavLst>
                                        <p:tav tm="0">
                                          <p:val>
                                            <p:strVal val="ppt_w"/>
                                          </p:val>
                                        </p:tav>
                                        <p:tav tm="100000">
                                          <p:val>
                                            <p:fltVal val="0.000000"/>
                                          </p:val>
                                        </p:tav>
                                      </p:tavLst>
                                    </p:anim>
                                    <p:anim calcmode="lin" valueType="num">
                                      <p:cBhvr>
                                        <p:cTn id="32" dur="500"/>
                                        <p:tgtEl>
                                          <p:spTgt spid="79"/>
                                        </p:tgtEl>
                                        <p:attrNameLst>
                                          <p:attrName>ppt_h</p:attrName>
                                        </p:attrNameLst>
                                      </p:cBhvr>
                                      <p:tavLst>
                                        <p:tav tm="0">
                                          <p:val>
                                            <p:strVal val="ppt_h"/>
                                          </p:val>
                                        </p:tav>
                                        <p:tav tm="100000">
                                          <p:val>
                                            <p:fltVal val="0.000000"/>
                                          </p:val>
                                        </p:tav>
                                      </p:tavLst>
                                    </p:anim>
                                    <p:anim calcmode="lin" valueType="num">
                                      <p:cBhvr>
                                        <p:cTn id="33" dur="500"/>
                                        <p:tgtEl>
                                          <p:spTgt spid="79"/>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34" dur="500"/>
                                        <p:tgtEl>
                                          <p:spTgt spid="79"/>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35" dur="1" fill="hold">
                                          <p:stCondLst>
                                            <p:cond delay="499"/>
                                          </p:stCondLst>
                                        </p:cTn>
                                        <p:tgtEl>
                                          <p:spTgt spid="7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bldLvl="0" animBg="1"/>
      <p:bldP spid="79" grpId="0" bldLvl="0" animBg="1"/>
      <p:bldP spid="80"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1" name="矩形 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2774" name="直接连接符 5"/>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grpSp>
        <p:nvGrpSpPr>
          <p:cNvPr id="32802" name="组合 32801"/>
          <p:cNvGrpSpPr/>
          <p:nvPr/>
        </p:nvGrpSpPr>
        <p:grpSpPr>
          <a:xfrm>
            <a:off x="1883410" y="512763"/>
            <a:ext cx="539750" cy="539750"/>
            <a:chOff x="0" y="0"/>
            <a:chExt cx="540000" cy="540000"/>
          </a:xfrm>
        </p:grpSpPr>
        <p:sp>
          <p:nvSpPr>
            <p:cNvPr id="32803"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32804"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06</a:t>
              </a:r>
              <a:endParaRPr lang="zh-CN" altLang="en-US" dirty="0">
                <a:ea typeface="宋体" panose="02010600030101010101" pitchFamily="2" charset="-122"/>
              </a:endParaRPr>
            </a:p>
          </p:txBody>
        </p:sp>
      </p:grpSp>
      <p:sp>
        <p:nvSpPr>
          <p:cNvPr id="32805" name="TextBox 12"/>
          <p:cNvSpPr/>
          <p:nvPr/>
        </p:nvSpPr>
        <p:spPr>
          <a:xfrm>
            <a:off x="2712085" y="552450"/>
            <a:ext cx="3527425"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常见的人格障碍类型</a:t>
            </a:r>
            <a:endParaRPr lang="zh-CN" altLang="en-US" dirty="0">
              <a:ea typeface="宋体" panose="02010600030101010101" pitchFamily="2" charset="-122"/>
            </a:endParaRPr>
          </a:p>
        </p:txBody>
      </p:sp>
      <p:sp>
        <p:nvSpPr>
          <p:cNvPr id="32806"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grpSp>
        <p:nvGrpSpPr>
          <p:cNvPr id="32807" name="组合 32806"/>
          <p:cNvGrpSpPr/>
          <p:nvPr/>
        </p:nvGrpSpPr>
        <p:grpSpPr>
          <a:xfrm>
            <a:off x="1846898" y="6015038"/>
            <a:ext cx="7777162" cy="828675"/>
            <a:chOff x="0" y="0"/>
            <a:chExt cx="7776656" cy="828000"/>
          </a:xfrm>
        </p:grpSpPr>
        <p:sp>
          <p:nvSpPr>
            <p:cNvPr id="32808" name="矩形 13"/>
            <p:cNvSpPr/>
            <p:nvPr/>
          </p:nvSpPr>
          <p:spPr>
            <a:xfrm>
              <a:off x="0" y="150097"/>
              <a:ext cx="7776656" cy="432000"/>
            </a:xfrm>
            <a:prstGeom prst="rect">
              <a:avLst/>
            </a:prstGeom>
            <a:solidFill>
              <a:srgbClr val="7BC143"/>
            </a:solidFill>
            <a:ln w="9525" cap="flat" cmpd="sng">
              <a:solidFill>
                <a:schemeClr val="bg1"/>
              </a:solidFill>
              <a:prstDash val="solid"/>
              <a:miter/>
              <a:headEnd type="none" w="med" len="med"/>
              <a:tailEnd type="none" w="med" len="med"/>
            </a:ln>
          </p:spPr>
          <p:txBody>
            <a:bodyPr anchor="ctr"/>
            <a:p>
              <a:pPr lvl="0" algn="ctr">
                <a:lnSpc>
                  <a:spcPct val="100000"/>
                </a:lnSpc>
              </a:pPr>
              <a:endParaRPr>
                <a:solidFill>
                  <a:schemeClr val="bg1"/>
                </a:solidFill>
                <a:latin typeface="微软雅黑" panose="020B0503020204020204" charset="-122"/>
                <a:ea typeface="微软雅黑" panose="020B0503020204020204" charset="-122"/>
                <a:sym typeface="微软雅黑" panose="020B0503020204020204" charset="-122"/>
              </a:endParaRPr>
            </a:p>
          </p:txBody>
        </p:sp>
        <p:pic>
          <p:nvPicPr>
            <p:cNvPr id="32809" name="Picture 6" descr="E:\仝德志文件，勿删！\03-参考文档\！PPT图片及版面资源\06-PPT精选插图\12-标签\橙色把手-阴影.png"/>
            <p:cNvPicPr>
              <a:picLocks noChangeAspect="1"/>
            </p:cNvPicPr>
            <p:nvPr/>
          </p:nvPicPr>
          <p:blipFill>
            <a:blip r:embed="rId1"/>
            <a:stretch>
              <a:fillRect/>
            </a:stretch>
          </p:blipFill>
          <p:spPr>
            <a:xfrm>
              <a:off x="858733" y="0"/>
              <a:ext cx="1062000" cy="828000"/>
            </a:xfrm>
            <a:prstGeom prst="rect">
              <a:avLst/>
            </a:prstGeom>
            <a:noFill/>
            <a:ln w="9525">
              <a:noFill/>
            </a:ln>
          </p:spPr>
        </p:pic>
        <p:sp>
          <p:nvSpPr>
            <p:cNvPr id="32811" name="椭圆 16"/>
            <p:cNvSpPr/>
            <p:nvPr/>
          </p:nvSpPr>
          <p:spPr>
            <a:xfrm>
              <a:off x="144015" y="186480"/>
              <a:ext cx="360040" cy="360040"/>
            </a:xfrm>
            <a:prstGeom prst="ellipse">
              <a:avLst/>
            </a:prstGeom>
            <a:solidFill>
              <a:schemeClr val="bg1"/>
            </a:solidFill>
            <a:ln w="25400" cap="flat" cmpd="sng">
              <a:solidFill>
                <a:schemeClr val="bg1"/>
              </a:solidFill>
              <a:prstDash val="solid"/>
              <a:headEnd type="none" w="med" len="med"/>
              <a:tailEnd type="none" w="med" len="med"/>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sp>
        <p:nvSpPr>
          <p:cNvPr id="32812" name="TextBox 17"/>
          <p:cNvSpPr/>
          <p:nvPr/>
        </p:nvSpPr>
        <p:spPr>
          <a:xfrm>
            <a:off x="3791585" y="6203950"/>
            <a:ext cx="5545138" cy="384810"/>
          </a:xfrm>
          <a:prstGeom prst="rect">
            <a:avLst/>
          </a:prstGeom>
          <a:noFill/>
          <a:ln w="9525">
            <a:noFill/>
          </a:ln>
        </p:spPr>
        <p:txBody>
          <a:bodyPr wrap="square" lIns="0">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回避型人格障碍</a:t>
            </a:r>
            <a:endParaRPr lang="zh-CN" altLang="en-US" dirty="0">
              <a:ea typeface="宋体" panose="02010600030101010101" pitchFamily="2" charset="-122"/>
            </a:endParaRPr>
          </a:p>
        </p:txBody>
      </p:sp>
      <p:sp>
        <p:nvSpPr>
          <p:cNvPr id="32813" name="TextBox 18"/>
          <p:cNvSpPr/>
          <p:nvPr/>
        </p:nvSpPr>
        <p:spPr>
          <a:xfrm>
            <a:off x="1919923" y="6096000"/>
            <a:ext cx="407987" cy="579120"/>
          </a:xfrm>
          <a:prstGeom prst="rect">
            <a:avLst/>
          </a:prstGeom>
          <a:noFill/>
          <a:ln w="9525">
            <a:noFill/>
          </a:ln>
        </p:spPr>
        <p:txBody>
          <a:bodyPr wrap="square">
            <a:spAutoFit/>
          </a:bodyPr>
          <a:p>
            <a:pPr lvl="0" fontAlgn="base">
              <a:lnSpc>
                <a:spcPct val="100000"/>
              </a:lnSpc>
              <a:spcBef>
                <a:spcPct val="0"/>
              </a:spcBef>
              <a:spcAft>
                <a:spcPct val="0"/>
              </a:spcAft>
            </a:pPr>
            <a:r>
              <a:rPr lang="en-US" sz="3200" b="1" i="1" dirty="0">
                <a:solidFill>
                  <a:srgbClr val="7BC143"/>
                </a:solidFill>
                <a:latin typeface="Broadway" panose="04040905080B02020502" pitchFamily="2" charset="0"/>
                <a:ea typeface="DFPYeaSong-B5" pitchFamily="2" charset="-120"/>
                <a:sym typeface="Broadway" panose="04040905080B02020502" pitchFamily="2" charset="0"/>
              </a:rPr>
              <a:t>8</a:t>
            </a:r>
            <a:endParaRPr lang="en-US" dirty="0">
              <a:ea typeface="宋体" panose="02010600030101010101" pitchFamily="2" charset="-122"/>
            </a:endParaRPr>
          </a:p>
        </p:txBody>
      </p:sp>
      <p:sp>
        <p:nvSpPr>
          <p:cNvPr id="32814" name="矩形 19"/>
          <p:cNvSpPr/>
          <p:nvPr/>
        </p:nvSpPr>
        <p:spPr>
          <a:xfrm>
            <a:off x="2689860" y="2560955"/>
            <a:ext cx="5070475" cy="1736090"/>
          </a:xfrm>
          <a:prstGeom prst="rect">
            <a:avLst/>
          </a:prstGeom>
          <a:noFill/>
          <a:ln w="9525">
            <a:noFill/>
          </a:ln>
        </p:spPr>
        <p:txBody>
          <a:bodyPr wrap="square">
            <a:spAutoFit/>
          </a:bodyPr>
          <a:p>
            <a:pPr marL="0" lvl="0" indent="457200" algn="just">
              <a:lnSpc>
                <a:spcPct val="135000"/>
              </a:lnSpc>
              <a:spcAft>
                <a:spcPts val="1200"/>
              </a:spcAft>
            </a:pPr>
            <a:r>
              <a:rPr lang="zh-CN" altLang="en-US" sz="1600" dirty="0">
                <a:solidFill>
                  <a:srgbClr val="7F7F7F"/>
                </a:solidFill>
                <a:latin typeface="微软雅黑" panose="020B0503020204020204" charset="-122"/>
                <a:ea typeface="微软雅黑" panose="020B0503020204020204" charset="-122"/>
                <a:cs typeface="+mn-ea"/>
                <a:sym typeface="微软雅黑" panose="020B0503020204020204" charset="-122"/>
              </a:rPr>
              <a:t>回避型人格障碍最大的特点是行为退缩、心理自卑，面对挑战多采取回避态度或无能应付。其主要表现有：很容易因他人的批评或不赞同而受到伤害；心理自卑，敏感羞涩，行为退缩，在社交场合总是缄默无语，对需要人际交往的社会活动或工作总是尽量逃避。</a:t>
            </a:r>
            <a:endParaRPr lang="zh-CN" altLang="en-US" sz="1600" dirty="0">
              <a:solidFill>
                <a:srgbClr val="7F7F7F"/>
              </a:solidFill>
              <a:latin typeface="微软雅黑" panose="020B0503020204020204" charset="-122"/>
              <a:ea typeface="微软雅黑" panose="020B0503020204020204" charset="-122"/>
              <a:cs typeface="+mn-ea"/>
              <a:sym typeface="微软雅黑" panose="020B0503020204020204" charset="-122"/>
            </a:endParaRPr>
          </a:p>
        </p:txBody>
      </p:sp>
      <p:sp>
        <p:nvSpPr>
          <p:cNvPr id="32815" name="矩形 21"/>
          <p:cNvSpPr>
            <a:spLocks noChangeAspect="1"/>
          </p:cNvSpPr>
          <p:nvPr/>
        </p:nvSpPr>
        <p:spPr>
          <a:xfrm>
            <a:off x="2410460" y="2205038"/>
            <a:ext cx="5629275" cy="2776537"/>
          </a:xfrm>
          <a:prstGeom prst="rect">
            <a:avLst/>
          </a:prstGeom>
          <a:noFill/>
          <a:ln w="19050" cap="flat" cmpd="sng">
            <a:solidFill>
              <a:srgbClr val="92D050"/>
            </a:solidFill>
            <a:prstDash val="solid"/>
            <a:miter/>
            <a:headEnd type="none" w="med" len="med"/>
            <a:tailEnd type="none" w="med" len="med"/>
          </a:ln>
        </p:spPr>
        <p:txBody>
          <a:bodyPr anchor="ctr"/>
          <a:p>
            <a:pPr lvl="0" algn="ctr">
              <a:lnSpc>
                <a:spcPct val="100000"/>
              </a:lnSpc>
            </a:pPr>
            <a:endParaRPr>
              <a:solidFill>
                <a:schemeClr val="tx1"/>
              </a:solidFill>
              <a:latin typeface="宋体" panose="02010600030101010101" pitchFamily="2" charset="-122"/>
              <a:ea typeface="宋体" panose="02010600030101010101" pitchFamily="2" charset="-122"/>
              <a:sym typeface="宋体" panose="02010600030101010101" pitchFamily="2" charset="-122"/>
            </a:endParaRPr>
          </a:p>
        </p:txBody>
      </p:sp>
      <p:pic>
        <p:nvPicPr>
          <p:cNvPr id="32816" name="Picture 4" descr="C:\Users\cxy\Desktop\中职-《心理健康》\图\W020130731582040787785.jpgW020130731582040787785"/>
          <p:cNvPicPr>
            <a:picLocks noChangeAspect="1"/>
          </p:cNvPicPr>
          <p:nvPr/>
        </p:nvPicPr>
        <p:blipFill>
          <a:blip r:embed="rId2"/>
          <a:srcRect/>
          <a:stretch>
            <a:fillRect/>
          </a:stretch>
        </p:blipFill>
        <p:spPr>
          <a:xfrm>
            <a:off x="8077200" y="2306321"/>
            <a:ext cx="4069080" cy="2587625"/>
          </a:xfrm>
          <a:prstGeom prst="rect">
            <a:avLst/>
          </a:prstGeom>
          <a:noFill/>
          <a:ln w="19050" cap="flat" cmpd="sng">
            <a:solidFill>
              <a:srgbClr val="92D050"/>
            </a:solidFill>
            <a:prstDash val="solid"/>
            <a:miter/>
            <a:headEnd type="none" w="med" len="med"/>
            <a:tailEnd type="none" w="med" len="med"/>
          </a:ln>
        </p:spPr>
      </p:pic>
      <p:grpSp>
        <p:nvGrpSpPr>
          <p:cNvPr id="3" name="组合 2"/>
          <p:cNvGrpSpPr/>
          <p:nvPr/>
        </p:nvGrpSpPr>
        <p:grpSpPr>
          <a:xfrm>
            <a:off x="-42545" y="1123950"/>
            <a:ext cx="1748155" cy="4826000"/>
            <a:chOff x="-68" y="1770"/>
            <a:chExt cx="2753" cy="7600"/>
          </a:xfrm>
        </p:grpSpPr>
        <p:sp>
          <p:nvSpPr>
            <p:cNvPr id="2" name="矩形 13"/>
            <p:cNvSpPr/>
            <p:nvPr/>
          </p:nvSpPr>
          <p:spPr>
            <a:xfrm>
              <a:off x="3" y="1770"/>
              <a:ext cx="2680" cy="76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152" name="矩形 19"/>
            <p:cNvSpPr/>
            <p:nvPr/>
          </p:nvSpPr>
          <p:spPr>
            <a:xfrm>
              <a:off x="921" y="4880"/>
              <a:ext cx="1736"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3" name="矩形 20"/>
            <p:cNvSpPr/>
            <p:nvPr/>
          </p:nvSpPr>
          <p:spPr>
            <a:xfrm>
              <a:off x="3" y="2789"/>
              <a:ext cx="777"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4" name="TextBox 21"/>
            <p:cNvSpPr/>
            <p:nvPr/>
          </p:nvSpPr>
          <p:spPr>
            <a:xfrm>
              <a:off x="-68" y="2678"/>
              <a:ext cx="994"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01</a:t>
              </a:r>
              <a:endParaRPr lang="en-US" altLang="zh-CN" sz="2800" b="1">
                <a:solidFill>
                  <a:srgbClr val="F2F2F2"/>
                </a:solidFill>
                <a:latin typeface="Bradley Hand ITC" pitchFamily="2" charset="0"/>
                <a:ea typeface="楷体_GB2312" panose="02010609030101010101" pitchFamily="1" charset="-122"/>
                <a:sym typeface="Bradley Hand ITC" pitchFamily="2" charset="0"/>
              </a:endParaRPr>
            </a:p>
          </p:txBody>
        </p:sp>
        <p:sp>
          <p:nvSpPr>
            <p:cNvPr id="6155" name="TextBox 22">
              <a:hlinkClick r:id="rId3" action="ppaction://hlinksldjump"/>
            </p:cNvPr>
            <p:cNvSpPr/>
            <p:nvPr/>
          </p:nvSpPr>
          <p:spPr>
            <a:xfrm>
              <a:off x="1041" y="275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rPr>
                <a:t>单元一</a:t>
              </a:r>
              <a:endPar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endParaRPr>
            </a:p>
          </p:txBody>
        </p:sp>
        <p:sp>
          <p:nvSpPr>
            <p:cNvPr id="6158" name="矩形 41"/>
            <p:cNvSpPr/>
            <p:nvPr/>
          </p:nvSpPr>
          <p:spPr>
            <a:xfrm>
              <a:off x="4" y="3835"/>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9" name="TextBox 42"/>
            <p:cNvSpPr/>
            <p:nvPr/>
          </p:nvSpPr>
          <p:spPr>
            <a:xfrm>
              <a:off x="-68" y="3724"/>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02</a:t>
              </a:r>
              <a:endParaRPr lang="en-US" altLang="zh-CN">
                <a:ea typeface="宋体" panose="02010600030101010101" pitchFamily="2" charset="-122"/>
              </a:endParaRPr>
            </a:p>
          </p:txBody>
        </p:sp>
        <p:sp>
          <p:nvSpPr>
            <p:cNvPr id="6160" name="TextBox 43">
              <a:hlinkClick r:id="rId3" action="ppaction://hlinksldjump"/>
            </p:cNvPr>
            <p:cNvSpPr/>
            <p:nvPr/>
          </p:nvSpPr>
          <p:spPr>
            <a:xfrm>
              <a:off x="1042" y="3803"/>
              <a:ext cx="1641" cy="658"/>
            </a:xfrm>
            <a:prstGeom prst="rect">
              <a:avLst/>
            </a:prstGeom>
            <a:noFill/>
            <a:ln w="9525">
              <a:noFill/>
            </a:ln>
          </p:spPr>
          <p:txBody>
            <a:bodyPr wrap="square">
              <a:spAutoFit/>
            </a:bodyPr>
            <a:p>
              <a:pPr lvl="0">
                <a:lnSpc>
                  <a:spcPct val="100000"/>
                </a:lnSpc>
              </a:pPr>
              <a:r>
                <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rPr>
                <a:t>单元二</a:t>
              </a:r>
              <a:endPar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endParaRPr>
            </a:p>
          </p:txBody>
        </p:sp>
        <p:sp>
          <p:nvSpPr>
            <p:cNvPr id="6162" name="矩形 38"/>
            <p:cNvSpPr/>
            <p:nvPr/>
          </p:nvSpPr>
          <p:spPr>
            <a:xfrm>
              <a:off x="4" y="4881"/>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3" name="TextBox 39"/>
            <p:cNvSpPr/>
            <p:nvPr/>
          </p:nvSpPr>
          <p:spPr>
            <a:xfrm>
              <a:off x="-68" y="4770"/>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03</a:t>
              </a:r>
              <a:endParaRPr lang="en-US" altLang="zh-CN">
                <a:ea typeface="宋体" panose="02010600030101010101" pitchFamily="2" charset="-122"/>
              </a:endParaRPr>
            </a:p>
          </p:txBody>
        </p:sp>
        <p:sp>
          <p:nvSpPr>
            <p:cNvPr id="6164" name="TextBox 40">
              <a:hlinkClick r:id="rId3" action="ppaction://hlinksldjump"/>
            </p:cNvPr>
            <p:cNvSpPr/>
            <p:nvPr/>
          </p:nvSpPr>
          <p:spPr>
            <a:xfrm>
              <a:off x="1042" y="4849"/>
              <a:ext cx="1641" cy="658"/>
            </a:xfrm>
            <a:prstGeom prst="rect">
              <a:avLst/>
            </a:prstGeom>
            <a:noFill/>
            <a:ln w="9525">
              <a:noFill/>
            </a:ln>
          </p:spPr>
          <p:txBody>
            <a:bodyPr wrap="square">
              <a:spAutoFit/>
            </a:bodyPr>
            <a:p>
              <a:pPr lvl="0">
                <a:lnSpc>
                  <a:spcPct val="100000"/>
                </a:lnSpc>
              </a:pPr>
              <a:r>
                <a:rPr lang="zh-CN" altLang="en-US" sz="2000">
                  <a:solidFill>
                    <a:schemeClr val="bg1"/>
                  </a:solidFill>
                  <a:latin typeface="微软雅黑" panose="020B0503020204020204" charset="-122"/>
                  <a:ea typeface="微软雅黑" panose="020B0503020204020204" charset="-122"/>
                  <a:sym typeface="微软雅黑" panose="020B0503020204020204" charset="-122"/>
                </a:rPr>
                <a:t>单元三</a:t>
              </a:r>
              <a:endParaRPr lang="zh-CN" altLang="en-US" sz="200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6166" name="矩形 35"/>
            <p:cNvSpPr/>
            <p:nvPr/>
          </p:nvSpPr>
          <p:spPr>
            <a:xfrm>
              <a:off x="4" y="5885"/>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7" name="TextBox 36"/>
            <p:cNvSpPr/>
            <p:nvPr/>
          </p:nvSpPr>
          <p:spPr>
            <a:xfrm>
              <a:off x="-68" y="5812"/>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04</a:t>
              </a:r>
              <a:endParaRPr lang="en-US" altLang="zh-CN">
                <a:ea typeface="宋体" panose="02010600030101010101" pitchFamily="2" charset="-122"/>
              </a:endParaRPr>
            </a:p>
          </p:txBody>
        </p:sp>
        <p:sp>
          <p:nvSpPr>
            <p:cNvPr id="6168" name="TextBox 37">
              <a:hlinkClick r:id="rId3" action="ppaction://hlinksldjump"/>
            </p:cNvPr>
            <p:cNvSpPr/>
            <p:nvPr/>
          </p:nvSpPr>
          <p:spPr>
            <a:xfrm>
              <a:off x="1042" y="5885"/>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单元四</a:t>
              </a:r>
              <a:endParaRPr lang="zh-CN" altLang="en-US">
                <a:ea typeface="宋体" panose="02010600030101010101" pitchFamily="2" charset="-122"/>
              </a:endParaRPr>
            </a:p>
          </p:txBody>
        </p:sp>
        <p:sp>
          <p:nvSpPr>
            <p:cNvPr id="6170" name="矩形 32"/>
            <p:cNvSpPr/>
            <p:nvPr/>
          </p:nvSpPr>
          <p:spPr>
            <a:xfrm>
              <a:off x="4" y="6926"/>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1" name="TextBox 33"/>
            <p:cNvSpPr/>
            <p:nvPr/>
          </p:nvSpPr>
          <p:spPr>
            <a:xfrm>
              <a:off x="-68" y="6853"/>
              <a:ext cx="98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05</a:t>
              </a:r>
              <a:endParaRPr lang="en-US" altLang="zh-CN">
                <a:ea typeface="宋体" panose="02010600030101010101" pitchFamily="2" charset="-122"/>
              </a:endParaRPr>
            </a:p>
          </p:txBody>
        </p:sp>
        <p:sp>
          <p:nvSpPr>
            <p:cNvPr id="6172" name="TextBox 34">
              <a:hlinkClick r:id="rId3" action="ppaction://hlinksldjump"/>
            </p:cNvPr>
            <p:cNvSpPr/>
            <p:nvPr/>
          </p:nvSpPr>
          <p:spPr>
            <a:xfrm>
              <a:off x="1042" y="6926"/>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单元五</a:t>
              </a:r>
              <a:endParaRPr lang="zh-CN" altLang="en-US">
                <a:ea typeface="宋体" panose="02010600030101010101" pitchFamily="2" charset="-122"/>
              </a:endParaRPr>
            </a:p>
          </p:txBody>
        </p:sp>
        <p:sp>
          <p:nvSpPr>
            <p:cNvPr id="6174" name="矩形 29"/>
            <p:cNvSpPr/>
            <p:nvPr/>
          </p:nvSpPr>
          <p:spPr>
            <a:xfrm>
              <a:off x="6" y="7967"/>
              <a:ext cx="776"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5" name="TextBox 30"/>
            <p:cNvSpPr/>
            <p:nvPr/>
          </p:nvSpPr>
          <p:spPr>
            <a:xfrm>
              <a:off x="-68" y="7894"/>
              <a:ext cx="110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06</a:t>
              </a:r>
              <a:endParaRPr lang="en-US" altLang="zh-CN">
                <a:ea typeface="宋体" panose="02010600030101010101" pitchFamily="2" charset="-122"/>
              </a:endParaRPr>
            </a:p>
          </p:txBody>
        </p:sp>
        <p:sp>
          <p:nvSpPr>
            <p:cNvPr id="6176" name="TextBox 31">
              <a:hlinkClick r:id="rId3" action="ppaction://hlinksldjump"/>
            </p:cNvPr>
            <p:cNvSpPr/>
            <p:nvPr/>
          </p:nvSpPr>
          <p:spPr>
            <a:xfrm>
              <a:off x="1041" y="796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单元六</a:t>
              </a:r>
              <a:endParaRPr lang="zh-CN" altLang="en-US">
                <a:ea typeface="宋体" panose="02010600030101010101" pitchFamily="2" charset="-122"/>
              </a:endParaRPr>
            </a:p>
          </p:txBody>
        </p:sp>
      </p:grpSp>
      <p:sp>
        <p:nvSpPr>
          <p:cNvPr id="15367" name="标题 1"/>
          <p:cNvSpPr/>
          <p:nvPr/>
        </p:nvSpPr>
        <p:spPr>
          <a:xfrm>
            <a:off x="8598535" y="525939"/>
            <a:ext cx="2330450" cy="461010"/>
          </a:xfrm>
          <a:prstGeom prst="rect">
            <a:avLst/>
          </a:prstGeom>
          <a:noFill/>
          <a:ln w="9525">
            <a:noFill/>
          </a:ln>
        </p:spPr>
        <p:txBody>
          <a:bodyPr anchor="ctr" anchorCtr="0">
            <a:normAutofit/>
          </a:bodyPr>
          <a:p>
            <a:pPr lvl="0" algn="r">
              <a:lnSpc>
                <a:spcPct val="100000"/>
              </a:lnSpc>
            </a:pPr>
            <a:r>
              <a:rPr lang="zh-CN" altLang="en-US" sz="1400">
                <a:solidFill>
                  <a:srgbClr val="7BC143"/>
                </a:solidFill>
                <a:latin typeface="微软雅黑" panose="020B0503020204020204" charset="-122"/>
                <a:ea typeface="微软雅黑" panose="020B0503020204020204" charset="-122"/>
                <a:sym typeface="Calibri" panose="020F0502020204030204" charset="0"/>
              </a:rPr>
              <a:t>孕育生命之花</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4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学习单元三</a:t>
            </a:r>
            <a:endParaRPr lang="zh-CN" altLang="en-US" sz="1400" baseline="0">
              <a:solidFill>
                <a:srgbClr val="7BC143"/>
              </a:solidFill>
              <a:latin typeface="微软雅黑" panose="020B0503020204020204" charset="-122"/>
              <a:ea typeface="微软雅黑" panose="020B0503020204020204" charset="-122"/>
              <a:sym typeface="Calibri" panose="020F05020202040302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2813"/>
                                        </p:tgtEl>
                                        <p:attrNameLst>
                                          <p:attrName>style.visibility</p:attrName>
                                        </p:attrNameLst>
                                      </p:cBhvr>
                                      <p:to>
                                        <p:strVal val="visible"/>
                                      </p:to>
                                    </p:set>
                                    <p:anim calcmode="lin" valueType="num">
                                      <p:cBhvr>
                                        <p:cTn id="7" dur="100" fill="hold"/>
                                        <p:tgtEl>
                                          <p:spTgt spid="32813"/>
                                        </p:tgtEl>
                                        <p:attrNameLst>
                                          <p:attrName>ppt_x</p:attrName>
                                        </p:attrNameLst>
                                      </p:cBhvr>
                                      <p:tavLst>
                                        <p:tav tm="0">
                                          <p:val>
                                            <p:strVal val="0-#ppt_w/2"/>
                                          </p:val>
                                        </p:tav>
                                        <p:tav tm="100000">
                                          <p:val>
                                            <p:strVal val="#ppt_x"/>
                                          </p:val>
                                        </p:tav>
                                      </p:tavLst>
                                    </p:anim>
                                    <p:anim calcmode="lin" valueType="num">
                                      <p:cBhvr>
                                        <p:cTn id="8" dur="100" fill="hold"/>
                                        <p:tgtEl>
                                          <p:spTgt spid="3281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32812"/>
                                        </p:tgtEl>
                                        <p:attrNameLst>
                                          <p:attrName>style.visibility</p:attrName>
                                        </p:attrNameLst>
                                      </p:cBhvr>
                                      <p:to>
                                        <p:strVal val="visible"/>
                                      </p:to>
                                    </p:set>
                                    <p:anim calcmode="lin" valueType="num">
                                      <p:cBhvr>
                                        <p:cTn id="12" dur="500" fill="hold"/>
                                        <p:tgtEl>
                                          <p:spTgt spid="32812"/>
                                        </p:tgtEl>
                                        <p:attrNameLst>
                                          <p:attrName>ppt_x</p:attrName>
                                        </p:attrNameLst>
                                      </p:cBhvr>
                                      <p:tavLst>
                                        <p:tav tm="0">
                                          <p:val>
                                            <p:strVal val="0-#ppt_w/2"/>
                                          </p:val>
                                        </p:tav>
                                        <p:tav tm="100000">
                                          <p:val>
                                            <p:strVal val="#ppt_x"/>
                                          </p:val>
                                        </p:tav>
                                      </p:tavLst>
                                    </p:anim>
                                    <p:anim calcmode="lin" valueType="num">
                                      <p:cBhvr>
                                        <p:cTn id="13" dur="500" fill="hold"/>
                                        <p:tgtEl>
                                          <p:spTgt spid="32812"/>
                                        </p:tgtEl>
                                        <p:attrNameLst>
                                          <p:attrName>ppt_y</p:attrName>
                                        </p:attrNameLst>
                                      </p:cBhvr>
                                      <p:tavLst>
                                        <p:tav tm="0">
                                          <p:val>
                                            <p:strVal val="#ppt_y"/>
                                          </p:val>
                                        </p:tav>
                                        <p:tav tm="100000">
                                          <p:val>
                                            <p:strVal val="#ppt_y"/>
                                          </p:val>
                                        </p:tav>
                                      </p:tavLst>
                                    </p:anim>
                                  </p:childTnLst>
                                </p:cTn>
                              </p:par>
                              <p:par>
                                <p:cTn id="14" presetID="8" presetClass="emph" presetSubtype="0" fill="hold" grpId="1" nodeType="withEffect">
                                  <p:stCondLst>
                                    <p:cond delay="0"/>
                                  </p:stCondLst>
                                  <p:childTnLst>
                                    <p:animRot by="43200000">
                                      <p:cBhvr>
                                        <p:cTn id="15" dur="400" fill="hold"/>
                                        <p:tgtEl>
                                          <p:spTgt spid="32812"/>
                                        </p:tgtEl>
                                        <p:attrNameLst>
                                          <p:attrName>r</p:attrName>
                                        </p:attrNameLst>
                                      </p:cBhvr>
                                    </p:animRot>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32814"/>
                                        </p:tgtEl>
                                        <p:attrNameLst>
                                          <p:attrName>style.visibility</p:attrName>
                                        </p:attrNameLst>
                                      </p:cBhvr>
                                      <p:to>
                                        <p:strVal val="visible"/>
                                      </p:to>
                                    </p:set>
                                    <p:animEffect filter="fade">
                                      <p:cBhvr>
                                        <p:cTn id="19" dur="1000"/>
                                        <p:tgtEl>
                                          <p:spTgt spid="32814"/>
                                        </p:tgtEl>
                                      </p:cBhvr>
                                    </p:animEffect>
                                    <p:anim calcmode="lin" valueType="num">
                                      <p:cBhvr>
                                        <p:cTn id="20" dur="1000" fill="hold"/>
                                        <p:tgtEl>
                                          <p:spTgt spid="32814"/>
                                        </p:tgtEl>
                                        <p:attrNameLst>
                                          <p:attrName>ppt_x</p:attrName>
                                        </p:attrNameLst>
                                      </p:cBhvr>
                                      <p:tavLst>
                                        <p:tav tm="0">
                                          <p:val>
                                            <p:strVal val="#ppt_x"/>
                                          </p:val>
                                        </p:tav>
                                        <p:tav tm="100000">
                                          <p:val>
                                            <p:strVal val="#ppt_x"/>
                                          </p:val>
                                        </p:tav>
                                      </p:tavLst>
                                    </p:anim>
                                    <p:anim calcmode="lin" valueType="num">
                                      <p:cBhvr>
                                        <p:cTn id="21" dur="1000" fill="hold"/>
                                        <p:tgtEl>
                                          <p:spTgt spid="328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812" grpId="0" bldLvl="0"/>
      <p:bldP spid="32812" grpId="1" bldLvl="0"/>
      <p:bldP spid="32813" grpId="0" bldLvl="0"/>
      <p:bldP spid="32814" grpId="0" bldLvl="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1" name="矩形 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2774" name="直接连接符 5"/>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grpSp>
        <p:nvGrpSpPr>
          <p:cNvPr id="32802" name="组合 32801"/>
          <p:cNvGrpSpPr/>
          <p:nvPr/>
        </p:nvGrpSpPr>
        <p:grpSpPr>
          <a:xfrm>
            <a:off x="1883410" y="512763"/>
            <a:ext cx="539750" cy="539750"/>
            <a:chOff x="0" y="0"/>
            <a:chExt cx="540000" cy="540000"/>
          </a:xfrm>
        </p:grpSpPr>
        <p:sp>
          <p:nvSpPr>
            <p:cNvPr id="32803"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32804"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06</a:t>
              </a:r>
              <a:endParaRPr lang="zh-CN" altLang="en-US" dirty="0">
                <a:ea typeface="宋体" panose="02010600030101010101" pitchFamily="2" charset="-122"/>
              </a:endParaRPr>
            </a:p>
          </p:txBody>
        </p:sp>
      </p:grpSp>
      <p:sp>
        <p:nvSpPr>
          <p:cNvPr id="32805" name="TextBox 12"/>
          <p:cNvSpPr/>
          <p:nvPr/>
        </p:nvSpPr>
        <p:spPr>
          <a:xfrm>
            <a:off x="2712085" y="552450"/>
            <a:ext cx="3527425"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常见的人格障碍类型</a:t>
            </a:r>
            <a:endParaRPr lang="zh-CN" altLang="en-US" dirty="0">
              <a:ea typeface="宋体" panose="02010600030101010101" pitchFamily="2" charset="-122"/>
            </a:endParaRPr>
          </a:p>
        </p:txBody>
      </p:sp>
      <p:sp>
        <p:nvSpPr>
          <p:cNvPr id="32806"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grpSp>
        <p:nvGrpSpPr>
          <p:cNvPr id="32807" name="组合 32806"/>
          <p:cNvGrpSpPr/>
          <p:nvPr/>
        </p:nvGrpSpPr>
        <p:grpSpPr>
          <a:xfrm>
            <a:off x="1846898" y="6015038"/>
            <a:ext cx="7777162" cy="828675"/>
            <a:chOff x="0" y="0"/>
            <a:chExt cx="7776656" cy="828000"/>
          </a:xfrm>
        </p:grpSpPr>
        <p:sp>
          <p:nvSpPr>
            <p:cNvPr id="32808" name="矩形 13"/>
            <p:cNvSpPr/>
            <p:nvPr/>
          </p:nvSpPr>
          <p:spPr>
            <a:xfrm>
              <a:off x="0" y="150097"/>
              <a:ext cx="7776656" cy="432000"/>
            </a:xfrm>
            <a:prstGeom prst="rect">
              <a:avLst/>
            </a:prstGeom>
            <a:solidFill>
              <a:srgbClr val="7BC143"/>
            </a:solidFill>
            <a:ln w="9525" cap="flat" cmpd="sng">
              <a:solidFill>
                <a:schemeClr val="bg1"/>
              </a:solidFill>
              <a:prstDash val="solid"/>
              <a:miter/>
              <a:headEnd type="none" w="med" len="med"/>
              <a:tailEnd type="none" w="med" len="med"/>
            </a:ln>
          </p:spPr>
          <p:txBody>
            <a:bodyPr anchor="ctr"/>
            <a:p>
              <a:pPr lvl="0" algn="ctr">
                <a:lnSpc>
                  <a:spcPct val="100000"/>
                </a:lnSpc>
              </a:pPr>
              <a:endParaRPr>
                <a:solidFill>
                  <a:schemeClr val="bg1"/>
                </a:solidFill>
                <a:latin typeface="微软雅黑" panose="020B0503020204020204" charset="-122"/>
                <a:ea typeface="微软雅黑" panose="020B0503020204020204" charset="-122"/>
                <a:sym typeface="微软雅黑" panose="020B0503020204020204" charset="-122"/>
              </a:endParaRPr>
            </a:p>
          </p:txBody>
        </p:sp>
        <p:pic>
          <p:nvPicPr>
            <p:cNvPr id="32809" name="Picture 6" descr="E:\仝德志文件，勿删！\03-参考文档\！PPT图片及版面资源\06-PPT精选插图\12-标签\橙色把手-阴影.png"/>
            <p:cNvPicPr>
              <a:picLocks noChangeAspect="1"/>
            </p:cNvPicPr>
            <p:nvPr/>
          </p:nvPicPr>
          <p:blipFill>
            <a:blip r:embed="rId1"/>
            <a:stretch>
              <a:fillRect/>
            </a:stretch>
          </p:blipFill>
          <p:spPr>
            <a:xfrm>
              <a:off x="858733" y="0"/>
              <a:ext cx="1062000" cy="828000"/>
            </a:xfrm>
            <a:prstGeom prst="rect">
              <a:avLst/>
            </a:prstGeom>
            <a:noFill/>
            <a:ln w="9525">
              <a:noFill/>
            </a:ln>
          </p:spPr>
        </p:pic>
        <p:sp>
          <p:nvSpPr>
            <p:cNvPr id="32811" name="椭圆 16"/>
            <p:cNvSpPr/>
            <p:nvPr/>
          </p:nvSpPr>
          <p:spPr>
            <a:xfrm>
              <a:off x="144015" y="186480"/>
              <a:ext cx="360040" cy="360040"/>
            </a:xfrm>
            <a:prstGeom prst="ellipse">
              <a:avLst/>
            </a:prstGeom>
            <a:solidFill>
              <a:schemeClr val="bg1"/>
            </a:solidFill>
            <a:ln w="25400" cap="flat" cmpd="sng">
              <a:solidFill>
                <a:schemeClr val="bg1"/>
              </a:solidFill>
              <a:prstDash val="solid"/>
              <a:headEnd type="none" w="med" len="med"/>
              <a:tailEnd type="none" w="med" len="med"/>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sp>
        <p:nvSpPr>
          <p:cNvPr id="32812" name="TextBox 17"/>
          <p:cNvSpPr/>
          <p:nvPr/>
        </p:nvSpPr>
        <p:spPr>
          <a:xfrm>
            <a:off x="3791585" y="6203950"/>
            <a:ext cx="5545138" cy="384810"/>
          </a:xfrm>
          <a:prstGeom prst="rect">
            <a:avLst/>
          </a:prstGeom>
          <a:noFill/>
          <a:ln w="9525">
            <a:noFill/>
          </a:ln>
        </p:spPr>
        <p:txBody>
          <a:bodyPr wrap="square" lIns="0">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依赖型人格障碍</a:t>
            </a:r>
            <a:endParaRPr lang="zh-CN" altLang="en-US" dirty="0">
              <a:ea typeface="宋体" panose="02010600030101010101" pitchFamily="2" charset="-122"/>
            </a:endParaRPr>
          </a:p>
        </p:txBody>
      </p:sp>
      <p:sp>
        <p:nvSpPr>
          <p:cNvPr id="32813" name="TextBox 18"/>
          <p:cNvSpPr/>
          <p:nvPr/>
        </p:nvSpPr>
        <p:spPr>
          <a:xfrm>
            <a:off x="1919923" y="6096000"/>
            <a:ext cx="407987" cy="579120"/>
          </a:xfrm>
          <a:prstGeom prst="rect">
            <a:avLst/>
          </a:prstGeom>
          <a:noFill/>
          <a:ln w="9525">
            <a:noFill/>
          </a:ln>
        </p:spPr>
        <p:txBody>
          <a:bodyPr wrap="square">
            <a:spAutoFit/>
          </a:bodyPr>
          <a:p>
            <a:pPr lvl="0" fontAlgn="base">
              <a:lnSpc>
                <a:spcPct val="100000"/>
              </a:lnSpc>
              <a:spcBef>
                <a:spcPct val="0"/>
              </a:spcBef>
              <a:spcAft>
                <a:spcPct val="0"/>
              </a:spcAft>
            </a:pPr>
            <a:r>
              <a:rPr lang="en-US" sz="3200" b="1" i="1" dirty="0">
                <a:solidFill>
                  <a:srgbClr val="7BC143"/>
                </a:solidFill>
                <a:latin typeface="Broadway" panose="04040905080B02020502" pitchFamily="2" charset="0"/>
                <a:ea typeface="DFPYeaSong-B5" pitchFamily="2" charset="-120"/>
                <a:sym typeface="Broadway" panose="04040905080B02020502" pitchFamily="2" charset="0"/>
              </a:rPr>
              <a:t>9</a:t>
            </a:r>
            <a:endParaRPr lang="en-US" dirty="0">
              <a:ea typeface="宋体" panose="02010600030101010101" pitchFamily="2" charset="-122"/>
            </a:endParaRPr>
          </a:p>
        </p:txBody>
      </p:sp>
      <p:sp>
        <p:nvSpPr>
          <p:cNvPr id="32814" name="矩形 19"/>
          <p:cNvSpPr/>
          <p:nvPr/>
        </p:nvSpPr>
        <p:spPr>
          <a:xfrm>
            <a:off x="2577465" y="2364740"/>
            <a:ext cx="5267960" cy="2393950"/>
          </a:xfrm>
          <a:prstGeom prst="rect">
            <a:avLst/>
          </a:prstGeom>
          <a:noFill/>
          <a:ln w="9525">
            <a:noFill/>
          </a:ln>
        </p:spPr>
        <p:txBody>
          <a:bodyPr wrap="square">
            <a:spAutoFit/>
          </a:bodyPr>
          <a:p>
            <a:pPr marL="0" lvl="0" indent="457200" algn="just">
              <a:lnSpc>
                <a:spcPct val="135000"/>
              </a:lnSpc>
              <a:spcAft>
                <a:spcPts val="1200"/>
              </a:spcAft>
            </a:pPr>
            <a:r>
              <a:rPr lang="zh-CN" altLang="en-US" sz="1600" dirty="0">
                <a:solidFill>
                  <a:srgbClr val="7F7F7F"/>
                </a:solidFill>
                <a:latin typeface="微软雅黑" panose="020B0503020204020204" charset="-122"/>
                <a:ea typeface="微软雅黑" panose="020B0503020204020204" charset="-122"/>
                <a:cs typeface="+mn-ea"/>
                <a:sym typeface="微软雅黑" panose="020B0503020204020204" charset="-122"/>
              </a:rPr>
              <a:t>依赖型人格障碍是一种以过分依赖、被动服从为主要特点的人格障碍。依赖型人格障碍的表现为：无主见，有强烈的无助感，对日常事物不能作出决策，常常让别人为自己作大多数的重要决定；无独立性，很难单独进行自己的计划或做自己的事；过度容忍，为讨好他人甘愿做自己不愿做的事；难以接受分离，当亲密的关系中止时感到无助或崩溃；很容易因遭到批评或未得到赞许而受到伤害。</a:t>
            </a:r>
            <a:endParaRPr lang="zh-CN" altLang="en-US" sz="1600" dirty="0">
              <a:solidFill>
                <a:srgbClr val="7F7F7F"/>
              </a:solidFill>
              <a:latin typeface="微软雅黑" panose="020B0503020204020204" charset="-122"/>
              <a:ea typeface="微软雅黑" panose="020B0503020204020204" charset="-122"/>
              <a:cs typeface="+mn-ea"/>
              <a:sym typeface="微软雅黑" panose="020B0503020204020204" charset="-122"/>
            </a:endParaRPr>
          </a:p>
        </p:txBody>
      </p:sp>
      <p:sp>
        <p:nvSpPr>
          <p:cNvPr id="32815" name="矩形 21"/>
          <p:cNvSpPr>
            <a:spLocks noChangeAspect="1"/>
          </p:cNvSpPr>
          <p:nvPr/>
        </p:nvSpPr>
        <p:spPr>
          <a:xfrm>
            <a:off x="2410460" y="2205038"/>
            <a:ext cx="5629275" cy="2776537"/>
          </a:xfrm>
          <a:prstGeom prst="rect">
            <a:avLst/>
          </a:prstGeom>
          <a:noFill/>
          <a:ln w="19050" cap="flat" cmpd="sng">
            <a:solidFill>
              <a:srgbClr val="92D050"/>
            </a:solidFill>
            <a:prstDash val="solid"/>
            <a:miter/>
            <a:headEnd type="none" w="med" len="med"/>
            <a:tailEnd type="none" w="med" len="med"/>
          </a:ln>
        </p:spPr>
        <p:txBody>
          <a:bodyPr anchor="ctr"/>
          <a:p>
            <a:pPr lvl="0" algn="ctr">
              <a:lnSpc>
                <a:spcPct val="100000"/>
              </a:lnSpc>
            </a:pPr>
            <a:endParaRPr>
              <a:solidFill>
                <a:schemeClr val="tx1"/>
              </a:solidFill>
              <a:latin typeface="宋体" panose="02010600030101010101" pitchFamily="2" charset="-122"/>
              <a:ea typeface="宋体" panose="02010600030101010101" pitchFamily="2" charset="-122"/>
              <a:sym typeface="宋体" panose="02010600030101010101" pitchFamily="2" charset="-122"/>
            </a:endParaRPr>
          </a:p>
        </p:txBody>
      </p:sp>
      <p:pic>
        <p:nvPicPr>
          <p:cNvPr id="32816" name="Picture 4" descr="C:\Users\cxy\Desktop\中职-《心理健康》\图\20150630145546558.jpg20150630145546558"/>
          <p:cNvPicPr>
            <a:picLocks noChangeAspect="1"/>
          </p:cNvPicPr>
          <p:nvPr/>
        </p:nvPicPr>
        <p:blipFill>
          <a:blip r:embed="rId2"/>
          <a:srcRect/>
          <a:stretch>
            <a:fillRect/>
          </a:stretch>
        </p:blipFill>
        <p:spPr>
          <a:xfrm>
            <a:off x="8077200" y="2328546"/>
            <a:ext cx="4069080" cy="2543175"/>
          </a:xfrm>
          <a:prstGeom prst="rect">
            <a:avLst/>
          </a:prstGeom>
          <a:noFill/>
          <a:ln w="19050" cap="flat" cmpd="sng">
            <a:solidFill>
              <a:srgbClr val="92D050"/>
            </a:solidFill>
            <a:prstDash val="solid"/>
            <a:miter/>
            <a:headEnd type="none" w="med" len="med"/>
            <a:tailEnd type="none" w="med" len="med"/>
          </a:ln>
        </p:spPr>
      </p:pic>
      <p:grpSp>
        <p:nvGrpSpPr>
          <p:cNvPr id="3" name="组合 2"/>
          <p:cNvGrpSpPr/>
          <p:nvPr/>
        </p:nvGrpSpPr>
        <p:grpSpPr>
          <a:xfrm>
            <a:off x="-42545" y="1123950"/>
            <a:ext cx="1748155" cy="4826000"/>
            <a:chOff x="-68" y="1770"/>
            <a:chExt cx="2753" cy="7600"/>
          </a:xfrm>
        </p:grpSpPr>
        <p:sp>
          <p:nvSpPr>
            <p:cNvPr id="2" name="矩形 13"/>
            <p:cNvSpPr/>
            <p:nvPr/>
          </p:nvSpPr>
          <p:spPr>
            <a:xfrm>
              <a:off x="3" y="1770"/>
              <a:ext cx="2680" cy="76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152" name="矩形 19"/>
            <p:cNvSpPr/>
            <p:nvPr/>
          </p:nvSpPr>
          <p:spPr>
            <a:xfrm>
              <a:off x="921" y="4880"/>
              <a:ext cx="1736"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3" name="矩形 20"/>
            <p:cNvSpPr/>
            <p:nvPr/>
          </p:nvSpPr>
          <p:spPr>
            <a:xfrm>
              <a:off x="3" y="2789"/>
              <a:ext cx="777"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4" name="TextBox 21"/>
            <p:cNvSpPr/>
            <p:nvPr/>
          </p:nvSpPr>
          <p:spPr>
            <a:xfrm>
              <a:off x="-68" y="2678"/>
              <a:ext cx="994"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01</a:t>
              </a:r>
              <a:endParaRPr lang="en-US" altLang="zh-CN" sz="2800" b="1">
                <a:solidFill>
                  <a:srgbClr val="F2F2F2"/>
                </a:solidFill>
                <a:latin typeface="Bradley Hand ITC" pitchFamily="2" charset="0"/>
                <a:ea typeface="楷体_GB2312" panose="02010609030101010101" pitchFamily="1" charset="-122"/>
                <a:sym typeface="Bradley Hand ITC" pitchFamily="2" charset="0"/>
              </a:endParaRPr>
            </a:p>
          </p:txBody>
        </p:sp>
        <p:sp>
          <p:nvSpPr>
            <p:cNvPr id="6155" name="TextBox 22">
              <a:hlinkClick r:id="rId3" action="ppaction://hlinksldjump"/>
            </p:cNvPr>
            <p:cNvSpPr/>
            <p:nvPr/>
          </p:nvSpPr>
          <p:spPr>
            <a:xfrm>
              <a:off x="1041" y="275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rPr>
                <a:t>单元一</a:t>
              </a:r>
              <a:endPar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endParaRPr>
            </a:p>
          </p:txBody>
        </p:sp>
        <p:sp>
          <p:nvSpPr>
            <p:cNvPr id="6158" name="矩形 41"/>
            <p:cNvSpPr/>
            <p:nvPr/>
          </p:nvSpPr>
          <p:spPr>
            <a:xfrm>
              <a:off x="4" y="3835"/>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9" name="TextBox 42"/>
            <p:cNvSpPr/>
            <p:nvPr/>
          </p:nvSpPr>
          <p:spPr>
            <a:xfrm>
              <a:off x="-68" y="3724"/>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02</a:t>
              </a:r>
              <a:endParaRPr lang="en-US" altLang="zh-CN">
                <a:ea typeface="宋体" panose="02010600030101010101" pitchFamily="2" charset="-122"/>
              </a:endParaRPr>
            </a:p>
          </p:txBody>
        </p:sp>
        <p:sp>
          <p:nvSpPr>
            <p:cNvPr id="6160" name="TextBox 43">
              <a:hlinkClick r:id="rId3" action="ppaction://hlinksldjump"/>
            </p:cNvPr>
            <p:cNvSpPr/>
            <p:nvPr/>
          </p:nvSpPr>
          <p:spPr>
            <a:xfrm>
              <a:off x="1042" y="3803"/>
              <a:ext cx="1641" cy="658"/>
            </a:xfrm>
            <a:prstGeom prst="rect">
              <a:avLst/>
            </a:prstGeom>
            <a:noFill/>
            <a:ln w="9525">
              <a:noFill/>
            </a:ln>
          </p:spPr>
          <p:txBody>
            <a:bodyPr wrap="square">
              <a:spAutoFit/>
            </a:bodyPr>
            <a:p>
              <a:pPr lvl="0">
                <a:lnSpc>
                  <a:spcPct val="100000"/>
                </a:lnSpc>
              </a:pPr>
              <a:r>
                <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rPr>
                <a:t>单元二</a:t>
              </a:r>
              <a:endPar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endParaRPr>
            </a:p>
          </p:txBody>
        </p:sp>
        <p:sp>
          <p:nvSpPr>
            <p:cNvPr id="6162" name="矩形 38"/>
            <p:cNvSpPr/>
            <p:nvPr/>
          </p:nvSpPr>
          <p:spPr>
            <a:xfrm>
              <a:off x="4" y="4881"/>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3" name="TextBox 39"/>
            <p:cNvSpPr/>
            <p:nvPr/>
          </p:nvSpPr>
          <p:spPr>
            <a:xfrm>
              <a:off x="-68" y="4770"/>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03</a:t>
              </a:r>
              <a:endParaRPr lang="en-US" altLang="zh-CN">
                <a:ea typeface="宋体" panose="02010600030101010101" pitchFamily="2" charset="-122"/>
              </a:endParaRPr>
            </a:p>
          </p:txBody>
        </p:sp>
        <p:sp>
          <p:nvSpPr>
            <p:cNvPr id="6164" name="TextBox 40">
              <a:hlinkClick r:id="rId3" action="ppaction://hlinksldjump"/>
            </p:cNvPr>
            <p:cNvSpPr/>
            <p:nvPr/>
          </p:nvSpPr>
          <p:spPr>
            <a:xfrm>
              <a:off x="1042" y="4849"/>
              <a:ext cx="1641" cy="658"/>
            </a:xfrm>
            <a:prstGeom prst="rect">
              <a:avLst/>
            </a:prstGeom>
            <a:noFill/>
            <a:ln w="9525">
              <a:noFill/>
            </a:ln>
          </p:spPr>
          <p:txBody>
            <a:bodyPr wrap="square">
              <a:spAutoFit/>
            </a:bodyPr>
            <a:p>
              <a:pPr lvl="0">
                <a:lnSpc>
                  <a:spcPct val="100000"/>
                </a:lnSpc>
              </a:pPr>
              <a:r>
                <a:rPr lang="zh-CN" altLang="en-US" sz="2000">
                  <a:solidFill>
                    <a:schemeClr val="bg1"/>
                  </a:solidFill>
                  <a:latin typeface="微软雅黑" panose="020B0503020204020204" charset="-122"/>
                  <a:ea typeface="微软雅黑" panose="020B0503020204020204" charset="-122"/>
                  <a:sym typeface="微软雅黑" panose="020B0503020204020204" charset="-122"/>
                </a:rPr>
                <a:t>单元三</a:t>
              </a:r>
              <a:endParaRPr lang="zh-CN" altLang="en-US" sz="200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6166" name="矩形 35"/>
            <p:cNvSpPr/>
            <p:nvPr/>
          </p:nvSpPr>
          <p:spPr>
            <a:xfrm>
              <a:off x="4" y="5885"/>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7" name="TextBox 36"/>
            <p:cNvSpPr/>
            <p:nvPr/>
          </p:nvSpPr>
          <p:spPr>
            <a:xfrm>
              <a:off x="-68" y="5812"/>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04</a:t>
              </a:r>
              <a:endParaRPr lang="en-US" altLang="zh-CN">
                <a:ea typeface="宋体" panose="02010600030101010101" pitchFamily="2" charset="-122"/>
              </a:endParaRPr>
            </a:p>
          </p:txBody>
        </p:sp>
        <p:sp>
          <p:nvSpPr>
            <p:cNvPr id="6168" name="TextBox 37">
              <a:hlinkClick r:id="rId3" action="ppaction://hlinksldjump"/>
            </p:cNvPr>
            <p:cNvSpPr/>
            <p:nvPr/>
          </p:nvSpPr>
          <p:spPr>
            <a:xfrm>
              <a:off x="1042" y="5885"/>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单元四</a:t>
              </a:r>
              <a:endParaRPr lang="zh-CN" altLang="en-US">
                <a:ea typeface="宋体" panose="02010600030101010101" pitchFamily="2" charset="-122"/>
              </a:endParaRPr>
            </a:p>
          </p:txBody>
        </p:sp>
        <p:sp>
          <p:nvSpPr>
            <p:cNvPr id="6170" name="矩形 32"/>
            <p:cNvSpPr/>
            <p:nvPr/>
          </p:nvSpPr>
          <p:spPr>
            <a:xfrm>
              <a:off x="4" y="6926"/>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1" name="TextBox 33"/>
            <p:cNvSpPr/>
            <p:nvPr/>
          </p:nvSpPr>
          <p:spPr>
            <a:xfrm>
              <a:off x="-68" y="6853"/>
              <a:ext cx="98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05</a:t>
              </a:r>
              <a:endParaRPr lang="en-US" altLang="zh-CN">
                <a:ea typeface="宋体" panose="02010600030101010101" pitchFamily="2" charset="-122"/>
              </a:endParaRPr>
            </a:p>
          </p:txBody>
        </p:sp>
        <p:sp>
          <p:nvSpPr>
            <p:cNvPr id="6172" name="TextBox 34">
              <a:hlinkClick r:id="rId3" action="ppaction://hlinksldjump"/>
            </p:cNvPr>
            <p:cNvSpPr/>
            <p:nvPr/>
          </p:nvSpPr>
          <p:spPr>
            <a:xfrm>
              <a:off x="1042" y="6926"/>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单元五</a:t>
              </a:r>
              <a:endParaRPr lang="zh-CN" altLang="en-US">
                <a:ea typeface="宋体" panose="02010600030101010101" pitchFamily="2" charset="-122"/>
              </a:endParaRPr>
            </a:p>
          </p:txBody>
        </p:sp>
        <p:sp>
          <p:nvSpPr>
            <p:cNvPr id="6174" name="矩形 29"/>
            <p:cNvSpPr/>
            <p:nvPr/>
          </p:nvSpPr>
          <p:spPr>
            <a:xfrm>
              <a:off x="6" y="7967"/>
              <a:ext cx="776"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5" name="TextBox 30"/>
            <p:cNvSpPr/>
            <p:nvPr/>
          </p:nvSpPr>
          <p:spPr>
            <a:xfrm>
              <a:off x="-68" y="7894"/>
              <a:ext cx="110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06</a:t>
              </a:r>
              <a:endParaRPr lang="en-US" altLang="zh-CN">
                <a:ea typeface="宋体" panose="02010600030101010101" pitchFamily="2" charset="-122"/>
              </a:endParaRPr>
            </a:p>
          </p:txBody>
        </p:sp>
        <p:sp>
          <p:nvSpPr>
            <p:cNvPr id="6176" name="TextBox 31">
              <a:hlinkClick r:id="rId3" action="ppaction://hlinksldjump"/>
            </p:cNvPr>
            <p:cNvSpPr/>
            <p:nvPr/>
          </p:nvSpPr>
          <p:spPr>
            <a:xfrm>
              <a:off x="1041" y="796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单元六</a:t>
              </a:r>
              <a:endParaRPr lang="zh-CN" altLang="en-US">
                <a:ea typeface="宋体" panose="02010600030101010101" pitchFamily="2" charset="-122"/>
              </a:endParaRPr>
            </a:p>
          </p:txBody>
        </p:sp>
      </p:grpSp>
      <p:sp>
        <p:nvSpPr>
          <p:cNvPr id="15367" name="标题 1"/>
          <p:cNvSpPr/>
          <p:nvPr/>
        </p:nvSpPr>
        <p:spPr>
          <a:xfrm>
            <a:off x="8598535" y="525939"/>
            <a:ext cx="2330450" cy="461010"/>
          </a:xfrm>
          <a:prstGeom prst="rect">
            <a:avLst/>
          </a:prstGeom>
          <a:noFill/>
          <a:ln w="9525">
            <a:noFill/>
          </a:ln>
        </p:spPr>
        <p:txBody>
          <a:bodyPr anchor="ctr" anchorCtr="0">
            <a:normAutofit/>
          </a:bodyPr>
          <a:p>
            <a:pPr lvl="0" algn="r">
              <a:lnSpc>
                <a:spcPct val="100000"/>
              </a:lnSpc>
            </a:pPr>
            <a:r>
              <a:rPr lang="zh-CN" altLang="en-US" sz="1400">
                <a:solidFill>
                  <a:srgbClr val="7BC143"/>
                </a:solidFill>
                <a:latin typeface="微软雅黑" panose="020B0503020204020204" charset="-122"/>
                <a:ea typeface="微软雅黑" panose="020B0503020204020204" charset="-122"/>
                <a:sym typeface="Calibri" panose="020F0502020204030204" charset="0"/>
              </a:rPr>
              <a:t>孕育生命之花</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4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学习单元三</a:t>
            </a:r>
            <a:endParaRPr lang="zh-CN" altLang="en-US" sz="1400" baseline="0">
              <a:solidFill>
                <a:srgbClr val="7BC143"/>
              </a:solidFill>
              <a:latin typeface="微软雅黑" panose="020B0503020204020204" charset="-122"/>
              <a:ea typeface="微软雅黑" panose="020B0503020204020204" charset="-122"/>
              <a:sym typeface="Calibri" panose="020F05020202040302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2813"/>
                                        </p:tgtEl>
                                        <p:attrNameLst>
                                          <p:attrName>style.visibility</p:attrName>
                                        </p:attrNameLst>
                                      </p:cBhvr>
                                      <p:to>
                                        <p:strVal val="visible"/>
                                      </p:to>
                                    </p:set>
                                    <p:anim calcmode="lin" valueType="num">
                                      <p:cBhvr>
                                        <p:cTn id="7" dur="100" fill="hold"/>
                                        <p:tgtEl>
                                          <p:spTgt spid="32813"/>
                                        </p:tgtEl>
                                        <p:attrNameLst>
                                          <p:attrName>ppt_x</p:attrName>
                                        </p:attrNameLst>
                                      </p:cBhvr>
                                      <p:tavLst>
                                        <p:tav tm="0">
                                          <p:val>
                                            <p:strVal val="0-#ppt_w/2"/>
                                          </p:val>
                                        </p:tav>
                                        <p:tav tm="100000">
                                          <p:val>
                                            <p:strVal val="#ppt_x"/>
                                          </p:val>
                                        </p:tav>
                                      </p:tavLst>
                                    </p:anim>
                                    <p:anim calcmode="lin" valueType="num">
                                      <p:cBhvr>
                                        <p:cTn id="8" dur="100" fill="hold"/>
                                        <p:tgtEl>
                                          <p:spTgt spid="3281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32812"/>
                                        </p:tgtEl>
                                        <p:attrNameLst>
                                          <p:attrName>style.visibility</p:attrName>
                                        </p:attrNameLst>
                                      </p:cBhvr>
                                      <p:to>
                                        <p:strVal val="visible"/>
                                      </p:to>
                                    </p:set>
                                    <p:anim calcmode="lin" valueType="num">
                                      <p:cBhvr>
                                        <p:cTn id="12" dur="500" fill="hold"/>
                                        <p:tgtEl>
                                          <p:spTgt spid="32812"/>
                                        </p:tgtEl>
                                        <p:attrNameLst>
                                          <p:attrName>ppt_x</p:attrName>
                                        </p:attrNameLst>
                                      </p:cBhvr>
                                      <p:tavLst>
                                        <p:tav tm="0">
                                          <p:val>
                                            <p:strVal val="0-#ppt_w/2"/>
                                          </p:val>
                                        </p:tav>
                                        <p:tav tm="100000">
                                          <p:val>
                                            <p:strVal val="#ppt_x"/>
                                          </p:val>
                                        </p:tav>
                                      </p:tavLst>
                                    </p:anim>
                                    <p:anim calcmode="lin" valueType="num">
                                      <p:cBhvr>
                                        <p:cTn id="13" dur="500" fill="hold"/>
                                        <p:tgtEl>
                                          <p:spTgt spid="32812"/>
                                        </p:tgtEl>
                                        <p:attrNameLst>
                                          <p:attrName>ppt_y</p:attrName>
                                        </p:attrNameLst>
                                      </p:cBhvr>
                                      <p:tavLst>
                                        <p:tav tm="0">
                                          <p:val>
                                            <p:strVal val="#ppt_y"/>
                                          </p:val>
                                        </p:tav>
                                        <p:tav tm="100000">
                                          <p:val>
                                            <p:strVal val="#ppt_y"/>
                                          </p:val>
                                        </p:tav>
                                      </p:tavLst>
                                    </p:anim>
                                  </p:childTnLst>
                                </p:cTn>
                              </p:par>
                              <p:par>
                                <p:cTn id="14" presetID="8" presetClass="emph" presetSubtype="0" fill="hold" grpId="1" nodeType="withEffect">
                                  <p:stCondLst>
                                    <p:cond delay="0"/>
                                  </p:stCondLst>
                                  <p:childTnLst>
                                    <p:animRot by="43200000">
                                      <p:cBhvr>
                                        <p:cTn id="15" dur="400" fill="hold"/>
                                        <p:tgtEl>
                                          <p:spTgt spid="32812"/>
                                        </p:tgtEl>
                                        <p:attrNameLst>
                                          <p:attrName>r</p:attrName>
                                        </p:attrNameLst>
                                      </p:cBhvr>
                                    </p:animRot>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32814"/>
                                        </p:tgtEl>
                                        <p:attrNameLst>
                                          <p:attrName>style.visibility</p:attrName>
                                        </p:attrNameLst>
                                      </p:cBhvr>
                                      <p:to>
                                        <p:strVal val="visible"/>
                                      </p:to>
                                    </p:set>
                                    <p:animEffect filter="fade">
                                      <p:cBhvr>
                                        <p:cTn id="19" dur="1000"/>
                                        <p:tgtEl>
                                          <p:spTgt spid="32814"/>
                                        </p:tgtEl>
                                      </p:cBhvr>
                                    </p:animEffect>
                                    <p:anim calcmode="lin" valueType="num">
                                      <p:cBhvr>
                                        <p:cTn id="20" dur="1000" fill="hold"/>
                                        <p:tgtEl>
                                          <p:spTgt spid="32814"/>
                                        </p:tgtEl>
                                        <p:attrNameLst>
                                          <p:attrName>ppt_x</p:attrName>
                                        </p:attrNameLst>
                                      </p:cBhvr>
                                      <p:tavLst>
                                        <p:tav tm="0">
                                          <p:val>
                                            <p:strVal val="#ppt_x"/>
                                          </p:val>
                                        </p:tav>
                                        <p:tav tm="100000">
                                          <p:val>
                                            <p:strVal val="#ppt_x"/>
                                          </p:val>
                                        </p:tav>
                                      </p:tavLst>
                                    </p:anim>
                                    <p:anim calcmode="lin" valueType="num">
                                      <p:cBhvr>
                                        <p:cTn id="21" dur="1000" fill="hold"/>
                                        <p:tgtEl>
                                          <p:spTgt spid="328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812" grpId="0" bldLvl="0"/>
      <p:bldP spid="32812" grpId="1" bldLvl="0"/>
      <p:bldP spid="32813" grpId="0" bldLvl="0"/>
      <p:bldP spid="32814" grpId="0" bldLvl="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5" name="矩形 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8678" name="直接连接符 5"/>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pic>
        <p:nvPicPr>
          <p:cNvPr id="28706" name="Picture 2" descr="D:\Teliss_Tong\Copy\定期备份\工作备份\！PPT图片及版面资源\06-PPT精选插图\12-标签\绿色上角.png"/>
          <p:cNvPicPr>
            <a:picLocks noChangeAspect="1"/>
          </p:cNvPicPr>
          <p:nvPr/>
        </p:nvPicPr>
        <p:blipFill>
          <a:blip r:embed="rId1"/>
          <a:stretch>
            <a:fillRect/>
          </a:stretch>
        </p:blipFill>
        <p:spPr>
          <a:xfrm>
            <a:off x="10270173" y="1031875"/>
            <a:ext cx="1514475" cy="414338"/>
          </a:xfrm>
          <a:prstGeom prst="rect">
            <a:avLst/>
          </a:prstGeom>
          <a:noFill/>
          <a:ln w="9525">
            <a:noFill/>
          </a:ln>
        </p:spPr>
      </p:pic>
      <p:grpSp>
        <p:nvGrpSpPr>
          <p:cNvPr id="28707" name="组合 28706"/>
          <p:cNvGrpSpPr/>
          <p:nvPr/>
        </p:nvGrpSpPr>
        <p:grpSpPr>
          <a:xfrm>
            <a:off x="1883410" y="512763"/>
            <a:ext cx="539750" cy="539750"/>
            <a:chOff x="0" y="0"/>
            <a:chExt cx="540000" cy="540000"/>
          </a:xfrm>
        </p:grpSpPr>
        <p:sp>
          <p:nvSpPr>
            <p:cNvPr id="28708"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28709"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06</a:t>
              </a:r>
              <a:endParaRPr lang="zh-CN" altLang="en-US" dirty="0">
                <a:ea typeface="宋体" panose="02010600030101010101" pitchFamily="2" charset="-122"/>
              </a:endParaRPr>
            </a:p>
          </p:txBody>
        </p:sp>
      </p:grpSp>
      <p:sp>
        <p:nvSpPr>
          <p:cNvPr id="28710" name="TextBox 12"/>
          <p:cNvSpPr/>
          <p:nvPr/>
        </p:nvSpPr>
        <p:spPr>
          <a:xfrm>
            <a:off x="2712085" y="552450"/>
            <a:ext cx="3589655"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常见的人格障碍类型</a:t>
            </a:r>
            <a:endParaRPr lang="zh-CN" altLang="en-US" dirty="0">
              <a:ea typeface="宋体" panose="02010600030101010101" pitchFamily="2" charset="-122"/>
            </a:endParaRPr>
          </a:p>
        </p:txBody>
      </p:sp>
      <p:sp>
        <p:nvSpPr>
          <p:cNvPr id="28711" name="TextBox 25"/>
          <p:cNvSpPr/>
          <p:nvPr/>
        </p:nvSpPr>
        <p:spPr>
          <a:xfrm>
            <a:off x="10703560" y="1052513"/>
            <a:ext cx="640080" cy="384810"/>
          </a:xfrm>
          <a:prstGeom prst="rect">
            <a:avLst/>
          </a:prstGeom>
          <a:noFill/>
          <a:ln w="9525">
            <a:noFill/>
          </a:ln>
        </p:spPr>
        <p:txBody>
          <a:bodyPr wrap="none">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故事</a:t>
            </a:r>
            <a:endParaRPr lang="zh-CN" altLang="en-US" dirty="0">
              <a:ea typeface="宋体" panose="02010600030101010101" pitchFamily="2" charset="-122"/>
            </a:endParaRPr>
          </a:p>
        </p:txBody>
      </p:sp>
      <p:sp>
        <p:nvSpPr>
          <p:cNvPr id="28712"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sp>
        <p:nvSpPr>
          <p:cNvPr id="28713"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sp>
        <p:nvSpPr>
          <p:cNvPr id="28714" name="矩形 6"/>
          <p:cNvSpPr/>
          <p:nvPr/>
        </p:nvSpPr>
        <p:spPr>
          <a:xfrm>
            <a:off x="2237740" y="1700530"/>
            <a:ext cx="4909820" cy="4248150"/>
          </a:xfrm>
          <a:prstGeom prst="roundRect">
            <a:avLst>
              <a:gd name="adj" fmla="val 0"/>
            </a:avLst>
          </a:prstGeom>
          <a:solidFill>
            <a:srgbClr val="F0F0F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8715" name="矩形 9"/>
          <p:cNvSpPr/>
          <p:nvPr/>
        </p:nvSpPr>
        <p:spPr>
          <a:xfrm>
            <a:off x="1991360" y="2173288"/>
            <a:ext cx="492125" cy="100012"/>
          </a:xfrm>
          <a:prstGeom prst="rect">
            <a:avLst/>
          </a:prstGeom>
          <a:solidFill>
            <a:srgbClr val="FFC00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8716" name="TextBox 10"/>
          <p:cNvSpPr/>
          <p:nvPr/>
        </p:nvSpPr>
        <p:spPr>
          <a:xfrm>
            <a:off x="1991360" y="2441575"/>
            <a:ext cx="492125" cy="1332230"/>
          </a:xfrm>
          <a:prstGeom prst="rect">
            <a:avLst/>
          </a:prstGeom>
          <a:noFill/>
          <a:ln w="9525">
            <a:noFill/>
          </a:ln>
        </p:spPr>
        <p:txBody>
          <a:bodyPr wrap="square">
            <a:spAutoFit/>
          </a:bodyPr>
          <a:p>
            <a:pPr lvl="0">
              <a:lnSpc>
                <a:spcPct val="100000"/>
              </a:lnSpc>
            </a:pPr>
            <a:r>
              <a:rPr lang="zh-CN" altLang="en-US" sz="2000" b="1" dirty="0">
                <a:solidFill>
                  <a:srgbClr val="F79646"/>
                </a:solidFill>
                <a:latin typeface="微软雅黑" panose="020B0503020204020204" charset="-122"/>
                <a:ea typeface="微软雅黑" panose="020B0503020204020204" charset="-122"/>
                <a:sym typeface="微软雅黑" panose="020B0503020204020204" charset="-122"/>
              </a:rPr>
              <a:t>身边故事</a:t>
            </a:r>
            <a:endParaRPr lang="zh-CN" altLang="en-US" dirty="0">
              <a:ea typeface="宋体" panose="02010600030101010101" pitchFamily="2" charset="-122"/>
            </a:endParaRPr>
          </a:p>
        </p:txBody>
      </p:sp>
      <p:sp>
        <p:nvSpPr>
          <p:cNvPr id="28717" name="圆角矩形 23"/>
          <p:cNvSpPr/>
          <p:nvPr/>
        </p:nvSpPr>
        <p:spPr>
          <a:xfrm>
            <a:off x="2567940" y="1844675"/>
            <a:ext cx="4250055" cy="3961130"/>
          </a:xfrm>
          <a:prstGeom prst="roundRect">
            <a:avLst>
              <a:gd name="adj" fmla="val 0"/>
            </a:avLst>
          </a:prstGeom>
          <a:gradFill rotWithShape="1">
            <a:gsLst>
              <a:gs pos="0">
                <a:srgbClr val="759436">
                  <a:alpha val="100000"/>
                </a:srgbClr>
              </a:gs>
              <a:gs pos="79999">
                <a:srgbClr val="9BC247">
                  <a:alpha val="100000"/>
                </a:srgbClr>
              </a:gs>
              <a:gs pos="100000">
                <a:srgbClr val="9BC545">
                  <a:alpha val="100000"/>
                </a:srgbClr>
              </a:gs>
            </a:gsLst>
            <a:lin ang="16200000" scaled="1"/>
            <a:tileRect/>
          </a:gradFill>
          <a:ln w="9525" cap="flat" cmpd="sng">
            <a:solidFill>
              <a:srgbClr val="9BBB59"/>
            </a:solidFill>
            <a:prstDash val="solid"/>
            <a:headEnd type="none" w="med" len="med"/>
            <a:tailEnd type="none" w="med" len="med"/>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sp>
        <p:nvSpPr>
          <p:cNvPr id="28718" name="TextBox 8"/>
          <p:cNvSpPr/>
          <p:nvPr/>
        </p:nvSpPr>
        <p:spPr>
          <a:xfrm>
            <a:off x="2820035" y="2148840"/>
            <a:ext cx="3746500" cy="3355340"/>
          </a:xfrm>
          <a:prstGeom prst="rect">
            <a:avLst/>
          </a:prstGeom>
          <a:noFill/>
          <a:ln w="9525">
            <a:noFill/>
          </a:ln>
        </p:spPr>
        <p:txBody>
          <a:bodyPr wrap="square">
            <a:spAutoFit/>
          </a:bodyPr>
          <a:p>
            <a:pPr marL="0" lvl="0" indent="457200">
              <a:lnSpc>
                <a:spcPct val="134000"/>
              </a:lnSpc>
              <a:spcAft>
                <a:spcPts val="1200"/>
              </a:spcAft>
            </a:pPr>
            <a:r>
              <a:rPr lang="zh-CN" altLang="en-US" sz="1600" dirty="0">
                <a:solidFill>
                  <a:schemeClr val="bg1"/>
                </a:solidFill>
                <a:latin typeface="微软雅黑" panose="020B0503020204020204" charset="-122"/>
                <a:ea typeface="微软雅黑" panose="020B0503020204020204" charset="-122"/>
                <a:sym typeface="微软雅黑" panose="020B0503020204020204" charset="-122"/>
              </a:rPr>
              <a:t>湖北十堰郧县杨溪铺镇刘湾村男子王小林，自1995年毕业后就放弃工作，回到老家“宅”着。这期间，他气走母亲，像野人一样生存着：饿了就拔村民地里的菜生吃，渴了就在家里用石头支着一个铁锅烧水，困了夏天睡木板，冬天睡衣柜。在这样反常生活了14年后，2012年3月12日，王小林被人发现死在家中，不少村民猜测他是饿死的。（《长江商报》2012年3月18日）</a:t>
            </a:r>
            <a:endParaRPr lang="zh-CN" altLang="en-US" sz="1600" dirty="0">
              <a:solidFill>
                <a:schemeClr val="bg1"/>
              </a:solidFill>
              <a:latin typeface="微软雅黑" panose="020B0503020204020204" charset="-122"/>
              <a:ea typeface="微软雅黑" panose="020B0503020204020204" charset="-122"/>
              <a:sym typeface="微软雅黑" panose="020B0503020204020204" charset="-122"/>
            </a:endParaRPr>
          </a:p>
        </p:txBody>
      </p:sp>
      <p:pic>
        <p:nvPicPr>
          <p:cNvPr id="28720" name="Picture 9" descr="C:\Users\cxy\Desktop\中职-《心理健康》\图\4c77ac02h81136668e80a&amp;690.jpg4c77ac02h81136668e80a&amp;690"/>
          <p:cNvPicPr>
            <a:picLocks noChangeAspect="1"/>
          </p:cNvPicPr>
          <p:nvPr/>
        </p:nvPicPr>
        <p:blipFill>
          <a:blip r:embed="rId2"/>
          <a:srcRect/>
          <a:stretch>
            <a:fillRect/>
          </a:stretch>
        </p:blipFill>
        <p:spPr>
          <a:xfrm>
            <a:off x="7447915" y="2479675"/>
            <a:ext cx="4337050" cy="2891155"/>
          </a:xfrm>
          <a:prstGeom prst="rect">
            <a:avLst/>
          </a:prstGeom>
          <a:noFill/>
          <a:ln w="9525">
            <a:noFill/>
          </a:ln>
        </p:spPr>
      </p:pic>
      <p:grpSp>
        <p:nvGrpSpPr>
          <p:cNvPr id="3" name="组合 2"/>
          <p:cNvGrpSpPr/>
          <p:nvPr/>
        </p:nvGrpSpPr>
        <p:grpSpPr>
          <a:xfrm>
            <a:off x="-42545" y="1123950"/>
            <a:ext cx="1748155" cy="4826000"/>
            <a:chOff x="-68" y="1770"/>
            <a:chExt cx="2753" cy="7600"/>
          </a:xfrm>
        </p:grpSpPr>
        <p:sp>
          <p:nvSpPr>
            <p:cNvPr id="2" name="矩形 13"/>
            <p:cNvSpPr/>
            <p:nvPr/>
          </p:nvSpPr>
          <p:spPr>
            <a:xfrm>
              <a:off x="3" y="1770"/>
              <a:ext cx="2680" cy="76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152" name="矩形 19"/>
            <p:cNvSpPr/>
            <p:nvPr/>
          </p:nvSpPr>
          <p:spPr>
            <a:xfrm>
              <a:off x="921" y="4880"/>
              <a:ext cx="1736"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3" name="矩形 20"/>
            <p:cNvSpPr/>
            <p:nvPr/>
          </p:nvSpPr>
          <p:spPr>
            <a:xfrm>
              <a:off x="3" y="2789"/>
              <a:ext cx="777"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4" name="TextBox 21"/>
            <p:cNvSpPr/>
            <p:nvPr/>
          </p:nvSpPr>
          <p:spPr>
            <a:xfrm>
              <a:off x="-68" y="2678"/>
              <a:ext cx="994"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01</a:t>
              </a:r>
              <a:endParaRPr lang="en-US" altLang="zh-CN" sz="2800" b="1">
                <a:solidFill>
                  <a:srgbClr val="F2F2F2"/>
                </a:solidFill>
                <a:latin typeface="Bradley Hand ITC" pitchFamily="2" charset="0"/>
                <a:ea typeface="楷体_GB2312" panose="02010609030101010101" pitchFamily="1" charset="-122"/>
                <a:sym typeface="Bradley Hand ITC" pitchFamily="2" charset="0"/>
              </a:endParaRPr>
            </a:p>
          </p:txBody>
        </p:sp>
        <p:sp>
          <p:nvSpPr>
            <p:cNvPr id="6155" name="TextBox 22">
              <a:hlinkClick r:id="rId3" action="ppaction://hlinksldjump"/>
            </p:cNvPr>
            <p:cNvSpPr/>
            <p:nvPr/>
          </p:nvSpPr>
          <p:spPr>
            <a:xfrm>
              <a:off x="1041" y="275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rPr>
                <a:t>单元一</a:t>
              </a:r>
              <a:endPar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endParaRPr>
            </a:p>
          </p:txBody>
        </p:sp>
        <p:sp>
          <p:nvSpPr>
            <p:cNvPr id="6158" name="矩形 41"/>
            <p:cNvSpPr/>
            <p:nvPr/>
          </p:nvSpPr>
          <p:spPr>
            <a:xfrm>
              <a:off x="4" y="3835"/>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9" name="TextBox 42"/>
            <p:cNvSpPr/>
            <p:nvPr/>
          </p:nvSpPr>
          <p:spPr>
            <a:xfrm>
              <a:off x="-68" y="3724"/>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02</a:t>
              </a:r>
              <a:endParaRPr lang="en-US" altLang="zh-CN">
                <a:ea typeface="宋体" panose="02010600030101010101" pitchFamily="2" charset="-122"/>
              </a:endParaRPr>
            </a:p>
          </p:txBody>
        </p:sp>
        <p:sp>
          <p:nvSpPr>
            <p:cNvPr id="6160" name="TextBox 43">
              <a:hlinkClick r:id="rId3" action="ppaction://hlinksldjump"/>
            </p:cNvPr>
            <p:cNvSpPr/>
            <p:nvPr/>
          </p:nvSpPr>
          <p:spPr>
            <a:xfrm>
              <a:off x="1042" y="3803"/>
              <a:ext cx="1641" cy="658"/>
            </a:xfrm>
            <a:prstGeom prst="rect">
              <a:avLst/>
            </a:prstGeom>
            <a:noFill/>
            <a:ln w="9525">
              <a:noFill/>
            </a:ln>
          </p:spPr>
          <p:txBody>
            <a:bodyPr wrap="square">
              <a:spAutoFit/>
            </a:bodyPr>
            <a:p>
              <a:pPr lvl="0">
                <a:lnSpc>
                  <a:spcPct val="100000"/>
                </a:lnSpc>
              </a:pPr>
              <a:r>
                <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rPr>
                <a:t>单元二</a:t>
              </a:r>
              <a:endPar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endParaRPr>
            </a:p>
          </p:txBody>
        </p:sp>
        <p:sp>
          <p:nvSpPr>
            <p:cNvPr id="6162" name="矩形 38"/>
            <p:cNvSpPr/>
            <p:nvPr/>
          </p:nvSpPr>
          <p:spPr>
            <a:xfrm>
              <a:off x="4" y="4881"/>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3" name="TextBox 39"/>
            <p:cNvSpPr/>
            <p:nvPr/>
          </p:nvSpPr>
          <p:spPr>
            <a:xfrm>
              <a:off x="-68" y="4770"/>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03</a:t>
              </a:r>
              <a:endParaRPr lang="en-US" altLang="zh-CN">
                <a:ea typeface="宋体" panose="02010600030101010101" pitchFamily="2" charset="-122"/>
              </a:endParaRPr>
            </a:p>
          </p:txBody>
        </p:sp>
        <p:sp>
          <p:nvSpPr>
            <p:cNvPr id="6164" name="TextBox 40">
              <a:hlinkClick r:id="rId3" action="ppaction://hlinksldjump"/>
            </p:cNvPr>
            <p:cNvSpPr/>
            <p:nvPr/>
          </p:nvSpPr>
          <p:spPr>
            <a:xfrm>
              <a:off x="1042" y="4849"/>
              <a:ext cx="1641" cy="658"/>
            </a:xfrm>
            <a:prstGeom prst="rect">
              <a:avLst/>
            </a:prstGeom>
            <a:noFill/>
            <a:ln w="9525">
              <a:noFill/>
            </a:ln>
          </p:spPr>
          <p:txBody>
            <a:bodyPr wrap="square">
              <a:spAutoFit/>
            </a:bodyPr>
            <a:p>
              <a:pPr lvl="0">
                <a:lnSpc>
                  <a:spcPct val="100000"/>
                </a:lnSpc>
              </a:pPr>
              <a:r>
                <a:rPr lang="zh-CN" altLang="en-US" sz="2000">
                  <a:solidFill>
                    <a:schemeClr val="bg1"/>
                  </a:solidFill>
                  <a:latin typeface="微软雅黑" panose="020B0503020204020204" charset="-122"/>
                  <a:ea typeface="微软雅黑" panose="020B0503020204020204" charset="-122"/>
                  <a:sym typeface="微软雅黑" panose="020B0503020204020204" charset="-122"/>
                </a:rPr>
                <a:t>单元三</a:t>
              </a:r>
              <a:endParaRPr lang="zh-CN" altLang="en-US" sz="200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6166" name="矩形 35"/>
            <p:cNvSpPr/>
            <p:nvPr/>
          </p:nvSpPr>
          <p:spPr>
            <a:xfrm>
              <a:off x="4" y="5885"/>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7" name="TextBox 36"/>
            <p:cNvSpPr/>
            <p:nvPr/>
          </p:nvSpPr>
          <p:spPr>
            <a:xfrm>
              <a:off x="-68" y="5812"/>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04</a:t>
              </a:r>
              <a:endParaRPr lang="en-US" altLang="zh-CN">
                <a:ea typeface="宋体" panose="02010600030101010101" pitchFamily="2" charset="-122"/>
              </a:endParaRPr>
            </a:p>
          </p:txBody>
        </p:sp>
        <p:sp>
          <p:nvSpPr>
            <p:cNvPr id="6168" name="TextBox 37">
              <a:hlinkClick r:id="rId3" action="ppaction://hlinksldjump"/>
            </p:cNvPr>
            <p:cNvSpPr/>
            <p:nvPr/>
          </p:nvSpPr>
          <p:spPr>
            <a:xfrm>
              <a:off x="1042" y="5885"/>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单元四</a:t>
              </a:r>
              <a:endParaRPr lang="zh-CN" altLang="en-US">
                <a:ea typeface="宋体" panose="02010600030101010101" pitchFamily="2" charset="-122"/>
              </a:endParaRPr>
            </a:p>
          </p:txBody>
        </p:sp>
        <p:sp>
          <p:nvSpPr>
            <p:cNvPr id="6170" name="矩形 32"/>
            <p:cNvSpPr/>
            <p:nvPr/>
          </p:nvSpPr>
          <p:spPr>
            <a:xfrm>
              <a:off x="4" y="6926"/>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1" name="TextBox 33"/>
            <p:cNvSpPr/>
            <p:nvPr/>
          </p:nvSpPr>
          <p:spPr>
            <a:xfrm>
              <a:off x="-68" y="6853"/>
              <a:ext cx="98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05</a:t>
              </a:r>
              <a:endParaRPr lang="en-US" altLang="zh-CN">
                <a:ea typeface="宋体" panose="02010600030101010101" pitchFamily="2" charset="-122"/>
              </a:endParaRPr>
            </a:p>
          </p:txBody>
        </p:sp>
        <p:sp>
          <p:nvSpPr>
            <p:cNvPr id="6172" name="TextBox 34">
              <a:hlinkClick r:id="rId3" action="ppaction://hlinksldjump"/>
            </p:cNvPr>
            <p:cNvSpPr/>
            <p:nvPr/>
          </p:nvSpPr>
          <p:spPr>
            <a:xfrm>
              <a:off x="1042" y="6926"/>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单元五</a:t>
              </a:r>
              <a:endParaRPr lang="zh-CN" altLang="en-US">
                <a:ea typeface="宋体" panose="02010600030101010101" pitchFamily="2" charset="-122"/>
              </a:endParaRPr>
            </a:p>
          </p:txBody>
        </p:sp>
        <p:sp>
          <p:nvSpPr>
            <p:cNvPr id="6174" name="矩形 29"/>
            <p:cNvSpPr/>
            <p:nvPr/>
          </p:nvSpPr>
          <p:spPr>
            <a:xfrm>
              <a:off x="6" y="7967"/>
              <a:ext cx="776"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5" name="TextBox 30"/>
            <p:cNvSpPr/>
            <p:nvPr/>
          </p:nvSpPr>
          <p:spPr>
            <a:xfrm>
              <a:off x="-68" y="7894"/>
              <a:ext cx="110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06</a:t>
              </a:r>
              <a:endParaRPr lang="en-US" altLang="zh-CN">
                <a:ea typeface="宋体" panose="02010600030101010101" pitchFamily="2" charset="-122"/>
              </a:endParaRPr>
            </a:p>
          </p:txBody>
        </p:sp>
        <p:sp>
          <p:nvSpPr>
            <p:cNvPr id="6176" name="TextBox 31">
              <a:hlinkClick r:id="rId3" action="ppaction://hlinksldjump"/>
            </p:cNvPr>
            <p:cNvSpPr/>
            <p:nvPr/>
          </p:nvSpPr>
          <p:spPr>
            <a:xfrm>
              <a:off x="1041" y="796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单元六</a:t>
              </a:r>
              <a:endParaRPr lang="zh-CN" altLang="en-US">
                <a:ea typeface="宋体" panose="02010600030101010101" pitchFamily="2" charset="-122"/>
              </a:endParaRPr>
            </a:p>
          </p:txBody>
        </p:sp>
      </p:grpSp>
      <p:sp>
        <p:nvSpPr>
          <p:cNvPr id="15367" name="标题 1"/>
          <p:cNvSpPr/>
          <p:nvPr/>
        </p:nvSpPr>
        <p:spPr>
          <a:xfrm>
            <a:off x="8598535" y="525939"/>
            <a:ext cx="2330450" cy="461010"/>
          </a:xfrm>
          <a:prstGeom prst="rect">
            <a:avLst/>
          </a:prstGeom>
          <a:noFill/>
          <a:ln w="9525">
            <a:noFill/>
          </a:ln>
        </p:spPr>
        <p:txBody>
          <a:bodyPr anchor="ctr" anchorCtr="0">
            <a:normAutofit/>
          </a:bodyPr>
          <a:p>
            <a:pPr lvl="0" algn="r">
              <a:lnSpc>
                <a:spcPct val="100000"/>
              </a:lnSpc>
            </a:pPr>
            <a:r>
              <a:rPr lang="zh-CN" altLang="en-US" sz="1400">
                <a:solidFill>
                  <a:srgbClr val="7BC143"/>
                </a:solidFill>
                <a:latin typeface="微软雅黑" panose="020B0503020204020204" charset="-122"/>
                <a:ea typeface="微软雅黑" panose="020B0503020204020204" charset="-122"/>
                <a:sym typeface="Calibri" panose="020F0502020204030204" charset="0"/>
              </a:rPr>
              <a:t>孕育生命之花</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4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学习单元三</a:t>
            </a:r>
            <a:endParaRPr lang="zh-CN" altLang="en-US" sz="1400" baseline="0">
              <a:solidFill>
                <a:srgbClr val="7BC143"/>
              </a:solidFill>
              <a:latin typeface="微软雅黑" panose="020B0503020204020204" charset="-122"/>
              <a:ea typeface="微软雅黑" panose="020B0503020204020204" charset="-122"/>
              <a:sym typeface="Calibri" panose="020F05020202040302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8707"/>
                                        </p:tgtEl>
                                        <p:attrNameLst>
                                          <p:attrName>style.visibility</p:attrName>
                                        </p:attrNameLst>
                                      </p:cBhvr>
                                      <p:to>
                                        <p:strVal val="visible"/>
                                      </p:to>
                                    </p:set>
                                    <p:anim calcmode="lin" valueType="num">
                                      <p:cBhvr>
                                        <p:cTn id="7" dur="500" fill="hold"/>
                                        <p:tgtEl>
                                          <p:spTgt spid="28707"/>
                                        </p:tgtEl>
                                        <p:attrNameLst>
                                          <p:attrName>ppt_x</p:attrName>
                                        </p:attrNameLst>
                                      </p:cBhvr>
                                      <p:tavLst>
                                        <p:tav tm="0">
                                          <p:val>
                                            <p:strVal val="#ppt_x"/>
                                          </p:val>
                                        </p:tav>
                                        <p:tav tm="100000">
                                          <p:val>
                                            <p:strVal val="#ppt_x"/>
                                          </p:val>
                                        </p:tav>
                                      </p:tavLst>
                                    </p:anim>
                                    <p:anim calcmode="lin" valueType="num">
                                      <p:cBhvr>
                                        <p:cTn id="8" dur="500" fill="hold"/>
                                        <p:tgtEl>
                                          <p:spTgt spid="28707"/>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28710"/>
                                        </p:tgtEl>
                                        <p:attrNameLst>
                                          <p:attrName>style.visibility</p:attrName>
                                        </p:attrNameLst>
                                      </p:cBhvr>
                                      <p:to>
                                        <p:strVal val="visible"/>
                                      </p:to>
                                    </p:set>
                                    <p:anim calcmode="lin" valueType="num">
                                      <p:cBhvr>
                                        <p:cTn id="11" dur="500" fill="hold"/>
                                        <p:tgtEl>
                                          <p:spTgt spid="28710"/>
                                        </p:tgtEl>
                                        <p:attrNameLst>
                                          <p:attrName>ppt_x</p:attrName>
                                        </p:attrNameLst>
                                      </p:cBhvr>
                                      <p:tavLst>
                                        <p:tav tm="0">
                                          <p:val>
                                            <p:strVal val="#ppt_x"/>
                                          </p:val>
                                        </p:tav>
                                        <p:tav tm="100000">
                                          <p:val>
                                            <p:strVal val="#ppt_x"/>
                                          </p:val>
                                        </p:tav>
                                      </p:tavLst>
                                    </p:anim>
                                    <p:anim calcmode="lin" valueType="num">
                                      <p:cBhvr>
                                        <p:cTn id="12" dur="500" fill="hold"/>
                                        <p:tgtEl>
                                          <p:spTgt spid="28710"/>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52" presetClass="entr" presetSubtype="0" fill="hold" grpId="0" nodeType="afterEffect">
                                  <p:stCondLst>
                                    <p:cond delay="0"/>
                                  </p:stCondLst>
                                  <p:childTnLst>
                                    <p:set>
                                      <p:cBhvr>
                                        <p:cTn id="15" dur="1" fill="hold">
                                          <p:stCondLst>
                                            <p:cond delay="0"/>
                                          </p:stCondLst>
                                        </p:cTn>
                                        <p:tgtEl>
                                          <p:spTgt spid="28718"/>
                                        </p:tgtEl>
                                        <p:attrNameLst>
                                          <p:attrName>style.visibility</p:attrName>
                                        </p:attrNameLst>
                                      </p:cBhvr>
                                      <p:to>
                                        <p:strVal val="visible"/>
                                      </p:to>
                                    </p:set>
                                    <p:animScale>
                                      <p:cBhvr>
                                        <p:cTn id="16" dur="1000" decel="50000" fill="hold">
                                          <p:stCondLst>
                                            <p:cond delay="0"/>
                                          </p:stCondLst>
                                        </p:cTn>
                                        <p:tgtEl>
                                          <p:spTgt spid="287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 dur="1000" decel="50000" fill="hold">
                                          <p:stCondLst>
                                            <p:cond delay="0"/>
                                          </p:stCondLst>
                                        </p:cTn>
                                        <p:tgtEl>
                                          <p:spTgt spid="28718"/>
                                        </p:tgtEl>
                                        <p:attrNameLst>
                                          <p:attrName>ppt_x</p:attrName>
                                          <p:attrName>ppt_y</p:attrName>
                                        </p:attrNameLst>
                                      </p:cBhvr>
                                    </p:animMotion>
                                    <p:animEffect filter="fade">
                                      <p:cBhvr>
                                        <p:cTn id="18" dur="1000"/>
                                        <p:tgtEl>
                                          <p:spTgt spid="287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710" grpId="0" bldLvl="0"/>
      <p:bldP spid="28718" grpId="0" bldLvl="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9" name="矩形 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9702" name="直接连接符 5"/>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pic>
        <p:nvPicPr>
          <p:cNvPr id="29730" name="Picture 2" descr="D:\Teliss_Tong\Copy\定期备份\工作备份\！PPT图片及版面资源\06-PPT精选插图\12-标签\绿色上角.png"/>
          <p:cNvPicPr>
            <a:picLocks noChangeAspect="1"/>
          </p:cNvPicPr>
          <p:nvPr/>
        </p:nvPicPr>
        <p:blipFill>
          <a:blip r:embed="rId1"/>
          <a:stretch>
            <a:fillRect/>
          </a:stretch>
        </p:blipFill>
        <p:spPr>
          <a:xfrm>
            <a:off x="10270173" y="1031875"/>
            <a:ext cx="1514475" cy="414338"/>
          </a:xfrm>
          <a:prstGeom prst="rect">
            <a:avLst/>
          </a:prstGeom>
          <a:noFill/>
          <a:ln w="9525">
            <a:noFill/>
          </a:ln>
        </p:spPr>
      </p:pic>
      <p:grpSp>
        <p:nvGrpSpPr>
          <p:cNvPr id="29731" name="组合 29730"/>
          <p:cNvGrpSpPr/>
          <p:nvPr/>
        </p:nvGrpSpPr>
        <p:grpSpPr>
          <a:xfrm>
            <a:off x="1883410" y="512763"/>
            <a:ext cx="539750" cy="539750"/>
            <a:chOff x="0" y="0"/>
            <a:chExt cx="540000" cy="540000"/>
          </a:xfrm>
        </p:grpSpPr>
        <p:sp>
          <p:nvSpPr>
            <p:cNvPr id="29732"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29733"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a:t>
              </a:r>
              <a:r>
                <a:rPr lang="en-US"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5</a:t>
              </a:r>
              <a:endParaRPr lang="en-US" dirty="0">
                <a:ea typeface="宋体" panose="02010600030101010101" pitchFamily="2" charset="-122"/>
              </a:endParaRPr>
            </a:p>
          </p:txBody>
        </p:sp>
      </p:grpSp>
      <p:sp>
        <p:nvSpPr>
          <p:cNvPr id="29734" name="TextBox 12"/>
          <p:cNvSpPr/>
          <p:nvPr/>
        </p:nvSpPr>
        <p:spPr>
          <a:xfrm>
            <a:off x="2712085" y="552450"/>
            <a:ext cx="3589655"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人格障碍的概念及其特征</a:t>
            </a:r>
            <a:endParaRPr lang="zh-CN" altLang="en-US" dirty="0">
              <a:ea typeface="宋体" panose="02010600030101010101" pitchFamily="2" charset="-122"/>
            </a:endParaRPr>
          </a:p>
        </p:txBody>
      </p:sp>
      <p:sp>
        <p:nvSpPr>
          <p:cNvPr id="29735" name="TextBox 25"/>
          <p:cNvSpPr/>
          <p:nvPr/>
        </p:nvSpPr>
        <p:spPr>
          <a:xfrm>
            <a:off x="10703560" y="1052513"/>
            <a:ext cx="640080" cy="384810"/>
          </a:xfrm>
          <a:prstGeom prst="rect">
            <a:avLst/>
          </a:prstGeom>
          <a:noFill/>
          <a:ln w="9525">
            <a:noFill/>
          </a:ln>
        </p:spPr>
        <p:txBody>
          <a:bodyPr wrap="none">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点评</a:t>
            </a:r>
            <a:endParaRPr lang="zh-CN" altLang="en-US" dirty="0">
              <a:ea typeface="宋体" panose="02010600030101010101" pitchFamily="2" charset="-122"/>
            </a:endParaRPr>
          </a:p>
        </p:txBody>
      </p:sp>
      <p:sp>
        <p:nvSpPr>
          <p:cNvPr id="29736"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sp>
        <p:nvSpPr>
          <p:cNvPr id="29737"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sp>
        <p:nvSpPr>
          <p:cNvPr id="29738" name="矩形 6"/>
          <p:cNvSpPr/>
          <p:nvPr/>
        </p:nvSpPr>
        <p:spPr>
          <a:xfrm>
            <a:off x="2237423" y="1700213"/>
            <a:ext cx="9691687" cy="4248150"/>
          </a:xfrm>
          <a:prstGeom prst="roundRect">
            <a:avLst>
              <a:gd name="adj" fmla="val 0"/>
            </a:avLst>
          </a:prstGeom>
          <a:solidFill>
            <a:srgbClr val="F0F0F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9739" name="矩形 9"/>
          <p:cNvSpPr/>
          <p:nvPr/>
        </p:nvSpPr>
        <p:spPr>
          <a:xfrm>
            <a:off x="1991360" y="2173288"/>
            <a:ext cx="492125" cy="100012"/>
          </a:xfrm>
          <a:prstGeom prst="rect">
            <a:avLst/>
          </a:prstGeom>
          <a:solidFill>
            <a:srgbClr val="FFC00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9740" name="TextBox 10"/>
          <p:cNvSpPr/>
          <p:nvPr/>
        </p:nvSpPr>
        <p:spPr>
          <a:xfrm>
            <a:off x="1991360" y="2441575"/>
            <a:ext cx="492125" cy="1332230"/>
          </a:xfrm>
          <a:prstGeom prst="rect">
            <a:avLst/>
          </a:prstGeom>
          <a:noFill/>
          <a:ln w="9525">
            <a:noFill/>
          </a:ln>
        </p:spPr>
        <p:txBody>
          <a:bodyPr wrap="square">
            <a:spAutoFit/>
          </a:bodyPr>
          <a:p>
            <a:pPr lvl="0">
              <a:lnSpc>
                <a:spcPct val="100000"/>
              </a:lnSpc>
            </a:pPr>
            <a:r>
              <a:rPr lang="zh-CN" altLang="en-US" sz="2000" b="1" dirty="0">
                <a:solidFill>
                  <a:srgbClr val="F79646"/>
                </a:solidFill>
                <a:latin typeface="微软雅黑" panose="020B0503020204020204" charset="-122"/>
                <a:ea typeface="微软雅黑" panose="020B0503020204020204" charset="-122"/>
                <a:cs typeface="+mn-ea"/>
                <a:sym typeface="微软雅黑" panose="020B0503020204020204" charset="-122"/>
              </a:rPr>
              <a:t>专家点</a:t>
            </a:r>
            <a:r>
              <a:rPr lang="zh-CN" altLang="en-US" sz="2000" b="1" dirty="0">
                <a:solidFill>
                  <a:srgbClr val="F79646"/>
                </a:solidFill>
                <a:latin typeface="微软雅黑" panose="020B0503020204020204" charset="-122"/>
                <a:ea typeface="微软雅黑" panose="020B0503020204020204" charset="-122"/>
                <a:sym typeface="微软雅黑" panose="020B0503020204020204" charset="-122"/>
              </a:rPr>
              <a:t>评</a:t>
            </a:r>
            <a:endParaRPr lang="zh-CN" altLang="en-US" dirty="0">
              <a:ea typeface="宋体" panose="02010600030101010101" pitchFamily="2" charset="-122"/>
            </a:endParaRPr>
          </a:p>
        </p:txBody>
      </p:sp>
      <p:sp>
        <p:nvSpPr>
          <p:cNvPr id="29741" name="圆角矩形 23"/>
          <p:cNvSpPr/>
          <p:nvPr/>
        </p:nvSpPr>
        <p:spPr>
          <a:xfrm>
            <a:off x="2567305" y="1844675"/>
            <a:ext cx="9034145" cy="3961130"/>
          </a:xfrm>
          <a:prstGeom prst="roundRect">
            <a:avLst>
              <a:gd name="adj" fmla="val 0"/>
            </a:avLst>
          </a:prstGeom>
          <a:gradFill rotWithShape="1">
            <a:gsLst>
              <a:gs pos="0">
                <a:srgbClr val="759436">
                  <a:alpha val="100000"/>
                </a:srgbClr>
              </a:gs>
              <a:gs pos="79999">
                <a:srgbClr val="9BC247">
                  <a:alpha val="100000"/>
                </a:srgbClr>
              </a:gs>
              <a:gs pos="100000">
                <a:srgbClr val="9BC545">
                  <a:alpha val="100000"/>
                </a:srgbClr>
              </a:gs>
            </a:gsLst>
            <a:lin ang="16200000" scaled="1"/>
            <a:tileRect/>
          </a:gradFill>
          <a:ln w="9525" cap="flat" cmpd="sng">
            <a:solidFill>
              <a:srgbClr val="9BBB59"/>
            </a:solidFill>
            <a:prstDash val="solid"/>
            <a:headEnd type="none" w="med" len="med"/>
            <a:tailEnd type="none" w="med" len="med"/>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sp>
        <p:nvSpPr>
          <p:cNvPr id="29742" name="TextBox 8"/>
          <p:cNvSpPr/>
          <p:nvPr/>
        </p:nvSpPr>
        <p:spPr>
          <a:xfrm>
            <a:off x="2712085" y="1282700"/>
            <a:ext cx="6062980" cy="417830"/>
          </a:xfrm>
          <a:prstGeom prst="rect">
            <a:avLst/>
          </a:prstGeom>
          <a:noFill/>
          <a:ln w="9525">
            <a:noFill/>
          </a:ln>
        </p:spPr>
        <p:txBody>
          <a:bodyPr wrap="square">
            <a:spAutoFit/>
          </a:bodyPr>
          <a:p>
            <a:pPr marL="0" lvl="0" indent="457200">
              <a:lnSpc>
                <a:spcPct val="134000"/>
              </a:lnSpc>
              <a:spcAft>
                <a:spcPts val="1200"/>
              </a:spcAft>
            </a:pPr>
            <a:r>
              <a:rPr lang="zh-CN" altLang="en-US" sz="1600" b="1" dirty="0">
                <a:solidFill>
                  <a:schemeClr val="accent2"/>
                </a:solidFill>
                <a:latin typeface="微软雅黑" panose="020B0503020204020204" charset="-122"/>
                <a:ea typeface="微软雅黑" panose="020B0503020204020204" charset="-122"/>
                <a:sym typeface="微软雅黑" panose="020B0503020204020204" charset="-122"/>
              </a:rPr>
              <a:t>人格障碍的诊断主要依据病史进行诊断，具有如下共同特征：</a:t>
            </a:r>
            <a:endParaRPr lang="zh-CN" altLang="en-US" sz="1600" b="1" dirty="0">
              <a:solidFill>
                <a:schemeClr val="accent2"/>
              </a:solidFill>
              <a:latin typeface="微软雅黑" panose="020B0503020204020204" charset="-122"/>
              <a:ea typeface="微软雅黑" panose="020B0503020204020204" charset="-122"/>
              <a:sym typeface="微软雅黑" panose="020B0503020204020204" charset="-122"/>
            </a:endParaRPr>
          </a:p>
        </p:txBody>
      </p:sp>
      <p:sp>
        <p:nvSpPr>
          <p:cNvPr id="29743" name="TextBox 8"/>
          <p:cNvSpPr/>
          <p:nvPr/>
        </p:nvSpPr>
        <p:spPr>
          <a:xfrm>
            <a:off x="2642235" y="1856740"/>
            <a:ext cx="8891905" cy="3850640"/>
          </a:xfrm>
          <a:prstGeom prst="rect">
            <a:avLst/>
          </a:prstGeom>
          <a:noFill/>
          <a:ln w="9525">
            <a:noFill/>
          </a:ln>
        </p:spPr>
        <p:txBody>
          <a:bodyPr wrap="square">
            <a:spAutoFit/>
          </a:bodyPr>
          <a:p>
            <a:pPr marL="0" lvl="0" indent="457200" algn="just">
              <a:lnSpc>
                <a:spcPct val="120000"/>
              </a:lnSpc>
              <a:spcAft>
                <a:spcPts val="1000"/>
              </a:spcAft>
            </a:pPr>
            <a:r>
              <a:rPr lang="zh-CN" altLang="en-US" sz="1600" dirty="0">
                <a:solidFill>
                  <a:schemeClr val="bg1"/>
                </a:solidFill>
                <a:latin typeface="微软雅黑" panose="020B0503020204020204" charset="-122"/>
                <a:ea typeface="微软雅黑" panose="020B0503020204020204" charset="-122"/>
                <a:sym typeface="微软雅黑" panose="020B0503020204020204" charset="-122"/>
              </a:rPr>
              <a:t>“宅”死家中在一定程度上存在个例和偶然因素，但必须看到，这并不仅仅是个人和家庭的不幸，折射出当今教育的三大缺失：家庭教育缺乏独立意识培养、学校教育缺乏人格意识塑造和自我挫折教育。</a:t>
            </a:r>
            <a:endParaRPr lang="zh-CN" altLang="en-US" sz="1600" dirty="0">
              <a:solidFill>
                <a:schemeClr val="bg1"/>
              </a:solidFill>
              <a:latin typeface="微软雅黑" panose="020B0503020204020204" charset="-122"/>
              <a:ea typeface="微软雅黑" panose="020B0503020204020204" charset="-122"/>
              <a:sym typeface="微软雅黑" panose="020B0503020204020204" charset="-122"/>
            </a:endParaRPr>
          </a:p>
          <a:p>
            <a:pPr marL="0" lvl="0" indent="457200" algn="just">
              <a:lnSpc>
                <a:spcPct val="120000"/>
              </a:lnSpc>
              <a:spcAft>
                <a:spcPts val="1000"/>
              </a:spcAft>
            </a:pPr>
            <a:r>
              <a:rPr lang="zh-CN" altLang="en-US" sz="1600" dirty="0">
                <a:solidFill>
                  <a:schemeClr val="bg1"/>
                </a:solidFill>
                <a:latin typeface="微软雅黑" panose="020B0503020204020204" charset="-122"/>
                <a:ea typeface="微软雅黑" panose="020B0503020204020204" charset="-122"/>
                <a:sym typeface="微软雅黑" panose="020B0503020204020204" charset="-122"/>
              </a:rPr>
              <a:t>对儿童正常行为的压制和约束，不利于培养孩子独立、自信的品格；而父母在孩子青春期包办得太多，代替孩子成长，又会使得孩子缺乏对社会的适应能力。据王小林的成长经历，仅从“读大二时父亲去世，很长一段时间家人都瞒着他”的细节来看，父母的呵护溺爱可见一斑。</a:t>
            </a:r>
            <a:endParaRPr lang="zh-CN" altLang="en-US" sz="1600" dirty="0">
              <a:solidFill>
                <a:schemeClr val="bg1"/>
              </a:solidFill>
              <a:latin typeface="微软雅黑" panose="020B0503020204020204" charset="-122"/>
              <a:ea typeface="微软雅黑" panose="020B0503020204020204" charset="-122"/>
              <a:sym typeface="微软雅黑" panose="020B0503020204020204" charset="-122"/>
            </a:endParaRPr>
          </a:p>
          <a:p>
            <a:pPr marL="0" lvl="0" indent="457200" algn="just">
              <a:lnSpc>
                <a:spcPct val="120000"/>
              </a:lnSpc>
              <a:spcAft>
                <a:spcPts val="1000"/>
              </a:spcAft>
            </a:pPr>
            <a:r>
              <a:rPr lang="zh-CN" altLang="en-US" sz="1600" dirty="0">
                <a:solidFill>
                  <a:schemeClr val="bg1"/>
                </a:solidFill>
                <a:latin typeface="微软雅黑" panose="020B0503020204020204" charset="-122"/>
                <a:ea typeface="微软雅黑" panose="020B0503020204020204" charset="-122"/>
                <a:sym typeface="微软雅黑" panose="020B0503020204020204" charset="-122"/>
              </a:rPr>
              <a:t>    奥尔波特在《人格——一种心理学的解释》中提出，“所谓人格是决定个体适应环境所独有的心理——生理内在动力系统”。形成对自己社会地位、尊严、能力的思想意识，是人在社会化过程中心理成熟的标志。毕业后，王小林不能适应工作，不满学校的安排就辞职不干；回到家后，也很少帮助母亲干农活，甚至为此争执把母亲打骨折。显然，我们的国民教育培养出的只是会读书考试的中职学生，而不是一个拥有成熟人格的社会人，无法正确处理各种社会关系，甚至没有用劳动创造价值的自尊。。</a:t>
            </a:r>
            <a:endParaRPr lang="zh-CN" altLang="en-US" sz="1600" dirty="0">
              <a:solidFill>
                <a:schemeClr val="bg1"/>
              </a:solidFill>
              <a:latin typeface="微软雅黑" panose="020B0503020204020204" charset="-122"/>
              <a:ea typeface="微软雅黑" panose="020B0503020204020204" charset="-122"/>
              <a:sym typeface="微软雅黑" panose="020B0503020204020204" charset="-122"/>
            </a:endParaRPr>
          </a:p>
        </p:txBody>
      </p:sp>
      <p:grpSp>
        <p:nvGrpSpPr>
          <p:cNvPr id="3" name="组合 2"/>
          <p:cNvGrpSpPr/>
          <p:nvPr/>
        </p:nvGrpSpPr>
        <p:grpSpPr>
          <a:xfrm>
            <a:off x="-42545" y="1123950"/>
            <a:ext cx="1748155" cy="4826000"/>
            <a:chOff x="-68" y="1770"/>
            <a:chExt cx="2753" cy="7600"/>
          </a:xfrm>
        </p:grpSpPr>
        <p:sp>
          <p:nvSpPr>
            <p:cNvPr id="2" name="矩形 13"/>
            <p:cNvSpPr/>
            <p:nvPr/>
          </p:nvSpPr>
          <p:spPr>
            <a:xfrm>
              <a:off x="3" y="1770"/>
              <a:ext cx="2680" cy="76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152" name="矩形 19"/>
            <p:cNvSpPr/>
            <p:nvPr/>
          </p:nvSpPr>
          <p:spPr>
            <a:xfrm>
              <a:off x="921" y="4880"/>
              <a:ext cx="1736"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3" name="矩形 20"/>
            <p:cNvSpPr/>
            <p:nvPr/>
          </p:nvSpPr>
          <p:spPr>
            <a:xfrm>
              <a:off x="3" y="2789"/>
              <a:ext cx="777"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4" name="TextBox 21"/>
            <p:cNvSpPr/>
            <p:nvPr/>
          </p:nvSpPr>
          <p:spPr>
            <a:xfrm>
              <a:off x="-68" y="2678"/>
              <a:ext cx="994"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01</a:t>
              </a:r>
              <a:endParaRPr lang="en-US" altLang="zh-CN" sz="2800" b="1">
                <a:solidFill>
                  <a:srgbClr val="F2F2F2"/>
                </a:solidFill>
                <a:latin typeface="Bradley Hand ITC" pitchFamily="2" charset="0"/>
                <a:ea typeface="楷体_GB2312" panose="02010609030101010101" pitchFamily="1" charset="-122"/>
                <a:sym typeface="Bradley Hand ITC" pitchFamily="2" charset="0"/>
              </a:endParaRPr>
            </a:p>
          </p:txBody>
        </p:sp>
        <p:sp>
          <p:nvSpPr>
            <p:cNvPr id="6155" name="TextBox 22">
              <a:hlinkClick r:id="rId2" action="ppaction://hlinksldjump"/>
            </p:cNvPr>
            <p:cNvSpPr/>
            <p:nvPr/>
          </p:nvSpPr>
          <p:spPr>
            <a:xfrm>
              <a:off x="1041" y="275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rPr>
                <a:t>单元一</a:t>
              </a:r>
              <a:endPar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endParaRPr>
            </a:p>
          </p:txBody>
        </p:sp>
        <p:sp>
          <p:nvSpPr>
            <p:cNvPr id="6158" name="矩形 41"/>
            <p:cNvSpPr/>
            <p:nvPr/>
          </p:nvSpPr>
          <p:spPr>
            <a:xfrm>
              <a:off x="4" y="3835"/>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9" name="TextBox 42"/>
            <p:cNvSpPr/>
            <p:nvPr/>
          </p:nvSpPr>
          <p:spPr>
            <a:xfrm>
              <a:off x="-68" y="3724"/>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02</a:t>
              </a:r>
              <a:endParaRPr lang="en-US" altLang="zh-CN">
                <a:ea typeface="宋体" panose="02010600030101010101" pitchFamily="2" charset="-122"/>
              </a:endParaRPr>
            </a:p>
          </p:txBody>
        </p:sp>
        <p:sp>
          <p:nvSpPr>
            <p:cNvPr id="6160" name="TextBox 43">
              <a:hlinkClick r:id="rId2" action="ppaction://hlinksldjump"/>
            </p:cNvPr>
            <p:cNvSpPr/>
            <p:nvPr/>
          </p:nvSpPr>
          <p:spPr>
            <a:xfrm>
              <a:off x="1042" y="3803"/>
              <a:ext cx="1641" cy="658"/>
            </a:xfrm>
            <a:prstGeom prst="rect">
              <a:avLst/>
            </a:prstGeom>
            <a:noFill/>
            <a:ln w="9525">
              <a:noFill/>
            </a:ln>
          </p:spPr>
          <p:txBody>
            <a:bodyPr wrap="square">
              <a:spAutoFit/>
            </a:bodyPr>
            <a:p>
              <a:pPr lvl="0">
                <a:lnSpc>
                  <a:spcPct val="100000"/>
                </a:lnSpc>
              </a:pPr>
              <a:r>
                <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rPr>
                <a:t>单元二</a:t>
              </a:r>
              <a:endPar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endParaRPr>
            </a:p>
          </p:txBody>
        </p:sp>
        <p:sp>
          <p:nvSpPr>
            <p:cNvPr id="6162" name="矩形 38"/>
            <p:cNvSpPr/>
            <p:nvPr/>
          </p:nvSpPr>
          <p:spPr>
            <a:xfrm>
              <a:off x="4" y="4881"/>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3" name="TextBox 39"/>
            <p:cNvSpPr/>
            <p:nvPr/>
          </p:nvSpPr>
          <p:spPr>
            <a:xfrm>
              <a:off x="-68" y="4770"/>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03</a:t>
              </a:r>
              <a:endParaRPr lang="en-US" altLang="zh-CN">
                <a:ea typeface="宋体" panose="02010600030101010101" pitchFamily="2" charset="-122"/>
              </a:endParaRPr>
            </a:p>
          </p:txBody>
        </p:sp>
        <p:sp>
          <p:nvSpPr>
            <p:cNvPr id="6164" name="TextBox 40">
              <a:hlinkClick r:id="rId2" action="ppaction://hlinksldjump"/>
            </p:cNvPr>
            <p:cNvSpPr/>
            <p:nvPr/>
          </p:nvSpPr>
          <p:spPr>
            <a:xfrm>
              <a:off x="1042" y="4849"/>
              <a:ext cx="1641" cy="658"/>
            </a:xfrm>
            <a:prstGeom prst="rect">
              <a:avLst/>
            </a:prstGeom>
            <a:noFill/>
            <a:ln w="9525">
              <a:noFill/>
            </a:ln>
          </p:spPr>
          <p:txBody>
            <a:bodyPr wrap="square">
              <a:spAutoFit/>
            </a:bodyPr>
            <a:p>
              <a:pPr lvl="0">
                <a:lnSpc>
                  <a:spcPct val="100000"/>
                </a:lnSpc>
              </a:pPr>
              <a:r>
                <a:rPr lang="zh-CN" altLang="en-US" sz="2000">
                  <a:solidFill>
                    <a:schemeClr val="bg1"/>
                  </a:solidFill>
                  <a:latin typeface="微软雅黑" panose="020B0503020204020204" charset="-122"/>
                  <a:ea typeface="微软雅黑" panose="020B0503020204020204" charset="-122"/>
                  <a:sym typeface="微软雅黑" panose="020B0503020204020204" charset="-122"/>
                </a:rPr>
                <a:t>单元三</a:t>
              </a:r>
              <a:endParaRPr lang="zh-CN" altLang="en-US" sz="200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6166" name="矩形 35"/>
            <p:cNvSpPr/>
            <p:nvPr/>
          </p:nvSpPr>
          <p:spPr>
            <a:xfrm>
              <a:off x="4" y="5885"/>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7" name="TextBox 36"/>
            <p:cNvSpPr/>
            <p:nvPr/>
          </p:nvSpPr>
          <p:spPr>
            <a:xfrm>
              <a:off x="-68" y="5812"/>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04</a:t>
              </a:r>
              <a:endParaRPr lang="en-US" altLang="zh-CN">
                <a:ea typeface="宋体" panose="02010600030101010101" pitchFamily="2" charset="-122"/>
              </a:endParaRPr>
            </a:p>
          </p:txBody>
        </p:sp>
        <p:sp>
          <p:nvSpPr>
            <p:cNvPr id="6168" name="TextBox 37">
              <a:hlinkClick r:id="rId2" action="ppaction://hlinksldjump"/>
            </p:cNvPr>
            <p:cNvSpPr/>
            <p:nvPr/>
          </p:nvSpPr>
          <p:spPr>
            <a:xfrm>
              <a:off x="1042" y="5885"/>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单元四</a:t>
              </a:r>
              <a:endParaRPr lang="zh-CN" altLang="en-US">
                <a:ea typeface="宋体" panose="02010600030101010101" pitchFamily="2" charset="-122"/>
              </a:endParaRPr>
            </a:p>
          </p:txBody>
        </p:sp>
        <p:sp>
          <p:nvSpPr>
            <p:cNvPr id="6170" name="矩形 32"/>
            <p:cNvSpPr/>
            <p:nvPr/>
          </p:nvSpPr>
          <p:spPr>
            <a:xfrm>
              <a:off x="4" y="6926"/>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1" name="TextBox 33"/>
            <p:cNvSpPr/>
            <p:nvPr/>
          </p:nvSpPr>
          <p:spPr>
            <a:xfrm>
              <a:off x="-68" y="6853"/>
              <a:ext cx="98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05</a:t>
              </a:r>
              <a:endParaRPr lang="en-US" altLang="zh-CN">
                <a:ea typeface="宋体" panose="02010600030101010101" pitchFamily="2" charset="-122"/>
              </a:endParaRPr>
            </a:p>
          </p:txBody>
        </p:sp>
        <p:sp>
          <p:nvSpPr>
            <p:cNvPr id="6172" name="TextBox 34">
              <a:hlinkClick r:id="rId2" action="ppaction://hlinksldjump"/>
            </p:cNvPr>
            <p:cNvSpPr/>
            <p:nvPr/>
          </p:nvSpPr>
          <p:spPr>
            <a:xfrm>
              <a:off x="1042" y="6926"/>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单元五</a:t>
              </a:r>
              <a:endParaRPr lang="zh-CN" altLang="en-US">
                <a:ea typeface="宋体" panose="02010600030101010101" pitchFamily="2" charset="-122"/>
              </a:endParaRPr>
            </a:p>
          </p:txBody>
        </p:sp>
        <p:sp>
          <p:nvSpPr>
            <p:cNvPr id="6174" name="矩形 29"/>
            <p:cNvSpPr/>
            <p:nvPr/>
          </p:nvSpPr>
          <p:spPr>
            <a:xfrm>
              <a:off x="6" y="7967"/>
              <a:ext cx="776"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5" name="TextBox 30"/>
            <p:cNvSpPr/>
            <p:nvPr/>
          </p:nvSpPr>
          <p:spPr>
            <a:xfrm>
              <a:off x="-68" y="7894"/>
              <a:ext cx="110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06</a:t>
              </a:r>
              <a:endParaRPr lang="en-US" altLang="zh-CN">
                <a:ea typeface="宋体" panose="02010600030101010101" pitchFamily="2" charset="-122"/>
              </a:endParaRPr>
            </a:p>
          </p:txBody>
        </p:sp>
        <p:sp>
          <p:nvSpPr>
            <p:cNvPr id="6176" name="TextBox 31">
              <a:hlinkClick r:id="rId2" action="ppaction://hlinksldjump"/>
            </p:cNvPr>
            <p:cNvSpPr/>
            <p:nvPr/>
          </p:nvSpPr>
          <p:spPr>
            <a:xfrm>
              <a:off x="1041" y="796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单元六</a:t>
              </a:r>
              <a:endParaRPr lang="zh-CN" altLang="en-US">
                <a:ea typeface="宋体" panose="02010600030101010101" pitchFamily="2" charset="-122"/>
              </a:endParaRPr>
            </a:p>
          </p:txBody>
        </p:sp>
      </p:grpSp>
      <p:sp>
        <p:nvSpPr>
          <p:cNvPr id="15367" name="标题 1"/>
          <p:cNvSpPr/>
          <p:nvPr/>
        </p:nvSpPr>
        <p:spPr>
          <a:xfrm>
            <a:off x="8598535" y="525939"/>
            <a:ext cx="2330450" cy="461010"/>
          </a:xfrm>
          <a:prstGeom prst="rect">
            <a:avLst/>
          </a:prstGeom>
          <a:noFill/>
          <a:ln w="9525">
            <a:noFill/>
          </a:ln>
        </p:spPr>
        <p:txBody>
          <a:bodyPr anchor="ctr" anchorCtr="0">
            <a:normAutofit/>
          </a:bodyPr>
          <a:p>
            <a:pPr lvl="0" algn="r">
              <a:lnSpc>
                <a:spcPct val="100000"/>
              </a:lnSpc>
            </a:pPr>
            <a:r>
              <a:rPr lang="zh-CN" altLang="en-US" sz="1400">
                <a:solidFill>
                  <a:srgbClr val="7BC143"/>
                </a:solidFill>
                <a:latin typeface="微软雅黑" panose="020B0503020204020204" charset="-122"/>
                <a:ea typeface="微软雅黑" panose="020B0503020204020204" charset="-122"/>
                <a:sym typeface="Calibri" panose="020F0502020204030204" charset="0"/>
              </a:rPr>
              <a:t>孕育生命之花</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4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学习单元三</a:t>
            </a:r>
            <a:endParaRPr lang="zh-CN" altLang="en-US" sz="1400" baseline="0">
              <a:solidFill>
                <a:srgbClr val="7BC143"/>
              </a:solidFill>
              <a:latin typeface="微软雅黑" panose="020B0503020204020204" charset="-122"/>
              <a:ea typeface="微软雅黑" panose="020B0503020204020204" charset="-122"/>
              <a:sym typeface="Calibri" panose="020F050202020403020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29742"/>
                                        </p:tgtEl>
                                        <p:attrNameLst>
                                          <p:attrName>style.visibility</p:attrName>
                                        </p:attrNameLst>
                                      </p:cBhvr>
                                      <p:to>
                                        <p:strVal val="visible"/>
                                      </p:to>
                                    </p:set>
                                    <p:animScale>
                                      <p:cBhvr>
                                        <p:cTn id="7" dur="1000" decel="50000" fill="hold">
                                          <p:stCondLst>
                                            <p:cond delay="0"/>
                                          </p:stCondLst>
                                        </p:cTn>
                                        <p:tgtEl>
                                          <p:spTgt spid="2974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9742"/>
                                        </p:tgtEl>
                                        <p:attrNameLst>
                                          <p:attrName>ppt_x</p:attrName>
                                          <p:attrName>ppt_y</p:attrName>
                                        </p:attrNameLst>
                                      </p:cBhvr>
                                    </p:animMotion>
                                    <p:animEffect filter="fade">
                                      <p:cBhvr>
                                        <p:cTn id="9" dur="1000"/>
                                        <p:tgtEl>
                                          <p:spTgt spid="29742"/>
                                        </p:tgtEl>
                                      </p:cBhvr>
                                    </p:animEffect>
                                  </p:childTnLst>
                                </p:cTn>
                              </p:par>
                              <p:par>
                                <p:cTn id="10" presetID="52" presetClass="entr" presetSubtype="0" fill="hold" grpId="0" nodeType="withEffect">
                                  <p:stCondLst>
                                    <p:cond delay="200"/>
                                  </p:stCondLst>
                                  <p:iterate type="lt">
                                    <p:tmAbs val="0"/>
                                  </p:iterate>
                                  <p:childTnLst>
                                    <p:set>
                                      <p:cBhvr>
                                        <p:cTn id="11" dur="1" fill="hold">
                                          <p:stCondLst>
                                            <p:cond delay="0"/>
                                          </p:stCondLst>
                                        </p:cTn>
                                        <p:tgtEl>
                                          <p:spTgt spid="29743"/>
                                        </p:tgtEl>
                                        <p:attrNameLst>
                                          <p:attrName>style.visibility</p:attrName>
                                        </p:attrNameLst>
                                      </p:cBhvr>
                                      <p:to>
                                        <p:strVal val="visible"/>
                                      </p:to>
                                    </p:set>
                                    <p:animScale>
                                      <p:cBhvr>
                                        <p:cTn id="12" dur="1000" decel="50000" fill="hold">
                                          <p:stCondLst>
                                            <p:cond delay="0"/>
                                          </p:stCondLst>
                                        </p:cTn>
                                        <p:tgtEl>
                                          <p:spTgt spid="2974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29743"/>
                                        </p:tgtEl>
                                        <p:attrNameLst>
                                          <p:attrName>ppt_x</p:attrName>
                                          <p:attrName>ppt_y</p:attrName>
                                        </p:attrNameLst>
                                      </p:cBhvr>
                                    </p:animMotion>
                                    <p:animEffect filter="fade">
                                      <p:cBhvr>
                                        <p:cTn id="14" dur="1000"/>
                                        <p:tgtEl>
                                          <p:spTgt spid="297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42" grpId="0" bldLvl="0"/>
      <p:bldP spid="29743" grpId="0" bldLvl="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5" name="矩形 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3798" name="直接连接符 5"/>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sp>
        <p:nvSpPr>
          <p:cNvPr id="33826" name="椭圆 2"/>
          <p:cNvSpPr/>
          <p:nvPr/>
        </p:nvSpPr>
        <p:spPr>
          <a:xfrm>
            <a:off x="5304473" y="1012825"/>
            <a:ext cx="3814762" cy="3816350"/>
          </a:xfrm>
          <a:prstGeom prst="ellipse">
            <a:avLst/>
          </a:prstGeom>
          <a:solidFill>
            <a:srgbClr val="F0F0F0"/>
          </a:solidFill>
          <a:ln w="25400">
            <a:noFill/>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sp>
        <p:nvSpPr>
          <p:cNvPr id="33827" name="矩形 6"/>
          <p:cNvSpPr/>
          <p:nvPr/>
        </p:nvSpPr>
        <p:spPr>
          <a:xfrm>
            <a:off x="1991360" y="1700213"/>
            <a:ext cx="10080625" cy="4248150"/>
          </a:xfrm>
          <a:prstGeom prst="roundRect">
            <a:avLst>
              <a:gd name="adj" fmla="val 0"/>
            </a:avLst>
          </a:prstGeom>
          <a:solidFill>
            <a:srgbClr val="F0F0F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3828" name="圆角矩形 24"/>
          <p:cNvSpPr/>
          <p:nvPr/>
        </p:nvSpPr>
        <p:spPr>
          <a:xfrm>
            <a:off x="2172335" y="1844675"/>
            <a:ext cx="9683750" cy="3960813"/>
          </a:xfrm>
          <a:prstGeom prst="roundRect">
            <a:avLst>
              <a:gd name="adj" fmla="val 0"/>
            </a:avLst>
          </a:prstGeom>
          <a:gradFill rotWithShape="1">
            <a:gsLst>
              <a:gs pos="0">
                <a:srgbClr val="759436">
                  <a:alpha val="100000"/>
                </a:srgbClr>
              </a:gs>
              <a:gs pos="79999">
                <a:srgbClr val="9BC247">
                  <a:alpha val="100000"/>
                </a:srgbClr>
              </a:gs>
              <a:gs pos="100000">
                <a:srgbClr val="9BC545">
                  <a:alpha val="100000"/>
                </a:srgbClr>
              </a:gs>
            </a:gsLst>
            <a:lin ang="16200000" scaled="1"/>
            <a:tileRect/>
          </a:gradFill>
          <a:ln w="9525" cap="flat" cmpd="sng">
            <a:solidFill>
              <a:srgbClr val="9BBB59"/>
            </a:solidFill>
            <a:prstDash val="solid"/>
            <a:headEnd type="none" w="med" len="med"/>
            <a:tailEnd type="none" w="med" len="med"/>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grpSp>
        <p:nvGrpSpPr>
          <p:cNvPr id="33829" name="组合 33828"/>
          <p:cNvGrpSpPr/>
          <p:nvPr/>
        </p:nvGrpSpPr>
        <p:grpSpPr>
          <a:xfrm>
            <a:off x="1883410" y="512763"/>
            <a:ext cx="539750" cy="539750"/>
            <a:chOff x="0" y="0"/>
            <a:chExt cx="540000" cy="540000"/>
          </a:xfrm>
        </p:grpSpPr>
        <p:sp>
          <p:nvSpPr>
            <p:cNvPr id="33830"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33831"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07</a:t>
              </a:r>
              <a:endParaRPr lang="zh-CN" altLang="en-US" dirty="0">
                <a:ea typeface="宋体" panose="02010600030101010101" pitchFamily="2" charset="-122"/>
              </a:endParaRPr>
            </a:p>
          </p:txBody>
        </p:sp>
      </p:grpSp>
      <p:sp>
        <p:nvSpPr>
          <p:cNvPr id="33832" name="TextBox 12"/>
          <p:cNvSpPr/>
          <p:nvPr/>
        </p:nvSpPr>
        <p:spPr>
          <a:xfrm>
            <a:off x="2712085" y="552450"/>
            <a:ext cx="5327650"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中职学生常见的人格发展缺陷与调适</a:t>
            </a:r>
            <a:endParaRPr lang="zh-CN" altLang="en-US" dirty="0">
              <a:ea typeface="宋体" panose="02010600030101010101" pitchFamily="2" charset="-122"/>
            </a:endParaRPr>
          </a:p>
        </p:txBody>
      </p:sp>
      <p:sp>
        <p:nvSpPr>
          <p:cNvPr id="33833"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sp>
        <p:nvSpPr>
          <p:cNvPr id="33841" name="Text Box 44"/>
          <p:cNvSpPr/>
          <p:nvPr/>
        </p:nvSpPr>
        <p:spPr>
          <a:xfrm>
            <a:off x="2340928" y="1970405"/>
            <a:ext cx="2963862" cy="3709670"/>
          </a:xfrm>
          <a:prstGeom prst="rect">
            <a:avLst/>
          </a:prstGeom>
          <a:noFill/>
          <a:ln w="9525">
            <a:noFill/>
          </a:ln>
        </p:spPr>
        <p:txBody>
          <a:bodyPr wrap="square">
            <a:spAutoFit/>
          </a:bodyPr>
          <a:p>
            <a:pPr lvl="0">
              <a:lnSpc>
                <a:spcPct val="120000"/>
              </a:lnSpc>
            </a:pPr>
            <a:r>
              <a:rPr lang="zh-CN" altLang="en-US" dirty="0">
                <a:solidFill>
                  <a:schemeClr val="bg1"/>
                </a:solidFill>
                <a:latin typeface="Calibri" panose="020F0502020204030204" charset="0"/>
                <a:ea typeface="宋体" panose="02010600030101010101" pitchFamily="2" charset="-122"/>
                <a:sym typeface="宋体" panose="02010600030101010101" pitchFamily="2" charset="-122"/>
              </a:rPr>
              <a:t>人格发展缺陷，又称</a:t>
            </a:r>
            <a:r>
              <a:rPr lang="zh-CN" altLang="en-US" b="1" dirty="0">
                <a:solidFill>
                  <a:schemeClr val="bg1"/>
                </a:solidFill>
                <a:latin typeface="Calibri" panose="020F0502020204030204" charset="0"/>
                <a:ea typeface="宋体" panose="02010600030101010101" pitchFamily="2" charset="-122"/>
                <a:sym typeface="宋体" panose="02010600030101010101" pitchFamily="2" charset="-122"/>
              </a:rPr>
              <a:t>不良人格，是介于健康人格与人格障碍之间的一种人格状态，也可以说是一种人格发展的不良倾向。</a:t>
            </a:r>
            <a:r>
              <a:rPr lang="zh-CN" altLang="en-US" dirty="0">
                <a:solidFill>
                  <a:schemeClr val="bg1"/>
                </a:solidFill>
                <a:latin typeface="Calibri" panose="020F0502020204030204" charset="0"/>
                <a:ea typeface="宋体" panose="02010600030101010101" pitchFamily="2" charset="-122"/>
                <a:sym typeface="宋体" panose="02010600030101010101" pitchFamily="2" charset="-122"/>
              </a:rPr>
              <a:t>学生时代既是学习掌握知识的黄金时代，也是人格发展的重要阶段，当代青年中职学生人格养成总的来说是健康的、积极的、向上的，但由于身心发育诸方面都未完全成熟，</a:t>
            </a:r>
            <a:endParaRPr lang="zh-CN" altLang="en-US" dirty="0">
              <a:ea typeface="宋体" panose="02010600030101010101" pitchFamily="2" charset="-122"/>
            </a:endParaRPr>
          </a:p>
        </p:txBody>
      </p:sp>
      <p:sp>
        <p:nvSpPr>
          <p:cNvPr id="33842" name="Text Box 44"/>
          <p:cNvSpPr/>
          <p:nvPr/>
        </p:nvSpPr>
        <p:spPr>
          <a:xfrm>
            <a:off x="9047798" y="1970405"/>
            <a:ext cx="2808287" cy="3709670"/>
          </a:xfrm>
          <a:prstGeom prst="rect">
            <a:avLst/>
          </a:prstGeom>
          <a:noFill/>
          <a:ln w="9525">
            <a:noFill/>
          </a:ln>
        </p:spPr>
        <p:txBody>
          <a:bodyPr wrap="square">
            <a:spAutoFit/>
          </a:bodyPr>
          <a:p>
            <a:pPr lvl="0">
              <a:lnSpc>
                <a:spcPct val="120000"/>
              </a:lnSpc>
            </a:pPr>
            <a:r>
              <a:rPr lang="zh-CN" altLang="en-US" dirty="0">
                <a:solidFill>
                  <a:schemeClr val="bg1"/>
                </a:solidFill>
                <a:latin typeface="Calibri" panose="020F0502020204030204" charset="0"/>
                <a:ea typeface="宋体" panose="02010600030101010101" pitchFamily="2" charset="-122"/>
                <a:sym typeface="宋体" panose="02010600030101010101" pitchFamily="2" charset="-122"/>
              </a:rPr>
              <a:t>新的历史时期，现代生活方式与传统观念的冲撞，各种思潮的激荡，多种文化的碰撞，多元化价值观的并存，以及学生数量急剧增加等情况的出现，都在冲击着当代中职学生的人格发展取向，导致部分中职学生人格发展出现了缺陷，主要表现在以下几方面：</a:t>
            </a:r>
            <a:endParaRPr lang="en-US" altLang="x-none" dirty="0">
              <a:ea typeface="宋体" panose="02010600030101010101" pitchFamily="2" charset="-122"/>
            </a:endParaRPr>
          </a:p>
        </p:txBody>
      </p:sp>
      <p:sp>
        <p:nvSpPr>
          <p:cNvPr id="33843" name="椭圆 1"/>
          <p:cNvSpPr/>
          <p:nvPr/>
        </p:nvSpPr>
        <p:spPr>
          <a:xfrm>
            <a:off x="5471160" y="1123950"/>
            <a:ext cx="3455988" cy="3457575"/>
          </a:xfrm>
          <a:prstGeom prst="ellipse">
            <a:avLst/>
          </a:prstGeom>
          <a:blipFill rotWithShape="1">
            <a:blip r:embed="rId1"/>
            <a:stretch>
              <a:fillRect/>
            </a:stretch>
          </a:blipFill>
          <a:ln w="28575" cap="flat" cmpd="sng">
            <a:solidFill>
              <a:schemeClr val="bg1"/>
            </a:solidFill>
            <a:prstDash val="solid"/>
            <a:headEnd type="none" w="med" len="med"/>
            <a:tailEnd type="none" w="med" len="med"/>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grpSp>
        <p:nvGrpSpPr>
          <p:cNvPr id="3" name="组合 2"/>
          <p:cNvGrpSpPr/>
          <p:nvPr/>
        </p:nvGrpSpPr>
        <p:grpSpPr>
          <a:xfrm>
            <a:off x="-42545" y="1123950"/>
            <a:ext cx="1748155" cy="4826000"/>
            <a:chOff x="-68" y="1770"/>
            <a:chExt cx="2753" cy="7600"/>
          </a:xfrm>
        </p:grpSpPr>
        <p:sp>
          <p:nvSpPr>
            <p:cNvPr id="2" name="矩形 13"/>
            <p:cNvSpPr/>
            <p:nvPr/>
          </p:nvSpPr>
          <p:spPr>
            <a:xfrm>
              <a:off x="3" y="1770"/>
              <a:ext cx="2680" cy="76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152" name="矩形 19"/>
            <p:cNvSpPr/>
            <p:nvPr/>
          </p:nvSpPr>
          <p:spPr>
            <a:xfrm>
              <a:off x="921" y="4880"/>
              <a:ext cx="1736"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3" name="矩形 20"/>
            <p:cNvSpPr/>
            <p:nvPr/>
          </p:nvSpPr>
          <p:spPr>
            <a:xfrm>
              <a:off x="3" y="2789"/>
              <a:ext cx="777"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4" name="TextBox 21"/>
            <p:cNvSpPr/>
            <p:nvPr/>
          </p:nvSpPr>
          <p:spPr>
            <a:xfrm>
              <a:off x="-68" y="2678"/>
              <a:ext cx="994"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01</a:t>
              </a:r>
              <a:endParaRPr lang="en-US" altLang="zh-CN" sz="2800" b="1">
                <a:solidFill>
                  <a:srgbClr val="F2F2F2"/>
                </a:solidFill>
                <a:latin typeface="Bradley Hand ITC" pitchFamily="2" charset="0"/>
                <a:ea typeface="楷体_GB2312" panose="02010609030101010101" pitchFamily="1" charset="-122"/>
                <a:sym typeface="Bradley Hand ITC" pitchFamily="2" charset="0"/>
              </a:endParaRPr>
            </a:p>
          </p:txBody>
        </p:sp>
        <p:sp>
          <p:nvSpPr>
            <p:cNvPr id="6155" name="TextBox 22">
              <a:hlinkClick r:id="rId2" action="ppaction://hlinksldjump"/>
            </p:cNvPr>
            <p:cNvSpPr/>
            <p:nvPr/>
          </p:nvSpPr>
          <p:spPr>
            <a:xfrm>
              <a:off x="1041" y="275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rPr>
                <a:t>单元一</a:t>
              </a:r>
              <a:endPar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endParaRPr>
            </a:p>
          </p:txBody>
        </p:sp>
        <p:sp>
          <p:nvSpPr>
            <p:cNvPr id="6158" name="矩形 41"/>
            <p:cNvSpPr/>
            <p:nvPr/>
          </p:nvSpPr>
          <p:spPr>
            <a:xfrm>
              <a:off x="4" y="3835"/>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9" name="TextBox 42"/>
            <p:cNvSpPr/>
            <p:nvPr/>
          </p:nvSpPr>
          <p:spPr>
            <a:xfrm>
              <a:off x="-68" y="3724"/>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02</a:t>
              </a:r>
              <a:endParaRPr lang="en-US" altLang="zh-CN">
                <a:ea typeface="宋体" panose="02010600030101010101" pitchFamily="2" charset="-122"/>
              </a:endParaRPr>
            </a:p>
          </p:txBody>
        </p:sp>
        <p:sp>
          <p:nvSpPr>
            <p:cNvPr id="6160" name="TextBox 43">
              <a:hlinkClick r:id="rId2" action="ppaction://hlinksldjump"/>
            </p:cNvPr>
            <p:cNvSpPr/>
            <p:nvPr/>
          </p:nvSpPr>
          <p:spPr>
            <a:xfrm>
              <a:off x="1042" y="3803"/>
              <a:ext cx="1641" cy="658"/>
            </a:xfrm>
            <a:prstGeom prst="rect">
              <a:avLst/>
            </a:prstGeom>
            <a:noFill/>
            <a:ln w="9525">
              <a:noFill/>
            </a:ln>
          </p:spPr>
          <p:txBody>
            <a:bodyPr wrap="square">
              <a:spAutoFit/>
            </a:bodyPr>
            <a:p>
              <a:pPr lvl="0">
                <a:lnSpc>
                  <a:spcPct val="100000"/>
                </a:lnSpc>
              </a:pPr>
              <a:r>
                <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rPr>
                <a:t>单元二</a:t>
              </a:r>
              <a:endPar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endParaRPr>
            </a:p>
          </p:txBody>
        </p:sp>
        <p:sp>
          <p:nvSpPr>
            <p:cNvPr id="6162" name="矩形 38"/>
            <p:cNvSpPr/>
            <p:nvPr/>
          </p:nvSpPr>
          <p:spPr>
            <a:xfrm>
              <a:off x="4" y="4881"/>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3" name="TextBox 39"/>
            <p:cNvSpPr/>
            <p:nvPr/>
          </p:nvSpPr>
          <p:spPr>
            <a:xfrm>
              <a:off x="-68" y="4770"/>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03</a:t>
              </a:r>
              <a:endParaRPr lang="en-US" altLang="zh-CN">
                <a:ea typeface="宋体" panose="02010600030101010101" pitchFamily="2" charset="-122"/>
              </a:endParaRPr>
            </a:p>
          </p:txBody>
        </p:sp>
        <p:sp>
          <p:nvSpPr>
            <p:cNvPr id="6164" name="TextBox 40">
              <a:hlinkClick r:id="rId2" action="ppaction://hlinksldjump"/>
            </p:cNvPr>
            <p:cNvSpPr/>
            <p:nvPr/>
          </p:nvSpPr>
          <p:spPr>
            <a:xfrm>
              <a:off x="1042" y="4849"/>
              <a:ext cx="1641" cy="658"/>
            </a:xfrm>
            <a:prstGeom prst="rect">
              <a:avLst/>
            </a:prstGeom>
            <a:noFill/>
            <a:ln w="9525">
              <a:noFill/>
            </a:ln>
          </p:spPr>
          <p:txBody>
            <a:bodyPr wrap="square">
              <a:spAutoFit/>
            </a:bodyPr>
            <a:p>
              <a:pPr lvl="0">
                <a:lnSpc>
                  <a:spcPct val="100000"/>
                </a:lnSpc>
              </a:pPr>
              <a:r>
                <a:rPr lang="zh-CN" altLang="en-US" sz="2000">
                  <a:solidFill>
                    <a:schemeClr val="bg1"/>
                  </a:solidFill>
                  <a:latin typeface="微软雅黑" panose="020B0503020204020204" charset="-122"/>
                  <a:ea typeface="微软雅黑" panose="020B0503020204020204" charset="-122"/>
                  <a:sym typeface="微软雅黑" panose="020B0503020204020204" charset="-122"/>
                </a:rPr>
                <a:t>单元三</a:t>
              </a:r>
              <a:endParaRPr lang="zh-CN" altLang="en-US" sz="200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6166" name="矩形 35"/>
            <p:cNvSpPr/>
            <p:nvPr/>
          </p:nvSpPr>
          <p:spPr>
            <a:xfrm>
              <a:off x="4" y="5885"/>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7" name="TextBox 36"/>
            <p:cNvSpPr/>
            <p:nvPr/>
          </p:nvSpPr>
          <p:spPr>
            <a:xfrm>
              <a:off x="-68" y="5812"/>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04</a:t>
              </a:r>
              <a:endParaRPr lang="en-US" altLang="zh-CN">
                <a:ea typeface="宋体" panose="02010600030101010101" pitchFamily="2" charset="-122"/>
              </a:endParaRPr>
            </a:p>
          </p:txBody>
        </p:sp>
        <p:sp>
          <p:nvSpPr>
            <p:cNvPr id="6168" name="TextBox 37">
              <a:hlinkClick r:id="rId2" action="ppaction://hlinksldjump"/>
            </p:cNvPr>
            <p:cNvSpPr/>
            <p:nvPr/>
          </p:nvSpPr>
          <p:spPr>
            <a:xfrm>
              <a:off x="1042" y="5885"/>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单元四</a:t>
              </a:r>
              <a:endParaRPr lang="zh-CN" altLang="en-US">
                <a:ea typeface="宋体" panose="02010600030101010101" pitchFamily="2" charset="-122"/>
              </a:endParaRPr>
            </a:p>
          </p:txBody>
        </p:sp>
        <p:sp>
          <p:nvSpPr>
            <p:cNvPr id="6170" name="矩形 32"/>
            <p:cNvSpPr/>
            <p:nvPr/>
          </p:nvSpPr>
          <p:spPr>
            <a:xfrm>
              <a:off x="4" y="6926"/>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1" name="TextBox 33"/>
            <p:cNvSpPr/>
            <p:nvPr/>
          </p:nvSpPr>
          <p:spPr>
            <a:xfrm>
              <a:off x="-68" y="6853"/>
              <a:ext cx="98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05</a:t>
              </a:r>
              <a:endParaRPr lang="en-US" altLang="zh-CN">
                <a:ea typeface="宋体" panose="02010600030101010101" pitchFamily="2" charset="-122"/>
              </a:endParaRPr>
            </a:p>
          </p:txBody>
        </p:sp>
        <p:sp>
          <p:nvSpPr>
            <p:cNvPr id="6172" name="TextBox 34">
              <a:hlinkClick r:id="rId2" action="ppaction://hlinksldjump"/>
            </p:cNvPr>
            <p:cNvSpPr/>
            <p:nvPr/>
          </p:nvSpPr>
          <p:spPr>
            <a:xfrm>
              <a:off x="1042" y="6926"/>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单元五</a:t>
              </a:r>
              <a:endParaRPr lang="zh-CN" altLang="en-US">
                <a:ea typeface="宋体" panose="02010600030101010101" pitchFamily="2" charset="-122"/>
              </a:endParaRPr>
            </a:p>
          </p:txBody>
        </p:sp>
        <p:sp>
          <p:nvSpPr>
            <p:cNvPr id="6174" name="矩形 29"/>
            <p:cNvSpPr/>
            <p:nvPr/>
          </p:nvSpPr>
          <p:spPr>
            <a:xfrm>
              <a:off x="6" y="7967"/>
              <a:ext cx="776"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5" name="TextBox 30"/>
            <p:cNvSpPr/>
            <p:nvPr/>
          </p:nvSpPr>
          <p:spPr>
            <a:xfrm>
              <a:off x="-68" y="7894"/>
              <a:ext cx="110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06</a:t>
              </a:r>
              <a:endParaRPr lang="en-US" altLang="zh-CN">
                <a:ea typeface="宋体" panose="02010600030101010101" pitchFamily="2" charset="-122"/>
              </a:endParaRPr>
            </a:p>
          </p:txBody>
        </p:sp>
        <p:sp>
          <p:nvSpPr>
            <p:cNvPr id="6176" name="TextBox 31">
              <a:hlinkClick r:id="rId2" action="ppaction://hlinksldjump"/>
            </p:cNvPr>
            <p:cNvSpPr/>
            <p:nvPr/>
          </p:nvSpPr>
          <p:spPr>
            <a:xfrm>
              <a:off x="1041" y="796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单元六</a:t>
              </a:r>
              <a:endParaRPr lang="zh-CN" altLang="en-US">
                <a:ea typeface="宋体" panose="02010600030101010101" pitchFamily="2" charset="-122"/>
              </a:endParaRPr>
            </a:p>
          </p:txBody>
        </p:sp>
      </p:grpSp>
      <p:sp>
        <p:nvSpPr>
          <p:cNvPr id="15367" name="标题 1"/>
          <p:cNvSpPr/>
          <p:nvPr/>
        </p:nvSpPr>
        <p:spPr>
          <a:xfrm>
            <a:off x="8598535" y="525939"/>
            <a:ext cx="2330450" cy="461010"/>
          </a:xfrm>
          <a:prstGeom prst="rect">
            <a:avLst/>
          </a:prstGeom>
          <a:noFill/>
          <a:ln w="9525">
            <a:noFill/>
          </a:ln>
        </p:spPr>
        <p:txBody>
          <a:bodyPr anchor="ctr" anchorCtr="0">
            <a:normAutofit/>
          </a:bodyPr>
          <a:p>
            <a:pPr lvl="0" algn="r">
              <a:lnSpc>
                <a:spcPct val="100000"/>
              </a:lnSpc>
            </a:pPr>
            <a:r>
              <a:rPr lang="zh-CN" altLang="en-US" sz="1400">
                <a:solidFill>
                  <a:srgbClr val="7BC143"/>
                </a:solidFill>
                <a:latin typeface="微软雅黑" panose="020B0503020204020204" charset="-122"/>
                <a:ea typeface="微软雅黑" panose="020B0503020204020204" charset="-122"/>
                <a:sym typeface="Calibri" panose="020F0502020204030204" charset="0"/>
              </a:rPr>
              <a:t>孕育生命之花</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4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学习单元三</a:t>
            </a:r>
            <a:endParaRPr lang="zh-CN" altLang="en-US" sz="1400" baseline="0">
              <a:solidFill>
                <a:srgbClr val="7BC143"/>
              </a:solidFill>
              <a:latin typeface="微软雅黑" panose="020B0503020204020204" charset="-122"/>
              <a:ea typeface="微软雅黑" panose="020B0503020204020204" charset="-122"/>
              <a:sym typeface="Calibri" panose="020F05020202040302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33829"/>
                                        </p:tgtEl>
                                        <p:attrNameLst>
                                          <p:attrName>style.visibility</p:attrName>
                                        </p:attrNameLst>
                                      </p:cBhvr>
                                      <p:to>
                                        <p:strVal val="visible"/>
                                      </p:to>
                                    </p:set>
                                    <p:anim calcmode="lin" valueType="num">
                                      <p:cBhvr>
                                        <p:cTn id="7" dur="500" fill="hold"/>
                                        <p:tgtEl>
                                          <p:spTgt spid="33829"/>
                                        </p:tgtEl>
                                        <p:attrNameLst>
                                          <p:attrName>ppt_x</p:attrName>
                                        </p:attrNameLst>
                                      </p:cBhvr>
                                      <p:tavLst>
                                        <p:tav tm="0">
                                          <p:val>
                                            <p:strVal val="#ppt_x"/>
                                          </p:val>
                                        </p:tav>
                                        <p:tav tm="100000">
                                          <p:val>
                                            <p:strVal val="#ppt_x"/>
                                          </p:val>
                                        </p:tav>
                                      </p:tavLst>
                                    </p:anim>
                                    <p:anim calcmode="lin" valueType="num">
                                      <p:cBhvr>
                                        <p:cTn id="8" dur="500" fill="hold"/>
                                        <p:tgtEl>
                                          <p:spTgt spid="33829"/>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33832"/>
                                        </p:tgtEl>
                                        <p:attrNameLst>
                                          <p:attrName>style.visibility</p:attrName>
                                        </p:attrNameLst>
                                      </p:cBhvr>
                                      <p:to>
                                        <p:strVal val="visible"/>
                                      </p:to>
                                    </p:set>
                                    <p:anim calcmode="lin" valueType="num">
                                      <p:cBhvr>
                                        <p:cTn id="11" dur="500" fill="hold"/>
                                        <p:tgtEl>
                                          <p:spTgt spid="33832"/>
                                        </p:tgtEl>
                                        <p:attrNameLst>
                                          <p:attrName>ppt_x</p:attrName>
                                        </p:attrNameLst>
                                      </p:cBhvr>
                                      <p:tavLst>
                                        <p:tav tm="0">
                                          <p:val>
                                            <p:strVal val="#ppt_x"/>
                                          </p:val>
                                        </p:tav>
                                        <p:tav tm="100000">
                                          <p:val>
                                            <p:strVal val="#ppt_x"/>
                                          </p:val>
                                        </p:tav>
                                      </p:tavLst>
                                    </p:anim>
                                    <p:anim calcmode="lin" valueType="num">
                                      <p:cBhvr>
                                        <p:cTn id="12" dur="500" fill="hold"/>
                                        <p:tgtEl>
                                          <p:spTgt spid="33832"/>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47" presetClass="entr" presetSubtype="0" fill="hold" grpId="0" nodeType="afterEffect">
                                  <p:stCondLst>
                                    <p:cond delay="0"/>
                                  </p:stCondLst>
                                  <p:childTnLst>
                                    <p:set>
                                      <p:cBhvr>
                                        <p:cTn id="15" dur="1" fill="hold">
                                          <p:stCondLst>
                                            <p:cond delay="0"/>
                                          </p:stCondLst>
                                        </p:cTn>
                                        <p:tgtEl>
                                          <p:spTgt spid="33841"/>
                                        </p:tgtEl>
                                        <p:attrNameLst>
                                          <p:attrName>style.visibility</p:attrName>
                                        </p:attrNameLst>
                                      </p:cBhvr>
                                      <p:to>
                                        <p:strVal val="visible"/>
                                      </p:to>
                                    </p:set>
                                    <p:animEffect filter="fade">
                                      <p:cBhvr>
                                        <p:cTn id="16" dur="1000"/>
                                        <p:tgtEl>
                                          <p:spTgt spid="33841"/>
                                        </p:tgtEl>
                                      </p:cBhvr>
                                    </p:animEffect>
                                    <p:anim calcmode="lin" valueType="num">
                                      <p:cBhvr>
                                        <p:cTn id="17" dur="1000" fill="hold"/>
                                        <p:tgtEl>
                                          <p:spTgt spid="33841"/>
                                        </p:tgtEl>
                                        <p:attrNameLst>
                                          <p:attrName>ppt_x</p:attrName>
                                        </p:attrNameLst>
                                      </p:cBhvr>
                                      <p:tavLst>
                                        <p:tav tm="0">
                                          <p:val>
                                            <p:strVal val="#ppt_x"/>
                                          </p:val>
                                        </p:tav>
                                        <p:tav tm="100000">
                                          <p:val>
                                            <p:strVal val="#ppt_x"/>
                                          </p:val>
                                        </p:tav>
                                      </p:tavLst>
                                    </p:anim>
                                    <p:anim calcmode="lin" valueType="num">
                                      <p:cBhvr>
                                        <p:cTn id="18" dur="1000" fill="hold"/>
                                        <p:tgtEl>
                                          <p:spTgt spid="33841"/>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33842"/>
                                        </p:tgtEl>
                                        <p:attrNameLst>
                                          <p:attrName>style.visibility</p:attrName>
                                        </p:attrNameLst>
                                      </p:cBhvr>
                                      <p:to>
                                        <p:strVal val="visible"/>
                                      </p:to>
                                    </p:set>
                                    <p:animEffect filter="fade">
                                      <p:cBhvr>
                                        <p:cTn id="21" dur="1000"/>
                                        <p:tgtEl>
                                          <p:spTgt spid="33842"/>
                                        </p:tgtEl>
                                      </p:cBhvr>
                                    </p:animEffect>
                                    <p:anim calcmode="lin" valueType="num">
                                      <p:cBhvr>
                                        <p:cTn id="22" dur="1000" fill="hold"/>
                                        <p:tgtEl>
                                          <p:spTgt spid="33842"/>
                                        </p:tgtEl>
                                        <p:attrNameLst>
                                          <p:attrName>ppt_x</p:attrName>
                                        </p:attrNameLst>
                                      </p:cBhvr>
                                      <p:tavLst>
                                        <p:tav tm="0">
                                          <p:val>
                                            <p:strVal val="#ppt_x"/>
                                          </p:val>
                                        </p:tav>
                                        <p:tav tm="100000">
                                          <p:val>
                                            <p:strVal val="#ppt_x"/>
                                          </p:val>
                                        </p:tav>
                                      </p:tavLst>
                                    </p:anim>
                                    <p:anim calcmode="lin" valueType="num">
                                      <p:cBhvr>
                                        <p:cTn id="23" dur="1000" fill="hold"/>
                                        <p:tgtEl>
                                          <p:spTgt spid="338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832" grpId="0" bldLvl="0"/>
      <p:bldP spid="33841" grpId="0" bldLvl="0"/>
      <p:bldP spid="33842" grpId="0" bldLvl="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9" name="矩形 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pic>
        <p:nvPicPr>
          <p:cNvPr id="34864" name="Picture 4" descr="C:\Users\cxy\Desktop\中职-《心理健康》\图\自卑4.jpg自卑4"/>
          <p:cNvPicPr>
            <a:picLocks noChangeAspect="1"/>
          </p:cNvPicPr>
          <p:nvPr/>
        </p:nvPicPr>
        <p:blipFill>
          <a:blip r:embed="rId1"/>
          <a:srcRect/>
          <a:stretch>
            <a:fillRect/>
          </a:stretch>
        </p:blipFill>
        <p:spPr>
          <a:xfrm>
            <a:off x="1990725" y="1334770"/>
            <a:ext cx="10037445" cy="4383405"/>
          </a:xfrm>
          <a:prstGeom prst="rect">
            <a:avLst/>
          </a:prstGeom>
          <a:noFill/>
          <a:ln w="9525">
            <a:noFill/>
          </a:ln>
        </p:spPr>
      </p:pic>
      <p:sp>
        <p:nvSpPr>
          <p:cNvPr id="34822" name="直接连接符 5"/>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grpSp>
        <p:nvGrpSpPr>
          <p:cNvPr id="34850" name="组合 34849"/>
          <p:cNvGrpSpPr/>
          <p:nvPr/>
        </p:nvGrpSpPr>
        <p:grpSpPr>
          <a:xfrm>
            <a:off x="1883410" y="512763"/>
            <a:ext cx="539750" cy="539750"/>
            <a:chOff x="0" y="0"/>
            <a:chExt cx="540000" cy="540000"/>
          </a:xfrm>
        </p:grpSpPr>
        <p:sp>
          <p:nvSpPr>
            <p:cNvPr id="34851"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34852"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07</a:t>
              </a:r>
              <a:endParaRPr lang="zh-CN" altLang="en-US" dirty="0">
                <a:ea typeface="宋体" panose="02010600030101010101" pitchFamily="2" charset="-122"/>
              </a:endParaRPr>
            </a:p>
          </p:txBody>
        </p:sp>
      </p:grpSp>
      <p:sp>
        <p:nvSpPr>
          <p:cNvPr id="34853" name="TextBox 12"/>
          <p:cNvSpPr/>
          <p:nvPr/>
        </p:nvSpPr>
        <p:spPr>
          <a:xfrm>
            <a:off x="2712085" y="552450"/>
            <a:ext cx="5160010"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中职学生常见的人格发展缺陷与调适</a:t>
            </a:r>
            <a:endParaRPr lang="zh-CN" altLang="en-US" dirty="0">
              <a:ea typeface="宋体" panose="02010600030101010101" pitchFamily="2" charset="-122"/>
            </a:endParaRPr>
          </a:p>
        </p:txBody>
      </p:sp>
      <p:sp>
        <p:nvSpPr>
          <p:cNvPr id="34854"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grpSp>
        <p:nvGrpSpPr>
          <p:cNvPr id="34855" name="组合 34854"/>
          <p:cNvGrpSpPr/>
          <p:nvPr/>
        </p:nvGrpSpPr>
        <p:grpSpPr>
          <a:xfrm>
            <a:off x="1846898" y="6015038"/>
            <a:ext cx="7777162" cy="828675"/>
            <a:chOff x="0" y="0"/>
            <a:chExt cx="7776656" cy="828000"/>
          </a:xfrm>
        </p:grpSpPr>
        <p:sp>
          <p:nvSpPr>
            <p:cNvPr id="34856" name="矩形 13"/>
            <p:cNvSpPr/>
            <p:nvPr/>
          </p:nvSpPr>
          <p:spPr>
            <a:xfrm>
              <a:off x="0" y="150097"/>
              <a:ext cx="7776656" cy="432000"/>
            </a:xfrm>
            <a:prstGeom prst="rect">
              <a:avLst/>
            </a:prstGeom>
            <a:solidFill>
              <a:srgbClr val="7BC143"/>
            </a:solidFill>
            <a:ln w="9525" cap="flat" cmpd="sng">
              <a:solidFill>
                <a:schemeClr val="bg1"/>
              </a:solidFill>
              <a:prstDash val="solid"/>
              <a:miter/>
              <a:headEnd type="none" w="med" len="med"/>
              <a:tailEnd type="none" w="med" len="med"/>
            </a:ln>
          </p:spPr>
          <p:txBody>
            <a:bodyPr anchor="ctr"/>
            <a:p>
              <a:pPr lvl="0" algn="ctr">
                <a:lnSpc>
                  <a:spcPct val="100000"/>
                </a:lnSpc>
              </a:pPr>
              <a:endParaRPr>
                <a:solidFill>
                  <a:schemeClr val="bg1"/>
                </a:solidFill>
                <a:latin typeface="微软雅黑" panose="020B0503020204020204" charset="-122"/>
                <a:ea typeface="微软雅黑" panose="020B0503020204020204" charset="-122"/>
                <a:sym typeface="微软雅黑" panose="020B0503020204020204" charset="-122"/>
              </a:endParaRPr>
            </a:p>
          </p:txBody>
        </p:sp>
        <p:pic>
          <p:nvPicPr>
            <p:cNvPr id="34857" name="Picture 6" descr="E:\仝德志文件，勿删！\03-参考文档\！PPT图片及版面资源\06-PPT精选插图\12-标签\橙色把手-阴影.png"/>
            <p:cNvPicPr>
              <a:picLocks noChangeAspect="1"/>
            </p:cNvPicPr>
            <p:nvPr/>
          </p:nvPicPr>
          <p:blipFill>
            <a:blip r:embed="rId2"/>
            <a:stretch>
              <a:fillRect/>
            </a:stretch>
          </p:blipFill>
          <p:spPr>
            <a:xfrm>
              <a:off x="858733" y="0"/>
              <a:ext cx="1062000" cy="828000"/>
            </a:xfrm>
            <a:prstGeom prst="rect">
              <a:avLst/>
            </a:prstGeom>
            <a:noFill/>
            <a:ln w="9525">
              <a:noFill/>
            </a:ln>
          </p:spPr>
        </p:pic>
        <p:sp>
          <p:nvSpPr>
            <p:cNvPr id="34859" name="椭圆 16"/>
            <p:cNvSpPr/>
            <p:nvPr/>
          </p:nvSpPr>
          <p:spPr>
            <a:xfrm>
              <a:off x="144015" y="186480"/>
              <a:ext cx="360040" cy="360040"/>
            </a:xfrm>
            <a:prstGeom prst="ellipse">
              <a:avLst/>
            </a:prstGeom>
            <a:solidFill>
              <a:schemeClr val="bg1"/>
            </a:solidFill>
            <a:ln w="25400" cap="flat" cmpd="sng">
              <a:solidFill>
                <a:schemeClr val="bg1"/>
              </a:solidFill>
              <a:prstDash val="solid"/>
              <a:headEnd type="none" w="med" len="med"/>
              <a:tailEnd type="none" w="med" len="med"/>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sp>
        <p:nvSpPr>
          <p:cNvPr id="34860" name="TextBox 17"/>
          <p:cNvSpPr/>
          <p:nvPr/>
        </p:nvSpPr>
        <p:spPr>
          <a:xfrm>
            <a:off x="3791585" y="6203950"/>
            <a:ext cx="5545138" cy="384810"/>
          </a:xfrm>
          <a:prstGeom prst="rect">
            <a:avLst/>
          </a:prstGeom>
          <a:noFill/>
          <a:ln w="9525">
            <a:noFill/>
          </a:ln>
        </p:spPr>
        <p:txBody>
          <a:bodyPr wrap="square" lIns="0">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自卑</a:t>
            </a:r>
            <a:endParaRPr lang="zh-CN" altLang="en-US" dirty="0">
              <a:ea typeface="宋体" panose="02010600030101010101" pitchFamily="2" charset="-122"/>
            </a:endParaRPr>
          </a:p>
        </p:txBody>
      </p:sp>
      <p:sp>
        <p:nvSpPr>
          <p:cNvPr id="34861" name="TextBox 18"/>
          <p:cNvSpPr/>
          <p:nvPr/>
        </p:nvSpPr>
        <p:spPr>
          <a:xfrm>
            <a:off x="1919923" y="6096000"/>
            <a:ext cx="407987" cy="579120"/>
          </a:xfrm>
          <a:prstGeom prst="rect">
            <a:avLst/>
          </a:prstGeom>
          <a:noFill/>
          <a:ln w="9525">
            <a:noFill/>
          </a:ln>
        </p:spPr>
        <p:txBody>
          <a:bodyPr wrap="square">
            <a:spAutoFit/>
          </a:bodyPr>
          <a:p>
            <a:pPr lvl="0" fontAlgn="base">
              <a:lnSpc>
                <a:spcPct val="100000"/>
              </a:lnSpc>
              <a:spcBef>
                <a:spcPct val="0"/>
              </a:spcBef>
              <a:spcAft>
                <a:spcPct val="0"/>
              </a:spcAft>
            </a:pPr>
            <a:r>
              <a:rPr lang="en-US" altLang="x-none" sz="3200" b="1" i="1" dirty="0">
                <a:solidFill>
                  <a:srgbClr val="7BC143"/>
                </a:solidFill>
                <a:latin typeface="Broadway" panose="04040905080B02020502" pitchFamily="2" charset="0"/>
                <a:ea typeface="DFPYeaSong-B5" pitchFamily="2" charset="-120"/>
                <a:sym typeface="Broadway" panose="04040905080B02020502" pitchFamily="2" charset="0"/>
              </a:rPr>
              <a:t>1</a:t>
            </a:r>
            <a:endParaRPr lang="zh-CN" altLang="en-US" dirty="0">
              <a:ea typeface="宋体" panose="02010600030101010101" pitchFamily="2" charset="-122"/>
            </a:endParaRPr>
          </a:p>
        </p:txBody>
      </p:sp>
      <p:sp>
        <p:nvSpPr>
          <p:cNvPr id="34862" name="Text Box 44"/>
          <p:cNvSpPr/>
          <p:nvPr/>
        </p:nvSpPr>
        <p:spPr>
          <a:xfrm>
            <a:off x="2713990" y="1898015"/>
            <a:ext cx="8610600" cy="1325880"/>
          </a:xfrm>
          <a:prstGeom prst="rect">
            <a:avLst/>
          </a:prstGeom>
          <a:noFill/>
          <a:ln w="9525">
            <a:noFill/>
          </a:ln>
        </p:spPr>
        <p:txBody>
          <a:bodyPr wrap="square">
            <a:spAutoFit/>
          </a:bodyPr>
          <a:p>
            <a:pPr lvl="0" indent="457200">
              <a:lnSpc>
                <a:spcPct val="150000"/>
              </a:lnSpc>
            </a:pPr>
            <a:r>
              <a:rPr lang="zh-CN" altLang="en-US" dirty="0">
                <a:solidFill>
                  <a:srgbClr val="000000"/>
                </a:solidFill>
                <a:latin typeface="Calibri" panose="020F0502020204030204" charset="0"/>
                <a:ea typeface="宋体" panose="02010600030101010101" pitchFamily="2" charset="-122"/>
                <a:sym typeface="宋体" panose="02010600030101010101" pitchFamily="2" charset="-122"/>
              </a:rPr>
              <a:t>自卑是自我评价过低的心理体验，是对自己不满、鄙视、否定的情感。进入学校后，有些中职学生发现山外有山，人外有人，尤其是当学习、社交、文体方面显露出某些不足时就会陷入怀疑自己、否定自己之中，产生自卑心理。</a:t>
            </a:r>
            <a:endParaRPr lang="zh-CN" altLang="en-US" dirty="0">
              <a:solidFill>
                <a:srgbClr val="000000"/>
              </a:solidFill>
              <a:latin typeface="Calibri" panose="020F0502020204030204" charset="0"/>
              <a:ea typeface="宋体" panose="02010600030101010101" pitchFamily="2" charset="-122"/>
              <a:sym typeface="宋体" panose="02010600030101010101" pitchFamily="2" charset="-122"/>
            </a:endParaRPr>
          </a:p>
        </p:txBody>
      </p:sp>
      <p:sp>
        <p:nvSpPr>
          <p:cNvPr id="34863" name="Text Box 44"/>
          <p:cNvSpPr/>
          <p:nvPr/>
        </p:nvSpPr>
        <p:spPr>
          <a:xfrm>
            <a:off x="2705735" y="3286760"/>
            <a:ext cx="6987540" cy="1325880"/>
          </a:xfrm>
          <a:prstGeom prst="rect">
            <a:avLst/>
          </a:prstGeom>
          <a:noFill/>
          <a:ln w="9525">
            <a:noFill/>
          </a:ln>
        </p:spPr>
        <p:txBody>
          <a:bodyPr wrap="square">
            <a:spAutoFit/>
          </a:bodyPr>
          <a:p>
            <a:pPr lvl="0" indent="457200">
              <a:lnSpc>
                <a:spcPct val="150000"/>
              </a:lnSpc>
            </a:pPr>
            <a:r>
              <a:rPr lang="zh-CN" altLang="en-US" dirty="0">
                <a:solidFill>
                  <a:srgbClr val="000000"/>
                </a:solidFill>
                <a:latin typeface="Calibri" panose="020F0502020204030204" charset="0"/>
                <a:ea typeface="宋体" panose="02010600030101010101" pitchFamily="2" charset="-122"/>
                <a:sym typeface="宋体" panose="02010600030101010101" pitchFamily="2" charset="-122"/>
              </a:rPr>
              <a:t>克服自卑应该培养多方面的兴趣与爱好，多参加集体活动，多加强体育锻炼，多看幽默剧、相声等给人带来笑声的节目，培养乐观的性格。</a:t>
            </a:r>
            <a:endParaRPr lang="zh-CN" altLang="en-US" dirty="0">
              <a:ea typeface="宋体" panose="02010600030101010101" pitchFamily="2" charset="-122"/>
            </a:endParaRPr>
          </a:p>
        </p:txBody>
      </p:sp>
      <p:grpSp>
        <p:nvGrpSpPr>
          <p:cNvPr id="3" name="组合 2"/>
          <p:cNvGrpSpPr/>
          <p:nvPr/>
        </p:nvGrpSpPr>
        <p:grpSpPr>
          <a:xfrm>
            <a:off x="-42545" y="1123950"/>
            <a:ext cx="1748155" cy="4826000"/>
            <a:chOff x="-68" y="1770"/>
            <a:chExt cx="2753" cy="7600"/>
          </a:xfrm>
        </p:grpSpPr>
        <p:sp>
          <p:nvSpPr>
            <p:cNvPr id="2" name="矩形 13"/>
            <p:cNvSpPr/>
            <p:nvPr/>
          </p:nvSpPr>
          <p:spPr>
            <a:xfrm>
              <a:off x="3" y="1770"/>
              <a:ext cx="2680" cy="76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152" name="矩形 19"/>
            <p:cNvSpPr/>
            <p:nvPr/>
          </p:nvSpPr>
          <p:spPr>
            <a:xfrm>
              <a:off x="921" y="4880"/>
              <a:ext cx="1736"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3" name="矩形 20"/>
            <p:cNvSpPr/>
            <p:nvPr/>
          </p:nvSpPr>
          <p:spPr>
            <a:xfrm>
              <a:off x="3" y="2789"/>
              <a:ext cx="777"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4" name="TextBox 21"/>
            <p:cNvSpPr/>
            <p:nvPr/>
          </p:nvSpPr>
          <p:spPr>
            <a:xfrm>
              <a:off x="-68" y="2678"/>
              <a:ext cx="994"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01</a:t>
              </a:r>
              <a:endParaRPr lang="en-US" altLang="zh-CN" sz="2800" b="1">
                <a:solidFill>
                  <a:srgbClr val="F2F2F2"/>
                </a:solidFill>
                <a:latin typeface="Bradley Hand ITC" pitchFamily="2" charset="0"/>
                <a:ea typeface="楷体_GB2312" panose="02010609030101010101" pitchFamily="1" charset="-122"/>
                <a:sym typeface="Bradley Hand ITC" pitchFamily="2" charset="0"/>
              </a:endParaRPr>
            </a:p>
          </p:txBody>
        </p:sp>
        <p:sp>
          <p:nvSpPr>
            <p:cNvPr id="6155" name="TextBox 22">
              <a:hlinkClick r:id="rId3" action="ppaction://hlinksldjump"/>
            </p:cNvPr>
            <p:cNvSpPr/>
            <p:nvPr/>
          </p:nvSpPr>
          <p:spPr>
            <a:xfrm>
              <a:off x="1041" y="275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rPr>
                <a:t>单元一</a:t>
              </a:r>
              <a:endPar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endParaRPr>
            </a:p>
          </p:txBody>
        </p:sp>
        <p:sp>
          <p:nvSpPr>
            <p:cNvPr id="6158" name="矩形 41"/>
            <p:cNvSpPr/>
            <p:nvPr/>
          </p:nvSpPr>
          <p:spPr>
            <a:xfrm>
              <a:off x="4" y="3835"/>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9" name="TextBox 42"/>
            <p:cNvSpPr/>
            <p:nvPr/>
          </p:nvSpPr>
          <p:spPr>
            <a:xfrm>
              <a:off x="-68" y="3724"/>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02</a:t>
              </a:r>
              <a:endParaRPr lang="en-US" altLang="zh-CN">
                <a:ea typeface="宋体" panose="02010600030101010101" pitchFamily="2" charset="-122"/>
              </a:endParaRPr>
            </a:p>
          </p:txBody>
        </p:sp>
        <p:sp>
          <p:nvSpPr>
            <p:cNvPr id="6160" name="TextBox 43">
              <a:hlinkClick r:id="rId3" action="ppaction://hlinksldjump"/>
            </p:cNvPr>
            <p:cNvSpPr/>
            <p:nvPr/>
          </p:nvSpPr>
          <p:spPr>
            <a:xfrm>
              <a:off x="1042" y="3803"/>
              <a:ext cx="1641" cy="658"/>
            </a:xfrm>
            <a:prstGeom prst="rect">
              <a:avLst/>
            </a:prstGeom>
            <a:noFill/>
            <a:ln w="9525">
              <a:noFill/>
            </a:ln>
          </p:spPr>
          <p:txBody>
            <a:bodyPr wrap="square">
              <a:spAutoFit/>
            </a:bodyPr>
            <a:p>
              <a:pPr lvl="0">
                <a:lnSpc>
                  <a:spcPct val="100000"/>
                </a:lnSpc>
              </a:pPr>
              <a:r>
                <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rPr>
                <a:t>单元二</a:t>
              </a:r>
              <a:endPar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endParaRPr>
            </a:p>
          </p:txBody>
        </p:sp>
        <p:sp>
          <p:nvSpPr>
            <p:cNvPr id="6162" name="矩形 38"/>
            <p:cNvSpPr/>
            <p:nvPr/>
          </p:nvSpPr>
          <p:spPr>
            <a:xfrm>
              <a:off x="4" y="4881"/>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3" name="TextBox 39"/>
            <p:cNvSpPr/>
            <p:nvPr/>
          </p:nvSpPr>
          <p:spPr>
            <a:xfrm>
              <a:off x="-68" y="4770"/>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03</a:t>
              </a:r>
              <a:endParaRPr lang="en-US" altLang="zh-CN">
                <a:ea typeface="宋体" panose="02010600030101010101" pitchFamily="2" charset="-122"/>
              </a:endParaRPr>
            </a:p>
          </p:txBody>
        </p:sp>
        <p:sp>
          <p:nvSpPr>
            <p:cNvPr id="6164" name="TextBox 40">
              <a:hlinkClick r:id="rId3" action="ppaction://hlinksldjump"/>
            </p:cNvPr>
            <p:cNvSpPr/>
            <p:nvPr/>
          </p:nvSpPr>
          <p:spPr>
            <a:xfrm>
              <a:off x="1042" y="4849"/>
              <a:ext cx="1641" cy="658"/>
            </a:xfrm>
            <a:prstGeom prst="rect">
              <a:avLst/>
            </a:prstGeom>
            <a:noFill/>
            <a:ln w="9525">
              <a:noFill/>
            </a:ln>
          </p:spPr>
          <p:txBody>
            <a:bodyPr wrap="square">
              <a:spAutoFit/>
            </a:bodyPr>
            <a:p>
              <a:pPr lvl="0">
                <a:lnSpc>
                  <a:spcPct val="100000"/>
                </a:lnSpc>
              </a:pPr>
              <a:r>
                <a:rPr lang="zh-CN" altLang="en-US" sz="2000">
                  <a:solidFill>
                    <a:schemeClr val="bg1"/>
                  </a:solidFill>
                  <a:latin typeface="微软雅黑" panose="020B0503020204020204" charset="-122"/>
                  <a:ea typeface="微软雅黑" panose="020B0503020204020204" charset="-122"/>
                  <a:sym typeface="微软雅黑" panose="020B0503020204020204" charset="-122"/>
                </a:rPr>
                <a:t>单元三</a:t>
              </a:r>
              <a:endParaRPr lang="zh-CN" altLang="en-US" sz="200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6166" name="矩形 35"/>
            <p:cNvSpPr/>
            <p:nvPr/>
          </p:nvSpPr>
          <p:spPr>
            <a:xfrm>
              <a:off x="4" y="5885"/>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7" name="TextBox 36"/>
            <p:cNvSpPr/>
            <p:nvPr/>
          </p:nvSpPr>
          <p:spPr>
            <a:xfrm>
              <a:off x="-68" y="5812"/>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04</a:t>
              </a:r>
              <a:endParaRPr lang="en-US" altLang="zh-CN">
                <a:ea typeface="宋体" panose="02010600030101010101" pitchFamily="2" charset="-122"/>
              </a:endParaRPr>
            </a:p>
          </p:txBody>
        </p:sp>
        <p:sp>
          <p:nvSpPr>
            <p:cNvPr id="6168" name="TextBox 37">
              <a:hlinkClick r:id="rId3" action="ppaction://hlinksldjump"/>
            </p:cNvPr>
            <p:cNvSpPr/>
            <p:nvPr/>
          </p:nvSpPr>
          <p:spPr>
            <a:xfrm>
              <a:off x="1042" y="5885"/>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单元四</a:t>
              </a:r>
              <a:endParaRPr lang="zh-CN" altLang="en-US">
                <a:ea typeface="宋体" panose="02010600030101010101" pitchFamily="2" charset="-122"/>
              </a:endParaRPr>
            </a:p>
          </p:txBody>
        </p:sp>
        <p:sp>
          <p:nvSpPr>
            <p:cNvPr id="6170" name="矩形 32"/>
            <p:cNvSpPr/>
            <p:nvPr/>
          </p:nvSpPr>
          <p:spPr>
            <a:xfrm>
              <a:off x="4" y="6926"/>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1" name="TextBox 33"/>
            <p:cNvSpPr/>
            <p:nvPr/>
          </p:nvSpPr>
          <p:spPr>
            <a:xfrm>
              <a:off x="-68" y="6853"/>
              <a:ext cx="98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05</a:t>
              </a:r>
              <a:endParaRPr lang="en-US" altLang="zh-CN">
                <a:ea typeface="宋体" panose="02010600030101010101" pitchFamily="2" charset="-122"/>
              </a:endParaRPr>
            </a:p>
          </p:txBody>
        </p:sp>
        <p:sp>
          <p:nvSpPr>
            <p:cNvPr id="6172" name="TextBox 34">
              <a:hlinkClick r:id="rId3" action="ppaction://hlinksldjump"/>
            </p:cNvPr>
            <p:cNvSpPr/>
            <p:nvPr/>
          </p:nvSpPr>
          <p:spPr>
            <a:xfrm>
              <a:off x="1042" y="6926"/>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单元五</a:t>
              </a:r>
              <a:endParaRPr lang="zh-CN" altLang="en-US">
                <a:ea typeface="宋体" panose="02010600030101010101" pitchFamily="2" charset="-122"/>
              </a:endParaRPr>
            </a:p>
          </p:txBody>
        </p:sp>
        <p:sp>
          <p:nvSpPr>
            <p:cNvPr id="6174" name="矩形 29"/>
            <p:cNvSpPr/>
            <p:nvPr/>
          </p:nvSpPr>
          <p:spPr>
            <a:xfrm>
              <a:off x="6" y="7967"/>
              <a:ext cx="776"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5" name="TextBox 30"/>
            <p:cNvSpPr/>
            <p:nvPr/>
          </p:nvSpPr>
          <p:spPr>
            <a:xfrm>
              <a:off x="-68" y="7894"/>
              <a:ext cx="110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06</a:t>
              </a:r>
              <a:endParaRPr lang="en-US" altLang="zh-CN">
                <a:ea typeface="宋体" panose="02010600030101010101" pitchFamily="2" charset="-122"/>
              </a:endParaRPr>
            </a:p>
          </p:txBody>
        </p:sp>
        <p:sp>
          <p:nvSpPr>
            <p:cNvPr id="6176" name="TextBox 31">
              <a:hlinkClick r:id="rId3" action="ppaction://hlinksldjump"/>
            </p:cNvPr>
            <p:cNvSpPr/>
            <p:nvPr/>
          </p:nvSpPr>
          <p:spPr>
            <a:xfrm>
              <a:off x="1041" y="796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单元六</a:t>
              </a:r>
              <a:endParaRPr lang="zh-CN" altLang="en-US">
                <a:ea typeface="宋体" panose="02010600030101010101" pitchFamily="2" charset="-122"/>
              </a:endParaRPr>
            </a:p>
          </p:txBody>
        </p:sp>
      </p:grpSp>
      <p:sp>
        <p:nvSpPr>
          <p:cNvPr id="15367" name="标题 1"/>
          <p:cNvSpPr/>
          <p:nvPr/>
        </p:nvSpPr>
        <p:spPr>
          <a:xfrm>
            <a:off x="8598535" y="525939"/>
            <a:ext cx="2330450" cy="461010"/>
          </a:xfrm>
          <a:prstGeom prst="rect">
            <a:avLst/>
          </a:prstGeom>
          <a:noFill/>
          <a:ln w="9525">
            <a:noFill/>
          </a:ln>
        </p:spPr>
        <p:txBody>
          <a:bodyPr anchor="ctr" anchorCtr="0">
            <a:normAutofit/>
          </a:bodyPr>
          <a:p>
            <a:pPr lvl="0" algn="r">
              <a:lnSpc>
                <a:spcPct val="100000"/>
              </a:lnSpc>
            </a:pPr>
            <a:r>
              <a:rPr lang="zh-CN" altLang="en-US" sz="1400">
                <a:solidFill>
                  <a:srgbClr val="7BC143"/>
                </a:solidFill>
                <a:latin typeface="微软雅黑" panose="020B0503020204020204" charset="-122"/>
                <a:ea typeface="微软雅黑" panose="020B0503020204020204" charset="-122"/>
                <a:sym typeface="Calibri" panose="020F0502020204030204" charset="0"/>
              </a:rPr>
              <a:t>孕育生命之花</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4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学习单元三</a:t>
            </a:r>
            <a:endParaRPr lang="zh-CN" altLang="en-US" sz="1400" baseline="0">
              <a:solidFill>
                <a:srgbClr val="7BC143"/>
              </a:solidFill>
              <a:latin typeface="微软雅黑" panose="020B0503020204020204" charset="-122"/>
              <a:ea typeface="微软雅黑" panose="020B0503020204020204" charset="-122"/>
              <a:sym typeface="Calibri" panose="020F050202020403020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34862"/>
                                        </p:tgtEl>
                                        <p:attrNameLst>
                                          <p:attrName>style.visibility</p:attrName>
                                        </p:attrNameLst>
                                      </p:cBhvr>
                                      <p:to>
                                        <p:strVal val="visible"/>
                                      </p:to>
                                    </p:set>
                                    <p:animEffect filter="fade">
                                      <p:cBhvr>
                                        <p:cTn id="7" dur="1000"/>
                                        <p:tgtEl>
                                          <p:spTgt spid="34862"/>
                                        </p:tgtEl>
                                      </p:cBhvr>
                                    </p:animEffect>
                                    <p:anim calcmode="lin" valueType="num">
                                      <p:cBhvr>
                                        <p:cTn id="8" dur="1000" fill="hold"/>
                                        <p:tgtEl>
                                          <p:spTgt spid="34862"/>
                                        </p:tgtEl>
                                        <p:attrNameLst>
                                          <p:attrName>ppt_x</p:attrName>
                                        </p:attrNameLst>
                                      </p:cBhvr>
                                      <p:tavLst>
                                        <p:tav tm="0">
                                          <p:val>
                                            <p:strVal val="#ppt_x"/>
                                          </p:val>
                                        </p:tav>
                                        <p:tav tm="100000">
                                          <p:val>
                                            <p:strVal val="#ppt_x"/>
                                          </p:val>
                                        </p:tav>
                                      </p:tavLst>
                                    </p:anim>
                                    <p:anim calcmode="lin" valueType="num">
                                      <p:cBhvr>
                                        <p:cTn id="9" dur="1000" fill="hold"/>
                                        <p:tgtEl>
                                          <p:spTgt spid="3486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34863"/>
                                        </p:tgtEl>
                                        <p:attrNameLst>
                                          <p:attrName>style.visibility</p:attrName>
                                        </p:attrNameLst>
                                      </p:cBhvr>
                                      <p:to>
                                        <p:strVal val="visible"/>
                                      </p:to>
                                    </p:set>
                                    <p:animEffect filter="fade">
                                      <p:cBhvr>
                                        <p:cTn id="13" dur="1000"/>
                                        <p:tgtEl>
                                          <p:spTgt spid="34863"/>
                                        </p:tgtEl>
                                      </p:cBhvr>
                                    </p:animEffect>
                                    <p:anim calcmode="lin" valueType="num">
                                      <p:cBhvr>
                                        <p:cTn id="14" dur="1000" fill="hold"/>
                                        <p:tgtEl>
                                          <p:spTgt spid="34863"/>
                                        </p:tgtEl>
                                        <p:attrNameLst>
                                          <p:attrName>ppt_x</p:attrName>
                                        </p:attrNameLst>
                                      </p:cBhvr>
                                      <p:tavLst>
                                        <p:tav tm="0">
                                          <p:val>
                                            <p:strVal val="#ppt_x"/>
                                          </p:val>
                                        </p:tav>
                                        <p:tav tm="100000">
                                          <p:val>
                                            <p:strVal val="#ppt_x"/>
                                          </p:val>
                                        </p:tav>
                                      </p:tavLst>
                                    </p:anim>
                                    <p:anim calcmode="lin" valueType="num">
                                      <p:cBhvr>
                                        <p:cTn id="15" dur="1000" fill="hold"/>
                                        <p:tgtEl>
                                          <p:spTgt spid="3486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62" grpId="0" bldLvl="0"/>
      <p:bldP spid="34863" grpId="0" bldLvl="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9" name="矩形 2"/>
          <p:cNvSpPr/>
          <p:nvPr/>
        </p:nvSpPr>
        <p:spPr>
          <a:xfrm>
            <a:off x="1846898" y="1123950"/>
            <a:ext cx="10344150" cy="4826000"/>
          </a:xfrm>
          <a:prstGeom prst="rect">
            <a:avLst/>
          </a:prstGeom>
          <a:solidFill>
            <a:srgbClr val="F1F1F1"/>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pic>
        <p:nvPicPr>
          <p:cNvPr id="34864" name="Picture 4" descr="C:\Users\cxy\Desktop\中职-《心理健康》\图\猜疑.jpg猜疑"/>
          <p:cNvPicPr>
            <a:picLocks noChangeAspect="1"/>
          </p:cNvPicPr>
          <p:nvPr/>
        </p:nvPicPr>
        <p:blipFill>
          <a:blip r:embed="rId1"/>
          <a:srcRect/>
          <a:stretch>
            <a:fillRect/>
          </a:stretch>
        </p:blipFill>
        <p:spPr>
          <a:xfrm>
            <a:off x="4710430" y="1566545"/>
            <a:ext cx="7480935" cy="4383405"/>
          </a:xfrm>
          <a:prstGeom prst="rect">
            <a:avLst/>
          </a:prstGeom>
          <a:noFill/>
          <a:ln w="9525">
            <a:noFill/>
          </a:ln>
        </p:spPr>
      </p:pic>
      <p:sp>
        <p:nvSpPr>
          <p:cNvPr id="34822" name="直接连接符 5"/>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grpSp>
        <p:nvGrpSpPr>
          <p:cNvPr id="34850" name="组合 34849"/>
          <p:cNvGrpSpPr/>
          <p:nvPr/>
        </p:nvGrpSpPr>
        <p:grpSpPr>
          <a:xfrm>
            <a:off x="1883410" y="512763"/>
            <a:ext cx="539750" cy="539750"/>
            <a:chOff x="0" y="0"/>
            <a:chExt cx="540000" cy="540000"/>
          </a:xfrm>
        </p:grpSpPr>
        <p:sp>
          <p:nvSpPr>
            <p:cNvPr id="34851"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34852"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07</a:t>
              </a:r>
              <a:endParaRPr lang="zh-CN" altLang="en-US" dirty="0">
                <a:ea typeface="宋体" panose="02010600030101010101" pitchFamily="2" charset="-122"/>
              </a:endParaRPr>
            </a:p>
          </p:txBody>
        </p:sp>
      </p:grpSp>
      <p:sp>
        <p:nvSpPr>
          <p:cNvPr id="34853" name="TextBox 12"/>
          <p:cNvSpPr/>
          <p:nvPr/>
        </p:nvSpPr>
        <p:spPr>
          <a:xfrm>
            <a:off x="2712085" y="552450"/>
            <a:ext cx="5160010"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中职学生常见的人格发展缺陷与调适</a:t>
            </a:r>
            <a:endParaRPr lang="zh-CN" altLang="en-US" dirty="0">
              <a:ea typeface="宋体" panose="02010600030101010101" pitchFamily="2" charset="-122"/>
            </a:endParaRPr>
          </a:p>
        </p:txBody>
      </p:sp>
      <p:sp>
        <p:nvSpPr>
          <p:cNvPr id="34854"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grpSp>
        <p:nvGrpSpPr>
          <p:cNvPr id="34855" name="组合 34854"/>
          <p:cNvGrpSpPr/>
          <p:nvPr/>
        </p:nvGrpSpPr>
        <p:grpSpPr>
          <a:xfrm>
            <a:off x="1846898" y="6015038"/>
            <a:ext cx="7777162" cy="828675"/>
            <a:chOff x="0" y="0"/>
            <a:chExt cx="7776656" cy="828000"/>
          </a:xfrm>
        </p:grpSpPr>
        <p:sp>
          <p:nvSpPr>
            <p:cNvPr id="34856" name="矩形 13"/>
            <p:cNvSpPr/>
            <p:nvPr/>
          </p:nvSpPr>
          <p:spPr>
            <a:xfrm>
              <a:off x="0" y="150097"/>
              <a:ext cx="7776656" cy="432000"/>
            </a:xfrm>
            <a:prstGeom prst="rect">
              <a:avLst/>
            </a:prstGeom>
            <a:solidFill>
              <a:srgbClr val="7BC143"/>
            </a:solidFill>
            <a:ln w="9525" cap="flat" cmpd="sng">
              <a:solidFill>
                <a:schemeClr val="bg1"/>
              </a:solidFill>
              <a:prstDash val="solid"/>
              <a:miter/>
              <a:headEnd type="none" w="med" len="med"/>
              <a:tailEnd type="none" w="med" len="med"/>
            </a:ln>
          </p:spPr>
          <p:txBody>
            <a:bodyPr anchor="ctr"/>
            <a:p>
              <a:pPr lvl="0" algn="ctr">
                <a:lnSpc>
                  <a:spcPct val="100000"/>
                </a:lnSpc>
              </a:pPr>
              <a:endParaRPr>
                <a:solidFill>
                  <a:schemeClr val="bg1"/>
                </a:solidFill>
                <a:latin typeface="微软雅黑" panose="020B0503020204020204" charset="-122"/>
                <a:ea typeface="微软雅黑" panose="020B0503020204020204" charset="-122"/>
                <a:sym typeface="微软雅黑" panose="020B0503020204020204" charset="-122"/>
              </a:endParaRPr>
            </a:p>
          </p:txBody>
        </p:sp>
        <p:pic>
          <p:nvPicPr>
            <p:cNvPr id="34857" name="Picture 6" descr="E:\仝德志文件，勿删！\03-参考文档\！PPT图片及版面资源\06-PPT精选插图\12-标签\橙色把手-阴影.png"/>
            <p:cNvPicPr>
              <a:picLocks noChangeAspect="1"/>
            </p:cNvPicPr>
            <p:nvPr/>
          </p:nvPicPr>
          <p:blipFill>
            <a:blip r:embed="rId2"/>
            <a:stretch>
              <a:fillRect/>
            </a:stretch>
          </p:blipFill>
          <p:spPr>
            <a:xfrm>
              <a:off x="858733" y="0"/>
              <a:ext cx="1062000" cy="828000"/>
            </a:xfrm>
            <a:prstGeom prst="rect">
              <a:avLst/>
            </a:prstGeom>
            <a:noFill/>
            <a:ln w="9525">
              <a:noFill/>
            </a:ln>
          </p:spPr>
        </p:pic>
        <p:sp>
          <p:nvSpPr>
            <p:cNvPr id="34859" name="椭圆 16"/>
            <p:cNvSpPr/>
            <p:nvPr/>
          </p:nvSpPr>
          <p:spPr>
            <a:xfrm>
              <a:off x="144015" y="186480"/>
              <a:ext cx="360040" cy="360040"/>
            </a:xfrm>
            <a:prstGeom prst="ellipse">
              <a:avLst/>
            </a:prstGeom>
            <a:solidFill>
              <a:schemeClr val="bg1"/>
            </a:solidFill>
            <a:ln w="25400" cap="flat" cmpd="sng">
              <a:solidFill>
                <a:schemeClr val="bg1"/>
              </a:solidFill>
              <a:prstDash val="solid"/>
              <a:headEnd type="none" w="med" len="med"/>
              <a:tailEnd type="none" w="med" len="med"/>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sp>
        <p:nvSpPr>
          <p:cNvPr id="34860" name="TextBox 17"/>
          <p:cNvSpPr/>
          <p:nvPr/>
        </p:nvSpPr>
        <p:spPr>
          <a:xfrm>
            <a:off x="3791585" y="6203950"/>
            <a:ext cx="5545138" cy="384810"/>
          </a:xfrm>
          <a:prstGeom prst="rect">
            <a:avLst/>
          </a:prstGeom>
          <a:noFill/>
          <a:ln w="9525">
            <a:noFill/>
          </a:ln>
        </p:spPr>
        <p:txBody>
          <a:bodyPr wrap="square" lIns="0">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猜疑</a:t>
            </a:r>
            <a:endParaRPr lang="zh-CN" altLang="en-US" dirty="0">
              <a:ea typeface="宋体" panose="02010600030101010101" pitchFamily="2" charset="-122"/>
            </a:endParaRPr>
          </a:p>
        </p:txBody>
      </p:sp>
      <p:sp>
        <p:nvSpPr>
          <p:cNvPr id="34861" name="TextBox 18"/>
          <p:cNvSpPr/>
          <p:nvPr/>
        </p:nvSpPr>
        <p:spPr>
          <a:xfrm>
            <a:off x="1919923" y="6096000"/>
            <a:ext cx="407987" cy="579120"/>
          </a:xfrm>
          <a:prstGeom prst="rect">
            <a:avLst/>
          </a:prstGeom>
          <a:noFill/>
          <a:ln w="9525">
            <a:noFill/>
          </a:ln>
        </p:spPr>
        <p:txBody>
          <a:bodyPr wrap="square">
            <a:spAutoFit/>
          </a:bodyPr>
          <a:p>
            <a:pPr lvl="0" fontAlgn="base">
              <a:lnSpc>
                <a:spcPct val="100000"/>
              </a:lnSpc>
              <a:spcBef>
                <a:spcPct val="0"/>
              </a:spcBef>
              <a:spcAft>
                <a:spcPct val="0"/>
              </a:spcAft>
            </a:pPr>
            <a:r>
              <a:rPr lang="en-US" sz="3200" b="1" i="1" dirty="0">
                <a:solidFill>
                  <a:srgbClr val="7BC143"/>
                </a:solidFill>
                <a:latin typeface="Broadway" panose="04040905080B02020502" pitchFamily="2" charset="0"/>
                <a:ea typeface="DFPYeaSong-B5" pitchFamily="2" charset="-120"/>
                <a:sym typeface="Broadway" panose="04040905080B02020502" pitchFamily="2" charset="0"/>
              </a:rPr>
              <a:t>2</a:t>
            </a:r>
            <a:endParaRPr lang="en-US" dirty="0">
              <a:ea typeface="宋体" panose="02010600030101010101" pitchFamily="2" charset="-122"/>
            </a:endParaRPr>
          </a:p>
        </p:txBody>
      </p:sp>
      <p:sp>
        <p:nvSpPr>
          <p:cNvPr id="34862" name="Text Box 44"/>
          <p:cNvSpPr/>
          <p:nvPr/>
        </p:nvSpPr>
        <p:spPr>
          <a:xfrm>
            <a:off x="1991360" y="1261745"/>
            <a:ext cx="5233035" cy="3575050"/>
          </a:xfrm>
          <a:prstGeom prst="rect">
            <a:avLst/>
          </a:prstGeom>
          <a:noFill/>
          <a:ln w="9525">
            <a:noFill/>
          </a:ln>
        </p:spPr>
        <p:txBody>
          <a:bodyPr wrap="square">
            <a:spAutoFit/>
          </a:bodyPr>
          <a:p>
            <a:pPr lvl="0" indent="457200">
              <a:lnSpc>
                <a:spcPct val="110000"/>
              </a:lnSpc>
            </a:pPr>
            <a:r>
              <a:rPr lang="zh-CN" altLang="en-US" sz="1600" dirty="0">
                <a:solidFill>
                  <a:srgbClr val="000000"/>
                </a:solidFill>
                <a:latin typeface="Calibri" panose="020F0502020204030204" charset="0"/>
                <a:ea typeface="宋体" panose="02010600030101010101" pitchFamily="2" charset="-122"/>
                <a:sym typeface="宋体" panose="02010600030101010101" pitchFamily="2" charset="-122"/>
              </a:rPr>
              <a:t>当出现猜疑心理时，可以尝试运用以下的方法加以调整：</a:t>
            </a:r>
            <a:endParaRPr lang="zh-CN" altLang="en-US" sz="1600" dirty="0">
              <a:solidFill>
                <a:srgbClr val="000000"/>
              </a:solidFill>
              <a:latin typeface="Calibri" panose="020F0502020204030204" charset="0"/>
              <a:ea typeface="宋体" panose="02010600030101010101" pitchFamily="2" charset="-122"/>
              <a:sym typeface="宋体" panose="02010600030101010101" pitchFamily="2" charset="-122"/>
            </a:endParaRPr>
          </a:p>
          <a:p>
            <a:pPr lvl="0" indent="457200">
              <a:lnSpc>
                <a:spcPct val="110000"/>
              </a:lnSpc>
            </a:pPr>
            <a:r>
              <a:rPr lang="en-US" altLang="zh-CN" sz="1600" dirty="0">
                <a:solidFill>
                  <a:srgbClr val="000000"/>
                </a:solidFill>
                <a:latin typeface="Calibri" panose="020F0502020204030204" charset="0"/>
                <a:ea typeface="宋体" panose="02010600030101010101" pitchFamily="2" charset="-122"/>
                <a:sym typeface="宋体" panose="02010600030101010101" pitchFamily="2" charset="-122"/>
              </a:rPr>
              <a:t>1</a:t>
            </a:r>
            <a:r>
              <a:rPr lang="zh-CN" altLang="en-US" sz="1600" dirty="0">
                <a:solidFill>
                  <a:srgbClr val="000000"/>
                </a:solidFill>
                <a:latin typeface="Calibri" panose="020F0502020204030204" charset="0"/>
                <a:ea typeface="宋体" panose="02010600030101010101" pitchFamily="2" charset="-122"/>
                <a:sym typeface="宋体" panose="02010600030101010101" pitchFamily="2" charset="-122"/>
              </a:rPr>
              <a:t>、当产生猜疑时先不要外露，可留心观察所疑的人和事，若猜疑被证实，不会因此感到震惊；当猜疑不成立应打消疑心。因为不曾外露也不会伤害他人。</a:t>
            </a:r>
            <a:endParaRPr lang="zh-CN" altLang="en-US" sz="1600" dirty="0">
              <a:solidFill>
                <a:srgbClr val="000000"/>
              </a:solidFill>
              <a:latin typeface="Calibri" panose="020F0502020204030204" charset="0"/>
              <a:ea typeface="宋体" panose="02010600030101010101" pitchFamily="2" charset="-122"/>
              <a:sym typeface="宋体" panose="02010600030101010101" pitchFamily="2" charset="-122"/>
            </a:endParaRPr>
          </a:p>
          <a:p>
            <a:pPr lvl="0" indent="457200">
              <a:lnSpc>
                <a:spcPct val="110000"/>
              </a:lnSpc>
            </a:pPr>
            <a:r>
              <a:rPr lang="en-US" altLang="zh-CN" sz="1600" dirty="0">
                <a:solidFill>
                  <a:srgbClr val="000000"/>
                </a:solidFill>
                <a:latin typeface="Calibri" panose="020F0502020204030204" charset="0"/>
                <a:ea typeface="宋体" panose="02010600030101010101" pitchFamily="2" charset="-122"/>
                <a:sym typeface="宋体" panose="02010600030101010101" pitchFamily="2" charset="-122"/>
              </a:rPr>
              <a:t>2</a:t>
            </a:r>
            <a:r>
              <a:rPr lang="zh-CN" altLang="en-US" sz="1600" dirty="0">
                <a:solidFill>
                  <a:srgbClr val="000000"/>
                </a:solidFill>
                <a:latin typeface="Calibri" panose="020F0502020204030204" charset="0"/>
                <a:ea typeface="宋体" panose="02010600030101010101" pitchFamily="2" charset="-122"/>
                <a:sym typeface="宋体" panose="02010600030101010101" pitchFamily="2" charset="-122"/>
              </a:rPr>
              <a:t>、加强沟通。猜疑常常是由于误会或他人搬弄口舌引起的，因此碰到这种情况应主动地和被猜疑者沟通交流，这样有助于消除误会，改善、增进彼此的信任感。</a:t>
            </a:r>
            <a:endParaRPr lang="zh-CN" altLang="en-US" sz="1600" dirty="0">
              <a:solidFill>
                <a:srgbClr val="000000"/>
              </a:solidFill>
              <a:latin typeface="Calibri" panose="020F0502020204030204" charset="0"/>
              <a:ea typeface="宋体" panose="02010600030101010101" pitchFamily="2" charset="-122"/>
              <a:sym typeface="宋体" panose="02010600030101010101" pitchFamily="2" charset="-122"/>
            </a:endParaRPr>
          </a:p>
          <a:p>
            <a:pPr lvl="0" indent="457200">
              <a:lnSpc>
                <a:spcPct val="110000"/>
              </a:lnSpc>
            </a:pPr>
            <a:r>
              <a:rPr lang="en-US" altLang="zh-CN" sz="1600" dirty="0">
                <a:solidFill>
                  <a:srgbClr val="000000"/>
                </a:solidFill>
                <a:latin typeface="Calibri" panose="020F0502020204030204" charset="0"/>
                <a:ea typeface="宋体" panose="02010600030101010101" pitchFamily="2" charset="-122"/>
                <a:sym typeface="宋体" panose="02010600030101010101" pitchFamily="2" charset="-122"/>
              </a:rPr>
              <a:t>3</a:t>
            </a:r>
            <a:r>
              <a:rPr lang="zh-CN" altLang="en-US" sz="1600" dirty="0">
                <a:solidFill>
                  <a:srgbClr val="000000"/>
                </a:solidFill>
                <a:latin typeface="Calibri" panose="020F0502020204030204" charset="0"/>
                <a:ea typeface="宋体" panose="02010600030101010101" pitchFamily="2" charset="-122"/>
                <a:sym typeface="宋体" panose="02010600030101010101" pitchFamily="2" charset="-122"/>
              </a:rPr>
              <a:t>、抛弃成见和克服自我暗示,学会全面、发展地看问题，改变封闭的思维方式。</a:t>
            </a:r>
            <a:endParaRPr lang="zh-CN" altLang="en-US" sz="1600" dirty="0">
              <a:solidFill>
                <a:srgbClr val="000000"/>
              </a:solidFill>
              <a:latin typeface="Calibri" panose="020F0502020204030204" charset="0"/>
              <a:ea typeface="宋体" panose="02010600030101010101" pitchFamily="2" charset="-122"/>
              <a:sym typeface="宋体" panose="02010600030101010101" pitchFamily="2" charset="-122"/>
            </a:endParaRPr>
          </a:p>
          <a:p>
            <a:pPr lvl="0" indent="457200">
              <a:lnSpc>
                <a:spcPct val="110000"/>
              </a:lnSpc>
            </a:pPr>
            <a:r>
              <a:rPr lang="en-US" altLang="zh-CN" sz="1600" dirty="0">
                <a:solidFill>
                  <a:srgbClr val="000000"/>
                </a:solidFill>
                <a:latin typeface="Calibri" panose="020F0502020204030204" charset="0"/>
                <a:ea typeface="宋体" panose="02010600030101010101" pitchFamily="2" charset="-122"/>
                <a:sym typeface="宋体" panose="02010600030101010101" pitchFamily="2" charset="-122"/>
              </a:rPr>
              <a:t>4</a:t>
            </a:r>
            <a:r>
              <a:rPr lang="zh-CN" altLang="en-US" sz="1600" dirty="0">
                <a:solidFill>
                  <a:srgbClr val="000000"/>
                </a:solidFill>
                <a:latin typeface="Calibri" panose="020F0502020204030204" charset="0"/>
                <a:ea typeface="宋体" panose="02010600030101010101" pitchFamily="2" charset="-122"/>
                <a:sym typeface="宋体" panose="02010600030101010101" pitchFamily="2" charset="-122"/>
              </a:rPr>
              <a:t>、“心底无私天地宽”，无私无畏，坦坦荡荡做人，和同学朋友坦诚相处，别人如何看自己，不必过分在意，相信“日久见人心”。</a:t>
            </a:r>
            <a:endParaRPr lang="zh-CN" altLang="en-US" sz="1600" dirty="0">
              <a:solidFill>
                <a:srgbClr val="000000"/>
              </a:solidFill>
              <a:latin typeface="Calibri" panose="020F0502020204030204" charset="0"/>
              <a:ea typeface="宋体" panose="02010600030101010101" pitchFamily="2" charset="-122"/>
              <a:sym typeface="宋体" panose="02010600030101010101" pitchFamily="2" charset="-122"/>
            </a:endParaRPr>
          </a:p>
        </p:txBody>
      </p:sp>
      <p:sp>
        <p:nvSpPr>
          <p:cNvPr id="34863" name="Text Box 44"/>
          <p:cNvSpPr/>
          <p:nvPr/>
        </p:nvSpPr>
        <p:spPr>
          <a:xfrm>
            <a:off x="1991360" y="5076190"/>
            <a:ext cx="5233035" cy="822960"/>
          </a:xfrm>
          <a:prstGeom prst="rect">
            <a:avLst/>
          </a:prstGeom>
          <a:noFill/>
          <a:ln w="9525">
            <a:noFill/>
          </a:ln>
        </p:spPr>
        <p:txBody>
          <a:bodyPr wrap="square">
            <a:spAutoFit/>
          </a:bodyPr>
          <a:p>
            <a:pPr lvl="0" indent="457200">
              <a:lnSpc>
                <a:spcPct val="150000"/>
              </a:lnSpc>
            </a:pPr>
            <a:r>
              <a:rPr lang="zh-CN" altLang="en-US" sz="1600" dirty="0">
                <a:solidFill>
                  <a:srgbClr val="000000"/>
                </a:solidFill>
                <a:latin typeface="Calibri" panose="020F0502020204030204" charset="0"/>
                <a:ea typeface="宋体" panose="02010600030101010101" pitchFamily="2" charset="-122"/>
                <a:sym typeface="宋体" panose="02010600030101010101" pitchFamily="2" charset="-122"/>
              </a:rPr>
              <a:t>猜疑主要表现在人际交往过度的神经过敏，遇事太敏感，疑神疑鬼。</a:t>
            </a:r>
            <a:endParaRPr lang="zh-CN" altLang="en-US" sz="1600" dirty="0">
              <a:ea typeface="宋体" panose="02010600030101010101" pitchFamily="2" charset="-122"/>
            </a:endParaRPr>
          </a:p>
        </p:txBody>
      </p:sp>
      <p:grpSp>
        <p:nvGrpSpPr>
          <p:cNvPr id="3" name="组合 2"/>
          <p:cNvGrpSpPr/>
          <p:nvPr/>
        </p:nvGrpSpPr>
        <p:grpSpPr>
          <a:xfrm>
            <a:off x="-42545" y="1123950"/>
            <a:ext cx="1748155" cy="4826000"/>
            <a:chOff x="-68" y="1770"/>
            <a:chExt cx="2753" cy="7600"/>
          </a:xfrm>
        </p:grpSpPr>
        <p:sp>
          <p:nvSpPr>
            <p:cNvPr id="2" name="矩形 13"/>
            <p:cNvSpPr/>
            <p:nvPr/>
          </p:nvSpPr>
          <p:spPr>
            <a:xfrm>
              <a:off x="3" y="1770"/>
              <a:ext cx="2680" cy="76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152" name="矩形 19"/>
            <p:cNvSpPr/>
            <p:nvPr/>
          </p:nvSpPr>
          <p:spPr>
            <a:xfrm>
              <a:off x="921" y="4880"/>
              <a:ext cx="1736"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3" name="矩形 20"/>
            <p:cNvSpPr/>
            <p:nvPr/>
          </p:nvSpPr>
          <p:spPr>
            <a:xfrm>
              <a:off x="3" y="2789"/>
              <a:ext cx="777"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4" name="TextBox 21"/>
            <p:cNvSpPr/>
            <p:nvPr/>
          </p:nvSpPr>
          <p:spPr>
            <a:xfrm>
              <a:off x="-68" y="2678"/>
              <a:ext cx="994"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01</a:t>
              </a:r>
              <a:endParaRPr lang="en-US" altLang="zh-CN" sz="2800" b="1">
                <a:solidFill>
                  <a:srgbClr val="F2F2F2"/>
                </a:solidFill>
                <a:latin typeface="Bradley Hand ITC" pitchFamily="2" charset="0"/>
                <a:ea typeface="楷体_GB2312" panose="02010609030101010101" pitchFamily="1" charset="-122"/>
                <a:sym typeface="Bradley Hand ITC" pitchFamily="2" charset="0"/>
              </a:endParaRPr>
            </a:p>
          </p:txBody>
        </p:sp>
        <p:sp>
          <p:nvSpPr>
            <p:cNvPr id="6155" name="TextBox 22">
              <a:hlinkClick r:id="rId3" action="ppaction://hlinksldjump"/>
            </p:cNvPr>
            <p:cNvSpPr/>
            <p:nvPr/>
          </p:nvSpPr>
          <p:spPr>
            <a:xfrm>
              <a:off x="1041" y="275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rPr>
                <a:t>单元一</a:t>
              </a:r>
              <a:endPar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endParaRPr>
            </a:p>
          </p:txBody>
        </p:sp>
        <p:sp>
          <p:nvSpPr>
            <p:cNvPr id="6158" name="矩形 41"/>
            <p:cNvSpPr/>
            <p:nvPr/>
          </p:nvSpPr>
          <p:spPr>
            <a:xfrm>
              <a:off x="4" y="3835"/>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9" name="TextBox 42"/>
            <p:cNvSpPr/>
            <p:nvPr/>
          </p:nvSpPr>
          <p:spPr>
            <a:xfrm>
              <a:off x="-68" y="3724"/>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02</a:t>
              </a:r>
              <a:endParaRPr lang="en-US" altLang="zh-CN">
                <a:ea typeface="宋体" panose="02010600030101010101" pitchFamily="2" charset="-122"/>
              </a:endParaRPr>
            </a:p>
          </p:txBody>
        </p:sp>
        <p:sp>
          <p:nvSpPr>
            <p:cNvPr id="6160" name="TextBox 43">
              <a:hlinkClick r:id="rId3" action="ppaction://hlinksldjump"/>
            </p:cNvPr>
            <p:cNvSpPr/>
            <p:nvPr/>
          </p:nvSpPr>
          <p:spPr>
            <a:xfrm>
              <a:off x="1042" y="3803"/>
              <a:ext cx="1641" cy="658"/>
            </a:xfrm>
            <a:prstGeom prst="rect">
              <a:avLst/>
            </a:prstGeom>
            <a:noFill/>
            <a:ln w="9525">
              <a:noFill/>
            </a:ln>
          </p:spPr>
          <p:txBody>
            <a:bodyPr wrap="square">
              <a:spAutoFit/>
            </a:bodyPr>
            <a:p>
              <a:pPr lvl="0">
                <a:lnSpc>
                  <a:spcPct val="100000"/>
                </a:lnSpc>
              </a:pPr>
              <a:r>
                <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rPr>
                <a:t>单元二</a:t>
              </a:r>
              <a:endPar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endParaRPr>
            </a:p>
          </p:txBody>
        </p:sp>
        <p:sp>
          <p:nvSpPr>
            <p:cNvPr id="6162" name="矩形 38"/>
            <p:cNvSpPr/>
            <p:nvPr/>
          </p:nvSpPr>
          <p:spPr>
            <a:xfrm>
              <a:off x="4" y="4881"/>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3" name="TextBox 39"/>
            <p:cNvSpPr/>
            <p:nvPr/>
          </p:nvSpPr>
          <p:spPr>
            <a:xfrm>
              <a:off x="-68" y="4770"/>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03</a:t>
              </a:r>
              <a:endParaRPr lang="en-US" altLang="zh-CN">
                <a:ea typeface="宋体" panose="02010600030101010101" pitchFamily="2" charset="-122"/>
              </a:endParaRPr>
            </a:p>
          </p:txBody>
        </p:sp>
        <p:sp>
          <p:nvSpPr>
            <p:cNvPr id="6164" name="TextBox 40">
              <a:hlinkClick r:id="rId3" action="ppaction://hlinksldjump"/>
            </p:cNvPr>
            <p:cNvSpPr/>
            <p:nvPr/>
          </p:nvSpPr>
          <p:spPr>
            <a:xfrm>
              <a:off x="1042" y="4849"/>
              <a:ext cx="1641" cy="658"/>
            </a:xfrm>
            <a:prstGeom prst="rect">
              <a:avLst/>
            </a:prstGeom>
            <a:noFill/>
            <a:ln w="9525">
              <a:noFill/>
            </a:ln>
          </p:spPr>
          <p:txBody>
            <a:bodyPr wrap="square">
              <a:spAutoFit/>
            </a:bodyPr>
            <a:p>
              <a:pPr lvl="0">
                <a:lnSpc>
                  <a:spcPct val="100000"/>
                </a:lnSpc>
              </a:pPr>
              <a:r>
                <a:rPr lang="zh-CN" altLang="en-US" sz="2000">
                  <a:solidFill>
                    <a:schemeClr val="bg1"/>
                  </a:solidFill>
                  <a:latin typeface="微软雅黑" panose="020B0503020204020204" charset="-122"/>
                  <a:ea typeface="微软雅黑" panose="020B0503020204020204" charset="-122"/>
                  <a:sym typeface="微软雅黑" panose="020B0503020204020204" charset="-122"/>
                </a:rPr>
                <a:t>单元三</a:t>
              </a:r>
              <a:endParaRPr lang="zh-CN" altLang="en-US" sz="200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6166" name="矩形 35"/>
            <p:cNvSpPr/>
            <p:nvPr/>
          </p:nvSpPr>
          <p:spPr>
            <a:xfrm>
              <a:off x="4" y="5885"/>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7" name="TextBox 36"/>
            <p:cNvSpPr/>
            <p:nvPr/>
          </p:nvSpPr>
          <p:spPr>
            <a:xfrm>
              <a:off x="-68" y="5812"/>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04</a:t>
              </a:r>
              <a:endParaRPr lang="en-US" altLang="zh-CN">
                <a:ea typeface="宋体" panose="02010600030101010101" pitchFamily="2" charset="-122"/>
              </a:endParaRPr>
            </a:p>
          </p:txBody>
        </p:sp>
        <p:sp>
          <p:nvSpPr>
            <p:cNvPr id="6168" name="TextBox 37">
              <a:hlinkClick r:id="rId3" action="ppaction://hlinksldjump"/>
            </p:cNvPr>
            <p:cNvSpPr/>
            <p:nvPr/>
          </p:nvSpPr>
          <p:spPr>
            <a:xfrm>
              <a:off x="1042" y="5885"/>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单元四</a:t>
              </a:r>
              <a:endParaRPr lang="zh-CN" altLang="en-US">
                <a:ea typeface="宋体" panose="02010600030101010101" pitchFamily="2" charset="-122"/>
              </a:endParaRPr>
            </a:p>
          </p:txBody>
        </p:sp>
        <p:sp>
          <p:nvSpPr>
            <p:cNvPr id="6170" name="矩形 32"/>
            <p:cNvSpPr/>
            <p:nvPr/>
          </p:nvSpPr>
          <p:spPr>
            <a:xfrm>
              <a:off x="4" y="6926"/>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1" name="TextBox 33"/>
            <p:cNvSpPr/>
            <p:nvPr/>
          </p:nvSpPr>
          <p:spPr>
            <a:xfrm>
              <a:off x="-68" y="6853"/>
              <a:ext cx="98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05</a:t>
              </a:r>
              <a:endParaRPr lang="en-US" altLang="zh-CN">
                <a:ea typeface="宋体" panose="02010600030101010101" pitchFamily="2" charset="-122"/>
              </a:endParaRPr>
            </a:p>
          </p:txBody>
        </p:sp>
        <p:sp>
          <p:nvSpPr>
            <p:cNvPr id="6172" name="TextBox 34">
              <a:hlinkClick r:id="rId3" action="ppaction://hlinksldjump"/>
            </p:cNvPr>
            <p:cNvSpPr/>
            <p:nvPr/>
          </p:nvSpPr>
          <p:spPr>
            <a:xfrm>
              <a:off x="1042" y="6926"/>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单元五</a:t>
              </a:r>
              <a:endParaRPr lang="zh-CN" altLang="en-US">
                <a:ea typeface="宋体" panose="02010600030101010101" pitchFamily="2" charset="-122"/>
              </a:endParaRPr>
            </a:p>
          </p:txBody>
        </p:sp>
        <p:sp>
          <p:nvSpPr>
            <p:cNvPr id="6174" name="矩形 29"/>
            <p:cNvSpPr/>
            <p:nvPr/>
          </p:nvSpPr>
          <p:spPr>
            <a:xfrm>
              <a:off x="6" y="7967"/>
              <a:ext cx="776"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5" name="TextBox 30"/>
            <p:cNvSpPr/>
            <p:nvPr/>
          </p:nvSpPr>
          <p:spPr>
            <a:xfrm>
              <a:off x="-68" y="7894"/>
              <a:ext cx="110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06</a:t>
              </a:r>
              <a:endParaRPr lang="en-US" altLang="zh-CN">
                <a:ea typeface="宋体" panose="02010600030101010101" pitchFamily="2" charset="-122"/>
              </a:endParaRPr>
            </a:p>
          </p:txBody>
        </p:sp>
        <p:sp>
          <p:nvSpPr>
            <p:cNvPr id="6176" name="TextBox 31">
              <a:hlinkClick r:id="rId3" action="ppaction://hlinksldjump"/>
            </p:cNvPr>
            <p:cNvSpPr/>
            <p:nvPr/>
          </p:nvSpPr>
          <p:spPr>
            <a:xfrm>
              <a:off x="1041" y="796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单元六</a:t>
              </a:r>
              <a:endParaRPr lang="zh-CN" altLang="en-US">
                <a:ea typeface="宋体" panose="02010600030101010101" pitchFamily="2" charset="-122"/>
              </a:endParaRPr>
            </a:p>
          </p:txBody>
        </p:sp>
      </p:grpSp>
      <p:sp>
        <p:nvSpPr>
          <p:cNvPr id="15367" name="标题 1"/>
          <p:cNvSpPr/>
          <p:nvPr/>
        </p:nvSpPr>
        <p:spPr>
          <a:xfrm>
            <a:off x="8598535" y="525939"/>
            <a:ext cx="2330450" cy="461010"/>
          </a:xfrm>
          <a:prstGeom prst="rect">
            <a:avLst/>
          </a:prstGeom>
          <a:noFill/>
          <a:ln w="9525">
            <a:noFill/>
          </a:ln>
        </p:spPr>
        <p:txBody>
          <a:bodyPr anchor="ctr" anchorCtr="0">
            <a:normAutofit/>
          </a:bodyPr>
          <a:p>
            <a:pPr lvl="0" algn="r">
              <a:lnSpc>
                <a:spcPct val="100000"/>
              </a:lnSpc>
            </a:pPr>
            <a:r>
              <a:rPr lang="zh-CN" altLang="en-US" sz="1400">
                <a:solidFill>
                  <a:srgbClr val="7BC143"/>
                </a:solidFill>
                <a:latin typeface="微软雅黑" panose="020B0503020204020204" charset="-122"/>
                <a:ea typeface="微软雅黑" panose="020B0503020204020204" charset="-122"/>
                <a:sym typeface="Calibri" panose="020F0502020204030204" charset="0"/>
              </a:rPr>
              <a:t>孕育生命之花</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4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学习单元三</a:t>
            </a:r>
            <a:endParaRPr lang="zh-CN" altLang="en-US" sz="1400" baseline="0">
              <a:solidFill>
                <a:srgbClr val="7BC143"/>
              </a:solidFill>
              <a:latin typeface="微软雅黑" panose="020B0503020204020204" charset="-122"/>
              <a:ea typeface="微软雅黑" panose="020B0503020204020204" charset="-122"/>
              <a:sym typeface="Calibri" panose="020F050202020403020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34862"/>
                                        </p:tgtEl>
                                        <p:attrNameLst>
                                          <p:attrName>style.visibility</p:attrName>
                                        </p:attrNameLst>
                                      </p:cBhvr>
                                      <p:to>
                                        <p:strVal val="visible"/>
                                      </p:to>
                                    </p:set>
                                    <p:animEffect filter="fade">
                                      <p:cBhvr>
                                        <p:cTn id="7" dur="1000"/>
                                        <p:tgtEl>
                                          <p:spTgt spid="34862"/>
                                        </p:tgtEl>
                                      </p:cBhvr>
                                    </p:animEffect>
                                    <p:anim calcmode="lin" valueType="num">
                                      <p:cBhvr>
                                        <p:cTn id="8" dur="1000" fill="hold"/>
                                        <p:tgtEl>
                                          <p:spTgt spid="34862"/>
                                        </p:tgtEl>
                                        <p:attrNameLst>
                                          <p:attrName>ppt_x</p:attrName>
                                        </p:attrNameLst>
                                      </p:cBhvr>
                                      <p:tavLst>
                                        <p:tav tm="0">
                                          <p:val>
                                            <p:strVal val="#ppt_x"/>
                                          </p:val>
                                        </p:tav>
                                        <p:tav tm="100000">
                                          <p:val>
                                            <p:strVal val="#ppt_x"/>
                                          </p:val>
                                        </p:tav>
                                      </p:tavLst>
                                    </p:anim>
                                    <p:anim calcmode="lin" valueType="num">
                                      <p:cBhvr>
                                        <p:cTn id="9" dur="1000" fill="hold"/>
                                        <p:tgtEl>
                                          <p:spTgt spid="3486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34863"/>
                                        </p:tgtEl>
                                        <p:attrNameLst>
                                          <p:attrName>style.visibility</p:attrName>
                                        </p:attrNameLst>
                                      </p:cBhvr>
                                      <p:to>
                                        <p:strVal val="visible"/>
                                      </p:to>
                                    </p:set>
                                    <p:animEffect filter="fade">
                                      <p:cBhvr>
                                        <p:cTn id="13" dur="1000"/>
                                        <p:tgtEl>
                                          <p:spTgt spid="34863"/>
                                        </p:tgtEl>
                                      </p:cBhvr>
                                    </p:animEffect>
                                    <p:anim calcmode="lin" valueType="num">
                                      <p:cBhvr>
                                        <p:cTn id="14" dur="1000" fill="hold"/>
                                        <p:tgtEl>
                                          <p:spTgt spid="34863"/>
                                        </p:tgtEl>
                                        <p:attrNameLst>
                                          <p:attrName>ppt_x</p:attrName>
                                        </p:attrNameLst>
                                      </p:cBhvr>
                                      <p:tavLst>
                                        <p:tav tm="0">
                                          <p:val>
                                            <p:strVal val="#ppt_x"/>
                                          </p:val>
                                        </p:tav>
                                        <p:tav tm="100000">
                                          <p:val>
                                            <p:strVal val="#ppt_x"/>
                                          </p:val>
                                        </p:tav>
                                      </p:tavLst>
                                    </p:anim>
                                    <p:anim calcmode="lin" valueType="num">
                                      <p:cBhvr>
                                        <p:cTn id="15" dur="1000" fill="hold"/>
                                        <p:tgtEl>
                                          <p:spTgt spid="3486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62" grpId="0" bldLvl="0"/>
      <p:bldP spid="34863" grpId="0" bldLvl="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9" name="矩形 2"/>
          <p:cNvSpPr/>
          <p:nvPr/>
        </p:nvSpPr>
        <p:spPr>
          <a:xfrm>
            <a:off x="1846898" y="1123950"/>
            <a:ext cx="10344150" cy="4826000"/>
          </a:xfrm>
          <a:prstGeom prst="rect">
            <a:avLst/>
          </a:prstGeom>
          <a:solidFill>
            <a:srgbClr val="F1F1F1"/>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pic>
        <p:nvPicPr>
          <p:cNvPr id="34864" name="Picture 4" descr="C:\Users\cxy\Desktop\中职-《心理健康》\图\羞怯.png羞怯"/>
          <p:cNvPicPr>
            <a:picLocks noChangeAspect="1"/>
          </p:cNvPicPr>
          <p:nvPr/>
        </p:nvPicPr>
        <p:blipFill>
          <a:blip r:embed="rId1"/>
          <a:srcRect/>
          <a:stretch>
            <a:fillRect/>
          </a:stretch>
        </p:blipFill>
        <p:spPr>
          <a:xfrm flipH="1">
            <a:off x="5286375" y="1123315"/>
            <a:ext cx="7235825" cy="4826635"/>
          </a:xfrm>
          <a:prstGeom prst="rect">
            <a:avLst/>
          </a:prstGeom>
          <a:noFill/>
          <a:ln w="9525">
            <a:noFill/>
          </a:ln>
        </p:spPr>
      </p:pic>
      <p:sp>
        <p:nvSpPr>
          <p:cNvPr id="34822" name="直接连接符 5"/>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grpSp>
        <p:nvGrpSpPr>
          <p:cNvPr id="34850" name="组合 34849"/>
          <p:cNvGrpSpPr/>
          <p:nvPr/>
        </p:nvGrpSpPr>
        <p:grpSpPr>
          <a:xfrm>
            <a:off x="1883410" y="512763"/>
            <a:ext cx="539750" cy="539750"/>
            <a:chOff x="0" y="0"/>
            <a:chExt cx="540000" cy="540000"/>
          </a:xfrm>
        </p:grpSpPr>
        <p:sp>
          <p:nvSpPr>
            <p:cNvPr id="34851"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34852"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07</a:t>
              </a:r>
              <a:endParaRPr lang="zh-CN" altLang="en-US" dirty="0">
                <a:ea typeface="宋体" panose="02010600030101010101" pitchFamily="2" charset="-122"/>
              </a:endParaRPr>
            </a:p>
          </p:txBody>
        </p:sp>
      </p:grpSp>
      <p:sp>
        <p:nvSpPr>
          <p:cNvPr id="34853" name="TextBox 12"/>
          <p:cNvSpPr/>
          <p:nvPr/>
        </p:nvSpPr>
        <p:spPr>
          <a:xfrm>
            <a:off x="2712085" y="552450"/>
            <a:ext cx="5160010"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中职学生常见的人格发展缺陷与调适</a:t>
            </a:r>
            <a:endParaRPr lang="zh-CN" altLang="en-US" dirty="0">
              <a:ea typeface="宋体" panose="02010600030101010101" pitchFamily="2" charset="-122"/>
            </a:endParaRPr>
          </a:p>
        </p:txBody>
      </p:sp>
      <p:sp>
        <p:nvSpPr>
          <p:cNvPr id="34854"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grpSp>
        <p:nvGrpSpPr>
          <p:cNvPr id="34855" name="组合 34854"/>
          <p:cNvGrpSpPr/>
          <p:nvPr/>
        </p:nvGrpSpPr>
        <p:grpSpPr>
          <a:xfrm>
            <a:off x="1846898" y="6015038"/>
            <a:ext cx="7777162" cy="828675"/>
            <a:chOff x="0" y="0"/>
            <a:chExt cx="7776656" cy="828000"/>
          </a:xfrm>
        </p:grpSpPr>
        <p:sp>
          <p:nvSpPr>
            <p:cNvPr id="34856" name="矩形 13"/>
            <p:cNvSpPr/>
            <p:nvPr/>
          </p:nvSpPr>
          <p:spPr>
            <a:xfrm>
              <a:off x="0" y="150097"/>
              <a:ext cx="7776656" cy="432000"/>
            </a:xfrm>
            <a:prstGeom prst="rect">
              <a:avLst/>
            </a:prstGeom>
            <a:solidFill>
              <a:srgbClr val="7BC143"/>
            </a:solidFill>
            <a:ln w="9525" cap="flat" cmpd="sng">
              <a:solidFill>
                <a:schemeClr val="bg1"/>
              </a:solidFill>
              <a:prstDash val="solid"/>
              <a:miter/>
              <a:headEnd type="none" w="med" len="med"/>
              <a:tailEnd type="none" w="med" len="med"/>
            </a:ln>
          </p:spPr>
          <p:txBody>
            <a:bodyPr anchor="ctr"/>
            <a:p>
              <a:pPr lvl="0" algn="ctr">
                <a:lnSpc>
                  <a:spcPct val="100000"/>
                </a:lnSpc>
              </a:pPr>
              <a:endParaRPr>
                <a:solidFill>
                  <a:schemeClr val="bg1"/>
                </a:solidFill>
                <a:latin typeface="微软雅黑" panose="020B0503020204020204" charset="-122"/>
                <a:ea typeface="微软雅黑" panose="020B0503020204020204" charset="-122"/>
                <a:sym typeface="微软雅黑" panose="020B0503020204020204" charset="-122"/>
              </a:endParaRPr>
            </a:p>
          </p:txBody>
        </p:sp>
        <p:pic>
          <p:nvPicPr>
            <p:cNvPr id="34857" name="Picture 6" descr="E:\仝德志文件，勿删！\03-参考文档\！PPT图片及版面资源\06-PPT精选插图\12-标签\橙色把手-阴影.png"/>
            <p:cNvPicPr>
              <a:picLocks noChangeAspect="1"/>
            </p:cNvPicPr>
            <p:nvPr/>
          </p:nvPicPr>
          <p:blipFill>
            <a:blip r:embed="rId2"/>
            <a:stretch>
              <a:fillRect/>
            </a:stretch>
          </p:blipFill>
          <p:spPr>
            <a:xfrm>
              <a:off x="858733" y="0"/>
              <a:ext cx="1062000" cy="828000"/>
            </a:xfrm>
            <a:prstGeom prst="rect">
              <a:avLst/>
            </a:prstGeom>
            <a:noFill/>
            <a:ln w="9525">
              <a:noFill/>
            </a:ln>
          </p:spPr>
        </p:pic>
        <p:sp>
          <p:nvSpPr>
            <p:cNvPr id="34859" name="椭圆 16"/>
            <p:cNvSpPr/>
            <p:nvPr/>
          </p:nvSpPr>
          <p:spPr>
            <a:xfrm>
              <a:off x="144015" y="186480"/>
              <a:ext cx="360040" cy="360040"/>
            </a:xfrm>
            <a:prstGeom prst="ellipse">
              <a:avLst/>
            </a:prstGeom>
            <a:solidFill>
              <a:schemeClr val="bg1"/>
            </a:solidFill>
            <a:ln w="25400" cap="flat" cmpd="sng">
              <a:solidFill>
                <a:schemeClr val="bg1"/>
              </a:solidFill>
              <a:prstDash val="solid"/>
              <a:headEnd type="none" w="med" len="med"/>
              <a:tailEnd type="none" w="med" len="med"/>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sp>
        <p:nvSpPr>
          <p:cNvPr id="34860" name="TextBox 17"/>
          <p:cNvSpPr/>
          <p:nvPr/>
        </p:nvSpPr>
        <p:spPr>
          <a:xfrm>
            <a:off x="3791585" y="6203950"/>
            <a:ext cx="5545138" cy="384810"/>
          </a:xfrm>
          <a:prstGeom prst="rect">
            <a:avLst/>
          </a:prstGeom>
          <a:noFill/>
          <a:ln w="9525">
            <a:noFill/>
          </a:ln>
        </p:spPr>
        <p:txBody>
          <a:bodyPr wrap="square" lIns="0">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羞怯</a:t>
            </a:r>
            <a:endParaRPr lang="zh-CN" altLang="en-US" dirty="0">
              <a:ea typeface="宋体" panose="02010600030101010101" pitchFamily="2" charset="-122"/>
            </a:endParaRPr>
          </a:p>
        </p:txBody>
      </p:sp>
      <p:sp>
        <p:nvSpPr>
          <p:cNvPr id="34861" name="TextBox 18"/>
          <p:cNvSpPr/>
          <p:nvPr/>
        </p:nvSpPr>
        <p:spPr>
          <a:xfrm>
            <a:off x="1919923" y="6096000"/>
            <a:ext cx="407987" cy="579120"/>
          </a:xfrm>
          <a:prstGeom prst="rect">
            <a:avLst/>
          </a:prstGeom>
          <a:noFill/>
          <a:ln w="9525">
            <a:noFill/>
          </a:ln>
        </p:spPr>
        <p:txBody>
          <a:bodyPr wrap="square">
            <a:spAutoFit/>
          </a:bodyPr>
          <a:p>
            <a:pPr lvl="0" fontAlgn="base">
              <a:lnSpc>
                <a:spcPct val="100000"/>
              </a:lnSpc>
              <a:spcBef>
                <a:spcPct val="0"/>
              </a:spcBef>
              <a:spcAft>
                <a:spcPct val="0"/>
              </a:spcAft>
            </a:pPr>
            <a:r>
              <a:rPr lang="en-US" sz="3200" b="1" i="1" dirty="0">
                <a:solidFill>
                  <a:srgbClr val="7BC143"/>
                </a:solidFill>
                <a:latin typeface="Broadway" panose="04040905080B02020502" pitchFamily="2" charset="0"/>
                <a:ea typeface="DFPYeaSong-B5" pitchFamily="2" charset="-120"/>
                <a:sym typeface="Broadway" panose="04040905080B02020502" pitchFamily="2" charset="0"/>
              </a:rPr>
              <a:t>3</a:t>
            </a:r>
            <a:endParaRPr lang="en-US" dirty="0">
              <a:ea typeface="宋体" panose="02010600030101010101" pitchFamily="2" charset="-122"/>
            </a:endParaRPr>
          </a:p>
        </p:txBody>
      </p:sp>
      <p:sp>
        <p:nvSpPr>
          <p:cNvPr id="34862" name="Text Box 44"/>
          <p:cNvSpPr/>
          <p:nvPr/>
        </p:nvSpPr>
        <p:spPr>
          <a:xfrm>
            <a:off x="1991360" y="1261745"/>
            <a:ext cx="6991985" cy="1431290"/>
          </a:xfrm>
          <a:prstGeom prst="rect">
            <a:avLst/>
          </a:prstGeom>
          <a:noFill/>
          <a:ln w="9525">
            <a:noFill/>
          </a:ln>
        </p:spPr>
        <p:txBody>
          <a:bodyPr wrap="square">
            <a:spAutoFit/>
          </a:bodyPr>
          <a:p>
            <a:pPr lvl="0" indent="457200">
              <a:lnSpc>
                <a:spcPct val="110000"/>
              </a:lnSpc>
            </a:pPr>
            <a:r>
              <a:rPr lang="zh-CN" altLang="en-US" sz="1600" dirty="0">
                <a:solidFill>
                  <a:srgbClr val="000000"/>
                </a:solidFill>
                <a:latin typeface="Calibri" panose="020F0502020204030204" charset="0"/>
                <a:ea typeface="宋体" panose="02010600030101010101" pitchFamily="2" charset="-122"/>
                <a:sym typeface="宋体" panose="02010600030101010101" pitchFamily="2" charset="-122"/>
              </a:rPr>
              <a:t>羞怯是一个人自我防御心理过强的结果，常常过于胆小被动，过于谨小慎微，过于关注自己，自信心不足。羞怯在中职学生中并不少见，比如不敢在大众场合发表意见，害怕与陌生人打交道，路上见到异性同学会手足无措，说话总是感到紧张等。羞怯会阻碍人际交往，影响个人正常发挥才能，还会导致压抑、孤独、焦虑等不良心态。</a:t>
            </a:r>
            <a:endParaRPr lang="zh-CN" altLang="en-US" sz="1600" dirty="0">
              <a:solidFill>
                <a:srgbClr val="000000"/>
              </a:solidFill>
              <a:latin typeface="Calibri" panose="020F0502020204030204" charset="0"/>
              <a:ea typeface="宋体" panose="02010600030101010101" pitchFamily="2" charset="-122"/>
              <a:sym typeface="宋体" panose="02010600030101010101" pitchFamily="2" charset="-122"/>
            </a:endParaRPr>
          </a:p>
        </p:txBody>
      </p:sp>
      <p:sp>
        <p:nvSpPr>
          <p:cNvPr id="34863" name="Text Box 44"/>
          <p:cNvSpPr/>
          <p:nvPr/>
        </p:nvSpPr>
        <p:spPr>
          <a:xfrm>
            <a:off x="2065020" y="2700655"/>
            <a:ext cx="6991985" cy="3017520"/>
          </a:xfrm>
          <a:prstGeom prst="rect">
            <a:avLst/>
          </a:prstGeom>
          <a:noFill/>
          <a:ln w="9525">
            <a:noFill/>
          </a:ln>
        </p:spPr>
        <p:txBody>
          <a:bodyPr wrap="square">
            <a:spAutoFit/>
          </a:bodyPr>
          <a:p>
            <a:pPr lvl="0" indent="457200">
              <a:lnSpc>
                <a:spcPct val="150000"/>
              </a:lnSpc>
            </a:pPr>
            <a:r>
              <a:rPr lang="zh-CN" altLang="en-US" sz="1600" dirty="0">
                <a:solidFill>
                  <a:srgbClr val="000000"/>
                </a:solidFill>
                <a:latin typeface="Calibri" panose="020F0502020204030204" charset="0"/>
                <a:ea typeface="宋体" panose="02010600030101010101" pitchFamily="2" charset="-122"/>
                <a:sym typeface="宋体" panose="02010600030101010101" pitchFamily="2" charset="-122"/>
              </a:rPr>
              <a:t>羞怯的人格特征通过有意识的调节是可以改变的。</a:t>
            </a:r>
            <a:endParaRPr lang="zh-CN" altLang="en-US" sz="1600" dirty="0">
              <a:solidFill>
                <a:srgbClr val="000000"/>
              </a:solidFill>
              <a:latin typeface="Calibri" panose="020F0502020204030204" charset="0"/>
              <a:ea typeface="宋体" panose="02010600030101010101" pitchFamily="2" charset="-122"/>
              <a:sym typeface="宋体" panose="02010600030101010101" pitchFamily="2" charset="-122"/>
            </a:endParaRPr>
          </a:p>
          <a:p>
            <a:pPr lvl="0" indent="457200">
              <a:lnSpc>
                <a:spcPct val="150000"/>
              </a:lnSpc>
            </a:pPr>
            <a:r>
              <a:rPr lang="en-US" altLang="zh-CN" sz="1400" dirty="0">
                <a:solidFill>
                  <a:srgbClr val="000000"/>
                </a:solidFill>
                <a:latin typeface="Calibri" panose="020F0502020204030204" charset="0"/>
                <a:ea typeface="宋体" panose="02010600030101010101" pitchFamily="2" charset="-122"/>
                <a:sym typeface="宋体" panose="02010600030101010101" pitchFamily="2" charset="-122"/>
              </a:rPr>
              <a:t>1</a:t>
            </a:r>
            <a:r>
              <a:rPr lang="zh-CN" altLang="en-US" sz="1400" dirty="0">
                <a:solidFill>
                  <a:srgbClr val="000000"/>
                </a:solidFill>
                <a:latin typeface="Calibri" panose="020F0502020204030204" charset="0"/>
                <a:ea typeface="宋体" panose="02010600030101010101" pitchFamily="2" charset="-122"/>
                <a:sym typeface="宋体" panose="02010600030101010101" pitchFamily="2" charset="-122"/>
              </a:rPr>
              <a:t>、要对自己作一个具体分析。找到自己的所长和所短，发扬所长可增强信心。</a:t>
            </a:r>
            <a:endParaRPr lang="zh-CN" altLang="en-US" sz="1400" dirty="0">
              <a:solidFill>
                <a:srgbClr val="000000"/>
              </a:solidFill>
              <a:latin typeface="Calibri" panose="020F0502020204030204" charset="0"/>
              <a:ea typeface="宋体" panose="02010600030101010101" pitchFamily="2" charset="-122"/>
              <a:sym typeface="宋体" panose="02010600030101010101" pitchFamily="2" charset="-122"/>
            </a:endParaRPr>
          </a:p>
          <a:p>
            <a:pPr lvl="0" indent="457200">
              <a:lnSpc>
                <a:spcPct val="150000"/>
              </a:lnSpc>
            </a:pPr>
            <a:r>
              <a:rPr lang="en-US" altLang="zh-CN" sz="1400" dirty="0">
                <a:solidFill>
                  <a:srgbClr val="000000"/>
                </a:solidFill>
                <a:latin typeface="Calibri" panose="020F0502020204030204" charset="0"/>
                <a:ea typeface="宋体" panose="02010600030101010101" pitchFamily="2" charset="-122"/>
                <a:sym typeface="宋体" panose="02010600030101010101" pitchFamily="2" charset="-122"/>
              </a:rPr>
              <a:t>2</a:t>
            </a:r>
            <a:r>
              <a:rPr lang="zh-CN" altLang="en-US" sz="1400" dirty="0">
                <a:solidFill>
                  <a:srgbClr val="000000"/>
                </a:solidFill>
                <a:latin typeface="Calibri" panose="020F0502020204030204" charset="0"/>
                <a:ea typeface="宋体" panose="02010600030101010101" pitchFamily="2" charset="-122"/>
                <a:sym typeface="宋体" panose="02010600030101010101" pitchFamily="2" charset="-122"/>
              </a:rPr>
              <a:t>、放下思想包袱。事实上每个人都有怕羞心理，只是有些人善于调节，注意锻炼罢了。“金无足赤，人无完人”，一个人说错话、办错事没什么可怕，也不必难为情，错了改正就是了。</a:t>
            </a:r>
            <a:endParaRPr lang="zh-CN" altLang="en-US" sz="1400" dirty="0">
              <a:solidFill>
                <a:srgbClr val="000000"/>
              </a:solidFill>
              <a:latin typeface="Calibri" panose="020F0502020204030204" charset="0"/>
              <a:ea typeface="宋体" panose="02010600030101010101" pitchFamily="2" charset="-122"/>
              <a:sym typeface="宋体" panose="02010600030101010101" pitchFamily="2" charset="-122"/>
            </a:endParaRPr>
          </a:p>
          <a:p>
            <a:pPr lvl="0" indent="457200">
              <a:lnSpc>
                <a:spcPct val="150000"/>
              </a:lnSpc>
            </a:pPr>
            <a:r>
              <a:rPr lang="en-US" altLang="zh-CN" sz="1400" dirty="0">
                <a:solidFill>
                  <a:srgbClr val="000000"/>
                </a:solidFill>
                <a:latin typeface="Calibri" panose="020F0502020204030204" charset="0"/>
                <a:ea typeface="宋体" panose="02010600030101010101" pitchFamily="2" charset="-122"/>
                <a:sym typeface="宋体" panose="02010600030101010101" pitchFamily="2" charset="-122"/>
              </a:rPr>
              <a:t>3</a:t>
            </a:r>
            <a:r>
              <a:rPr lang="zh-CN" altLang="en-US" sz="1400" dirty="0">
                <a:solidFill>
                  <a:srgbClr val="000000"/>
                </a:solidFill>
                <a:latin typeface="Calibri" panose="020F0502020204030204" charset="0"/>
                <a:ea typeface="宋体" panose="02010600030101010101" pitchFamily="2" charset="-122"/>
                <a:sym typeface="宋体" panose="02010600030101010101" pitchFamily="2" charset="-122"/>
              </a:rPr>
              <a:t>、不要太在意别人的议论。总把别人说的话放在心上便寸步难行，什么也不敢做,不敢说了。只要自己看准的就大胆去做。</a:t>
            </a:r>
            <a:endParaRPr lang="zh-CN" altLang="en-US" sz="1400" dirty="0">
              <a:solidFill>
                <a:srgbClr val="000000"/>
              </a:solidFill>
              <a:latin typeface="Calibri" panose="020F0502020204030204" charset="0"/>
              <a:ea typeface="宋体" panose="02010600030101010101" pitchFamily="2" charset="-122"/>
              <a:sym typeface="宋体" panose="02010600030101010101" pitchFamily="2" charset="-122"/>
            </a:endParaRPr>
          </a:p>
          <a:p>
            <a:pPr lvl="0" indent="457200">
              <a:lnSpc>
                <a:spcPct val="150000"/>
              </a:lnSpc>
            </a:pPr>
            <a:r>
              <a:rPr lang="en-US" altLang="zh-CN" sz="1400" dirty="0">
                <a:solidFill>
                  <a:srgbClr val="000000"/>
                </a:solidFill>
                <a:latin typeface="Calibri" panose="020F0502020204030204" charset="0"/>
                <a:ea typeface="宋体" panose="02010600030101010101" pitchFamily="2" charset="-122"/>
                <a:sym typeface="宋体" panose="02010600030101010101" pitchFamily="2" charset="-122"/>
              </a:rPr>
              <a:t>4</a:t>
            </a:r>
            <a:r>
              <a:rPr lang="zh-CN" altLang="en-US" sz="1400" dirty="0">
                <a:solidFill>
                  <a:srgbClr val="000000"/>
                </a:solidFill>
                <a:latin typeface="Calibri" panose="020F0502020204030204" charset="0"/>
                <a:ea typeface="宋体" panose="02010600030101010101" pitchFamily="2" charset="-122"/>
                <a:sym typeface="宋体" panose="02010600030101010101" pitchFamily="2" charset="-122"/>
              </a:rPr>
              <a:t>、有意识地锻炼自己。胆量和能力都是锻炼的结果，要敢于说第一句话，敢于迈第一步。</a:t>
            </a:r>
            <a:endParaRPr lang="zh-CN" altLang="en-US" sz="1400" dirty="0">
              <a:solidFill>
                <a:srgbClr val="000000"/>
              </a:solidFill>
              <a:latin typeface="Calibri" panose="020F0502020204030204" charset="0"/>
              <a:ea typeface="宋体" panose="02010600030101010101" pitchFamily="2" charset="-122"/>
              <a:sym typeface="宋体" panose="02010600030101010101" pitchFamily="2" charset="-122"/>
            </a:endParaRPr>
          </a:p>
        </p:txBody>
      </p:sp>
      <p:grpSp>
        <p:nvGrpSpPr>
          <p:cNvPr id="3" name="组合 2"/>
          <p:cNvGrpSpPr/>
          <p:nvPr/>
        </p:nvGrpSpPr>
        <p:grpSpPr>
          <a:xfrm>
            <a:off x="-42545" y="1123950"/>
            <a:ext cx="1748155" cy="4826000"/>
            <a:chOff x="-68" y="1770"/>
            <a:chExt cx="2753" cy="7600"/>
          </a:xfrm>
        </p:grpSpPr>
        <p:sp>
          <p:nvSpPr>
            <p:cNvPr id="2" name="矩形 13"/>
            <p:cNvSpPr/>
            <p:nvPr/>
          </p:nvSpPr>
          <p:spPr>
            <a:xfrm>
              <a:off x="3" y="1770"/>
              <a:ext cx="2680" cy="76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152" name="矩形 19"/>
            <p:cNvSpPr/>
            <p:nvPr/>
          </p:nvSpPr>
          <p:spPr>
            <a:xfrm>
              <a:off x="921" y="4880"/>
              <a:ext cx="1736"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3" name="矩形 20"/>
            <p:cNvSpPr/>
            <p:nvPr/>
          </p:nvSpPr>
          <p:spPr>
            <a:xfrm>
              <a:off x="3" y="2789"/>
              <a:ext cx="777"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4" name="TextBox 21"/>
            <p:cNvSpPr/>
            <p:nvPr/>
          </p:nvSpPr>
          <p:spPr>
            <a:xfrm>
              <a:off x="-68" y="2678"/>
              <a:ext cx="994"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01</a:t>
              </a:r>
              <a:endParaRPr lang="en-US" altLang="zh-CN" sz="2800" b="1">
                <a:solidFill>
                  <a:srgbClr val="F2F2F2"/>
                </a:solidFill>
                <a:latin typeface="Bradley Hand ITC" pitchFamily="2" charset="0"/>
                <a:ea typeface="楷体_GB2312" panose="02010609030101010101" pitchFamily="1" charset="-122"/>
                <a:sym typeface="Bradley Hand ITC" pitchFamily="2" charset="0"/>
              </a:endParaRPr>
            </a:p>
          </p:txBody>
        </p:sp>
        <p:sp>
          <p:nvSpPr>
            <p:cNvPr id="6155" name="TextBox 22">
              <a:hlinkClick r:id="rId3" action="ppaction://hlinksldjump"/>
            </p:cNvPr>
            <p:cNvSpPr/>
            <p:nvPr/>
          </p:nvSpPr>
          <p:spPr>
            <a:xfrm>
              <a:off x="1041" y="275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rPr>
                <a:t>单元一</a:t>
              </a:r>
              <a:endPar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endParaRPr>
            </a:p>
          </p:txBody>
        </p:sp>
        <p:sp>
          <p:nvSpPr>
            <p:cNvPr id="6158" name="矩形 41"/>
            <p:cNvSpPr/>
            <p:nvPr/>
          </p:nvSpPr>
          <p:spPr>
            <a:xfrm>
              <a:off x="4" y="3835"/>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9" name="TextBox 42"/>
            <p:cNvSpPr/>
            <p:nvPr/>
          </p:nvSpPr>
          <p:spPr>
            <a:xfrm>
              <a:off x="-68" y="3724"/>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02</a:t>
              </a:r>
              <a:endParaRPr lang="en-US" altLang="zh-CN">
                <a:ea typeface="宋体" panose="02010600030101010101" pitchFamily="2" charset="-122"/>
              </a:endParaRPr>
            </a:p>
          </p:txBody>
        </p:sp>
        <p:sp>
          <p:nvSpPr>
            <p:cNvPr id="6160" name="TextBox 43">
              <a:hlinkClick r:id="rId3" action="ppaction://hlinksldjump"/>
            </p:cNvPr>
            <p:cNvSpPr/>
            <p:nvPr/>
          </p:nvSpPr>
          <p:spPr>
            <a:xfrm>
              <a:off x="1042" y="3803"/>
              <a:ext cx="1641" cy="658"/>
            </a:xfrm>
            <a:prstGeom prst="rect">
              <a:avLst/>
            </a:prstGeom>
            <a:noFill/>
            <a:ln w="9525">
              <a:noFill/>
            </a:ln>
          </p:spPr>
          <p:txBody>
            <a:bodyPr wrap="square">
              <a:spAutoFit/>
            </a:bodyPr>
            <a:p>
              <a:pPr lvl="0">
                <a:lnSpc>
                  <a:spcPct val="100000"/>
                </a:lnSpc>
              </a:pPr>
              <a:r>
                <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rPr>
                <a:t>单元二</a:t>
              </a:r>
              <a:endPar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endParaRPr>
            </a:p>
          </p:txBody>
        </p:sp>
        <p:sp>
          <p:nvSpPr>
            <p:cNvPr id="6162" name="矩形 38"/>
            <p:cNvSpPr/>
            <p:nvPr/>
          </p:nvSpPr>
          <p:spPr>
            <a:xfrm>
              <a:off x="4" y="4881"/>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3" name="TextBox 39"/>
            <p:cNvSpPr/>
            <p:nvPr/>
          </p:nvSpPr>
          <p:spPr>
            <a:xfrm>
              <a:off x="-68" y="4770"/>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03</a:t>
              </a:r>
              <a:endParaRPr lang="en-US" altLang="zh-CN">
                <a:ea typeface="宋体" panose="02010600030101010101" pitchFamily="2" charset="-122"/>
              </a:endParaRPr>
            </a:p>
          </p:txBody>
        </p:sp>
        <p:sp>
          <p:nvSpPr>
            <p:cNvPr id="6164" name="TextBox 40">
              <a:hlinkClick r:id="rId3" action="ppaction://hlinksldjump"/>
            </p:cNvPr>
            <p:cNvSpPr/>
            <p:nvPr/>
          </p:nvSpPr>
          <p:spPr>
            <a:xfrm>
              <a:off x="1042" y="4849"/>
              <a:ext cx="1641" cy="658"/>
            </a:xfrm>
            <a:prstGeom prst="rect">
              <a:avLst/>
            </a:prstGeom>
            <a:noFill/>
            <a:ln w="9525">
              <a:noFill/>
            </a:ln>
          </p:spPr>
          <p:txBody>
            <a:bodyPr wrap="square">
              <a:spAutoFit/>
            </a:bodyPr>
            <a:p>
              <a:pPr lvl="0">
                <a:lnSpc>
                  <a:spcPct val="100000"/>
                </a:lnSpc>
              </a:pPr>
              <a:r>
                <a:rPr lang="zh-CN" altLang="en-US" sz="2000">
                  <a:solidFill>
                    <a:schemeClr val="bg1"/>
                  </a:solidFill>
                  <a:latin typeface="微软雅黑" panose="020B0503020204020204" charset="-122"/>
                  <a:ea typeface="微软雅黑" panose="020B0503020204020204" charset="-122"/>
                  <a:sym typeface="微软雅黑" panose="020B0503020204020204" charset="-122"/>
                </a:rPr>
                <a:t>单元三</a:t>
              </a:r>
              <a:endParaRPr lang="zh-CN" altLang="en-US" sz="200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6166" name="矩形 35"/>
            <p:cNvSpPr/>
            <p:nvPr/>
          </p:nvSpPr>
          <p:spPr>
            <a:xfrm>
              <a:off x="4" y="5885"/>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7" name="TextBox 36"/>
            <p:cNvSpPr/>
            <p:nvPr/>
          </p:nvSpPr>
          <p:spPr>
            <a:xfrm>
              <a:off x="-68" y="5812"/>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04</a:t>
              </a:r>
              <a:endParaRPr lang="en-US" altLang="zh-CN">
                <a:ea typeface="宋体" panose="02010600030101010101" pitchFamily="2" charset="-122"/>
              </a:endParaRPr>
            </a:p>
          </p:txBody>
        </p:sp>
        <p:sp>
          <p:nvSpPr>
            <p:cNvPr id="6168" name="TextBox 37">
              <a:hlinkClick r:id="rId3" action="ppaction://hlinksldjump"/>
            </p:cNvPr>
            <p:cNvSpPr/>
            <p:nvPr/>
          </p:nvSpPr>
          <p:spPr>
            <a:xfrm>
              <a:off x="1042" y="5885"/>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单元四</a:t>
              </a:r>
              <a:endParaRPr lang="zh-CN" altLang="en-US">
                <a:ea typeface="宋体" panose="02010600030101010101" pitchFamily="2" charset="-122"/>
              </a:endParaRPr>
            </a:p>
          </p:txBody>
        </p:sp>
        <p:sp>
          <p:nvSpPr>
            <p:cNvPr id="6170" name="矩形 32"/>
            <p:cNvSpPr/>
            <p:nvPr/>
          </p:nvSpPr>
          <p:spPr>
            <a:xfrm>
              <a:off x="4" y="6926"/>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1" name="TextBox 33"/>
            <p:cNvSpPr/>
            <p:nvPr/>
          </p:nvSpPr>
          <p:spPr>
            <a:xfrm>
              <a:off x="-68" y="6853"/>
              <a:ext cx="98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05</a:t>
              </a:r>
              <a:endParaRPr lang="en-US" altLang="zh-CN">
                <a:ea typeface="宋体" panose="02010600030101010101" pitchFamily="2" charset="-122"/>
              </a:endParaRPr>
            </a:p>
          </p:txBody>
        </p:sp>
        <p:sp>
          <p:nvSpPr>
            <p:cNvPr id="6172" name="TextBox 34">
              <a:hlinkClick r:id="rId3" action="ppaction://hlinksldjump"/>
            </p:cNvPr>
            <p:cNvSpPr/>
            <p:nvPr/>
          </p:nvSpPr>
          <p:spPr>
            <a:xfrm>
              <a:off x="1042" y="6926"/>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单元五</a:t>
              </a:r>
              <a:endParaRPr lang="zh-CN" altLang="en-US">
                <a:ea typeface="宋体" panose="02010600030101010101" pitchFamily="2" charset="-122"/>
              </a:endParaRPr>
            </a:p>
          </p:txBody>
        </p:sp>
        <p:sp>
          <p:nvSpPr>
            <p:cNvPr id="6174" name="矩形 29"/>
            <p:cNvSpPr/>
            <p:nvPr/>
          </p:nvSpPr>
          <p:spPr>
            <a:xfrm>
              <a:off x="6" y="7967"/>
              <a:ext cx="776"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5" name="TextBox 30"/>
            <p:cNvSpPr/>
            <p:nvPr/>
          </p:nvSpPr>
          <p:spPr>
            <a:xfrm>
              <a:off x="-68" y="7894"/>
              <a:ext cx="110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06</a:t>
              </a:r>
              <a:endParaRPr lang="en-US" altLang="zh-CN">
                <a:ea typeface="宋体" panose="02010600030101010101" pitchFamily="2" charset="-122"/>
              </a:endParaRPr>
            </a:p>
          </p:txBody>
        </p:sp>
        <p:sp>
          <p:nvSpPr>
            <p:cNvPr id="6176" name="TextBox 31">
              <a:hlinkClick r:id="rId3" action="ppaction://hlinksldjump"/>
            </p:cNvPr>
            <p:cNvSpPr/>
            <p:nvPr/>
          </p:nvSpPr>
          <p:spPr>
            <a:xfrm>
              <a:off x="1041" y="796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单元六</a:t>
              </a:r>
              <a:endParaRPr lang="zh-CN" altLang="en-US">
                <a:ea typeface="宋体" panose="02010600030101010101" pitchFamily="2" charset="-122"/>
              </a:endParaRPr>
            </a:p>
          </p:txBody>
        </p:sp>
      </p:grpSp>
      <p:sp>
        <p:nvSpPr>
          <p:cNvPr id="15367" name="标题 1"/>
          <p:cNvSpPr/>
          <p:nvPr/>
        </p:nvSpPr>
        <p:spPr>
          <a:xfrm>
            <a:off x="8598535" y="525939"/>
            <a:ext cx="2330450" cy="461010"/>
          </a:xfrm>
          <a:prstGeom prst="rect">
            <a:avLst/>
          </a:prstGeom>
          <a:noFill/>
          <a:ln w="9525">
            <a:noFill/>
          </a:ln>
        </p:spPr>
        <p:txBody>
          <a:bodyPr anchor="ctr" anchorCtr="0">
            <a:normAutofit/>
          </a:bodyPr>
          <a:p>
            <a:pPr lvl="0" algn="r">
              <a:lnSpc>
                <a:spcPct val="100000"/>
              </a:lnSpc>
            </a:pPr>
            <a:r>
              <a:rPr lang="zh-CN" altLang="en-US" sz="1400">
                <a:solidFill>
                  <a:srgbClr val="7BC143"/>
                </a:solidFill>
                <a:latin typeface="微软雅黑" panose="020B0503020204020204" charset="-122"/>
                <a:ea typeface="微软雅黑" panose="020B0503020204020204" charset="-122"/>
                <a:sym typeface="Calibri" panose="020F0502020204030204" charset="0"/>
              </a:rPr>
              <a:t>孕育生命之花</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4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学习单元三</a:t>
            </a:r>
            <a:endParaRPr lang="zh-CN" altLang="en-US" sz="1400" baseline="0">
              <a:solidFill>
                <a:srgbClr val="7BC143"/>
              </a:solidFill>
              <a:latin typeface="微软雅黑" panose="020B0503020204020204" charset="-122"/>
              <a:ea typeface="微软雅黑" panose="020B0503020204020204" charset="-122"/>
              <a:sym typeface="Calibri" panose="020F050202020403020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34862"/>
                                        </p:tgtEl>
                                        <p:attrNameLst>
                                          <p:attrName>style.visibility</p:attrName>
                                        </p:attrNameLst>
                                      </p:cBhvr>
                                      <p:to>
                                        <p:strVal val="visible"/>
                                      </p:to>
                                    </p:set>
                                    <p:animEffect filter="fade">
                                      <p:cBhvr>
                                        <p:cTn id="7" dur="1000"/>
                                        <p:tgtEl>
                                          <p:spTgt spid="34862"/>
                                        </p:tgtEl>
                                      </p:cBhvr>
                                    </p:animEffect>
                                    <p:anim calcmode="lin" valueType="num">
                                      <p:cBhvr>
                                        <p:cTn id="8" dur="1000" fill="hold"/>
                                        <p:tgtEl>
                                          <p:spTgt spid="34862"/>
                                        </p:tgtEl>
                                        <p:attrNameLst>
                                          <p:attrName>ppt_x</p:attrName>
                                        </p:attrNameLst>
                                      </p:cBhvr>
                                      <p:tavLst>
                                        <p:tav tm="0">
                                          <p:val>
                                            <p:strVal val="#ppt_x"/>
                                          </p:val>
                                        </p:tav>
                                        <p:tav tm="100000">
                                          <p:val>
                                            <p:strVal val="#ppt_x"/>
                                          </p:val>
                                        </p:tav>
                                      </p:tavLst>
                                    </p:anim>
                                    <p:anim calcmode="lin" valueType="num">
                                      <p:cBhvr>
                                        <p:cTn id="9" dur="1000" fill="hold"/>
                                        <p:tgtEl>
                                          <p:spTgt spid="3486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34863"/>
                                        </p:tgtEl>
                                        <p:attrNameLst>
                                          <p:attrName>style.visibility</p:attrName>
                                        </p:attrNameLst>
                                      </p:cBhvr>
                                      <p:to>
                                        <p:strVal val="visible"/>
                                      </p:to>
                                    </p:set>
                                    <p:animEffect filter="fade">
                                      <p:cBhvr>
                                        <p:cTn id="13" dur="1000"/>
                                        <p:tgtEl>
                                          <p:spTgt spid="34863"/>
                                        </p:tgtEl>
                                      </p:cBhvr>
                                    </p:animEffect>
                                    <p:anim calcmode="lin" valueType="num">
                                      <p:cBhvr>
                                        <p:cTn id="14" dur="1000" fill="hold"/>
                                        <p:tgtEl>
                                          <p:spTgt spid="34863"/>
                                        </p:tgtEl>
                                        <p:attrNameLst>
                                          <p:attrName>ppt_x</p:attrName>
                                        </p:attrNameLst>
                                      </p:cBhvr>
                                      <p:tavLst>
                                        <p:tav tm="0">
                                          <p:val>
                                            <p:strVal val="#ppt_x"/>
                                          </p:val>
                                        </p:tav>
                                        <p:tav tm="100000">
                                          <p:val>
                                            <p:strVal val="#ppt_x"/>
                                          </p:val>
                                        </p:tav>
                                      </p:tavLst>
                                    </p:anim>
                                    <p:anim calcmode="lin" valueType="num">
                                      <p:cBhvr>
                                        <p:cTn id="15" dur="1000" fill="hold"/>
                                        <p:tgtEl>
                                          <p:spTgt spid="3486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62" grpId="0" bldLvl="0"/>
      <p:bldP spid="34863" grpId="0" bldLvl="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9" name="矩形 2"/>
          <p:cNvSpPr/>
          <p:nvPr/>
        </p:nvSpPr>
        <p:spPr>
          <a:xfrm>
            <a:off x="1846898" y="1123950"/>
            <a:ext cx="10344150" cy="4826000"/>
          </a:xfrm>
          <a:prstGeom prst="rect">
            <a:avLst/>
          </a:prstGeom>
          <a:solidFill>
            <a:srgbClr val="F1F1F1"/>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pic>
        <p:nvPicPr>
          <p:cNvPr id="34864" name="Picture 4" descr="C:\Users\cxy\Desktop\中职-《心理健康》\图\妒忌.jpg妒忌"/>
          <p:cNvPicPr>
            <a:picLocks noChangeAspect="1"/>
          </p:cNvPicPr>
          <p:nvPr/>
        </p:nvPicPr>
        <p:blipFill>
          <a:blip r:embed="rId1"/>
          <a:srcRect/>
          <a:stretch>
            <a:fillRect/>
          </a:stretch>
        </p:blipFill>
        <p:spPr>
          <a:xfrm flipH="1">
            <a:off x="5387658" y="1123315"/>
            <a:ext cx="6803390" cy="4826635"/>
          </a:xfrm>
          <a:prstGeom prst="rect">
            <a:avLst/>
          </a:prstGeom>
          <a:noFill/>
          <a:ln w="9525">
            <a:noFill/>
          </a:ln>
        </p:spPr>
      </p:pic>
      <p:sp>
        <p:nvSpPr>
          <p:cNvPr id="34822" name="直接连接符 5"/>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grpSp>
        <p:nvGrpSpPr>
          <p:cNvPr id="34850" name="组合 34849"/>
          <p:cNvGrpSpPr/>
          <p:nvPr/>
        </p:nvGrpSpPr>
        <p:grpSpPr>
          <a:xfrm>
            <a:off x="1883410" y="512763"/>
            <a:ext cx="539750" cy="539750"/>
            <a:chOff x="0" y="0"/>
            <a:chExt cx="540000" cy="540000"/>
          </a:xfrm>
        </p:grpSpPr>
        <p:sp>
          <p:nvSpPr>
            <p:cNvPr id="34851"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34852"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07</a:t>
              </a:r>
              <a:endParaRPr lang="zh-CN" altLang="en-US" dirty="0">
                <a:ea typeface="宋体" panose="02010600030101010101" pitchFamily="2" charset="-122"/>
              </a:endParaRPr>
            </a:p>
          </p:txBody>
        </p:sp>
      </p:grpSp>
      <p:sp>
        <p:nvSpPr>
          <p:cNvPr id="34853" name="TextBox 12"/>
          <p:cNvSpPr/>
          <p:nvPr/>
        </p:nvSpPr>
        <p:spPr>
          <a:xfrm>
            <a:off x="2712085" y="552450"/>
            <a:ext cx="5160010"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中职学生常见的人格发展缺陷与调适</a:t>
            </a:r>
            <a:endParaRPr lang="zh-CN" altLang="en-US" dirty="0">
              <a:ea typeface="宋体" panose="02010600030101010101" pitchFamily="2" charset="-122"/>
            </a:endParaRPr>
          </a:p>
        </p:txBody>
      </p:sp>
      <p:sp>
        <p:nvSpPr>
          <p:cNvPr id="34854"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grpSp>
        <p:nvGrpSpPr>
          <p:cNvPr id="34855" name="组合 34854"/>
          <p:cNvGrpSpPr/>
          <p:nvPr/>
        </p:nvGrpSpPr>
        <p:grpSpPr>
          <a:xfrm>
            <a:off x="1846898" y="6015038"/>
            <a:ext cx="7777162" cy="828675"/>
            <a:chOff x="0" y="0"/>
            <a:chExt cx="7776656" cy="828000"/>
          </a:xfrm>
        </p:grpSpPr>
        <p:sp>
          <p:nvSpPr>
            <p:cNvPr id="34856" name="矩形 13"/>
            <p:cNvSpPr/>
            <p:nvPr/>
          </p:nvSpPr>
          <p:spPr>
            <a:xfrm>
              <a:off x="0" y="150097"/>
              <a:ext cx="7776656" cy="432000"/>
            </a:xfrm>
            <a:prstGeom prst="rect">
              <a:avLst/>
            </a:prstGeom>
            <a:solidFill>
              <a:srgbClr val="7BC143"/>
            </a:solidFill>
            <a:ln w="9525" cap="flat" cmpd="sng">
              <a:solidFill>
                <a:schemeClr val="bg1"/>
              </a:solidFill>
              <a:prstDash val="solid"/>
              <a:miter/>
              <a:headEnd type="none" w="med" len="med"/>
              <a:tailEnd type="none" w="med" len="med"/>
            </a:ln>
          </p:spPr>
          <p:txBody>
            <a:bodyPr anchor="ctr"/>
            <a:p>
              <a:pPr lvl="0" algn="ctr">
                <a:lnSpc>
                  <a:spcPct val="100000"/>
                </a:lnSpc>
              </a:pPr>
              <a:endParaRPr>
                <a:solidFill>
                  <a:schemeClr val="bg1"/>
                </a:solidFill>
                <a:latin typeface="微软雅黑" panose="020B0503020204020204" charset="-122"/>
                <a:ea typeface="微软雅黑" panose="020B0503020204020204" charset="-122"/>
                <a:sym typeface="微软雅黑" panose="020B0503020204020204" charset="-122"/>
              </a:endParaRPr>
            </a:p>
          </p:txBody>
        </p:sp>
        <p:pic>
          <p:nvPicPr>
            <p:cNvPr id="34857" name="Picture 6" descr="E:\仝德志文件，勿删！\03-参考文档\！PPT图片及版面资源\06-PPT精选插图\12-标签\橙色把手-阴影.png"/>
            <p:cNvPicPr>
              <a:picLocks noChangeAspect="1"/>
            </p:cNvPicPr>
            <p:nvPr/>
          </p:nvPicPr>
          <p:blipFill>
            <a:blip r:embed="rId2"/>
            <a:stretch>
              <a:fillRect/>
            </a:stretch>
          </p:blipFill>
          <p:spPr>
            <a:xfrm>
              <a:off x="858733" y="0"/>
              <a:ext cx="1062000" cy="828000"/>
            </a:xfrm>
            <a:prstGeom prst="rect">
              <a:avLst/>
            </a:prstGeom>
            <a:noFill/>
            <a:ln w="9525">
              <a:noFill/>
            </a:ln>
          </p:spPr>
        </p:pic>
        <p:sp>
          <p:nvSpPr>
            <p:cNvPr id="34859" name="椭圆 16"/>
            <p:cNvSpPr/>
            <p:nvPr/>
          </p:nvSpPr>
          <p:spPr>
            <a:xfrm>
              <a:off x="144015" y="186480"/>
              <a:ext cx="360040" cy="360040"/>
            </a:xfrm>
            <a:prstGeom prst="ellipse">
              <a:avLst/>
            </a:prstGeom>
            <a:solidFill>
              <a:schemeClr val="bg1"/>
            </a:solidFill>
            <a:ln w="25400" cap="flat" cmpd="sng">
              <a:solidFill>
                <a:schemeClr val="bg1"/>
              </a:solidFill>
              <a:prstDash val="solid"/>
              <a:headEnd type="none" w="med" len="med"/>
              <a:tailEnd type="none" w="med" len="med"/>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sp>
        <p:nvSpPr>
          <p:cNvPr id="34860" name="TextBox 17"/>
          <p:cNvSpPr/>
          <p:nvPr/>
        </p:nvSpPr>
        <p:spPr>
          <a:xfrm>
            <a:off x="3791585" y="6203950"/>
            <a:ext cx="5545138" cy="384810"/>
          </a:xfrm>
          <a:prstGeom prst="rect">
            <a:avLst/>
          </a:prstGeom>
          <a:noFill/>
          <a:ln w="9525">
            <a:noFill/>
          </a:ln>
        </p:spPr>
        <p:txBody>
          <a:bodyPr wrap="square" lIns="0">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偏狭</a:t>
            </a:r>
            <a:endParaRPr lang="zh-CN" altLang="en-US" dirty="0">
              <a:ea typeface="宋体" panose="02010600030101010101" pitchFamily="2" charset="-122"/>
            </a:endParaRPr>
          </a:p>
        </p:txBody>
      </p:sp>
      <p:sp>
        <p:nvSpPr>
          <p:cNvPr id="34861" name="TextBox 18"/>
          <p:cNvSpPr/>
          <p:nvPr/>
        </p:nvSpPr>
        <p:spPr>
          <a:xfrm>
            <a:off x="1919923" y="6096000"/>
            <a:ext cx="407987" cy="579120"/>
          </a:xfrm>
          <a:prstGeom prst="rect">
            <a:avLst/>
          </a:prstGeom>
          <a:noFill/>
          <a:ln w="9525">
            <a:noFill/>
          </a:ln>
        </p:spPr>
        <p:txBody>
          <a:bodyPr wrap="square">
            <a:spAutoFit/>
          </a:bodyPr>
          <a:p>
            <a:pPr lvl="0" fontAlgn="base">
              <a:lnSpc>
                <a:spcPct val="100000"/>
              </a:lnSpc>
              <a:spcBef>
                <a:spcPct val="0"/>
              </a:spcBef>
              <a:spcAft>
                <a:spcPct val="0"/>
              </a:spcAft>
            </a:pPr>
            <a:r>
              <a:rPr lang="en-US" sz="3200" b="1" i="1" dirty="0">
                <a:solidFill>
                  <a:srgbClr val="7BC143"/>
                </a:solidFill>
                <a:latin typeface="Broadway" panose="04040905080B02020502" pitchFamily="2" charset="0"/>
                <a:ea typeface="DFPYeaSong-B5" pitchFamily="2" charset="-120"/>
                <a:sym typeface="Broadway" panose="04040905080B02020502" pitchFamily="2" charset="0"/>
              </a:rPr>
              <a:t>4</a:t>
            </a:r>
            <a:endParaRPr lang="en-US" dirty="0">
              <a:ea typeface="宋体" panose="02010600030101010101" pitchFamily="2" charset="-122"/>
            </a:endParaRPr>
          </a:p>
        </p:txBody>
      </p:sp>
      <p:sp>
        <p:nvSpPr>
          <p:cNvPr id="34862" name="Text Box 44"/>
          <p:cNvSpPr/>
          <p:nvPr/>
        </p:nvSpPr>
        <p:spPr>
          <a:xfrm>
            <a:off x="1990725" y="1517015"/>
            <a:ext cx="3275965" cy="4038600"/>
          </a:xfrm>
          <a:prstGeom prst="rect">
            <a:avLst/>
          </a:prstGeom>
          <a:noFill/>
          <a:ln w="9525">
            <a:noFill/>
          </a:ln>
        </p:spPr>
        <p:txBody>
          <a:bodyPr wrap="square">
            <a:spAutoFit/>
          </a:bodyPr>
          <a:p>
            <a:pPr lvl="0" indent="457200">
              <a:lnSpc>
                <a:spcPct val="120000"/>
              </a:lnSpc>
            </a:pPr>
            <a:r>
              <a:rPr lang="zh-CN" altLang="en-US" dirty="0">
                <a:solidFill>
                  <a:srgbClr val="000000"/>
                </a:solidFill>
                <a:latin typeface="Calibri" panose="020F0502020204030204" charset="0"/>
                <a:ea typeface="宋体" panose="02010600030101010101" pitchFamily="2" charset="-122"/>
                <a:sym typeface="宋体" panose="02010600030101010101" pitchFamily="2" charset="-122"/>
              </a:rPr>
              <a:t>偏狭是人们常常说的“小心眼”，主要表现为心胸狭窄，凡事斤斤计较、耿耿于怀，挑剔，嫉妒。偏狭是一种有百害而无一利的人格特征。偏狭人格多出现于性格内向者，尤其是女性。偏狭不是与生俱来的，而是后天习得的。因而，克服偏狭人格首先要学会宽容，能够容人容事，正确看待生活中出现的矛盾冲突，对事不对人；其次要开阔心胸，拓展视野。</a:t>
            </a:r>
            <a:endParaRPr lang="zh-CN" altLang="en-US" dirty="0">
              <a:solidFill>
                <a:srgbClr val="000000"/>
              </a:solidFill>
              <a:latin typeface="Calibri" panose="020F0502020204030204" charset="0"/>
              <a:ea typeface="宋体" panose="02010600030101010101" pitchFamily="2" charset="-122"/>
              <a:sym typeface="宋体" panose="02010600030101010101" pitchFamily="2" charset="-122"/>
            </a:endParaRPr>
          </a:p>
        </p:txBody>
      </p:sp>
      <p:grpSp>
        <p:nvGrpSpPr>
          <p:cNvPr id="3" name="组合 2"/>
          <p:cNvGrpSpPr/>
          <p:nvPr/>
        </p:nvGrpSpPr>
        <p:grpSpPr>
          <a:xfrm>
            <a:off x="-42545" y="1123950"/>
            <a:ext cx="1748155" cy="4826000"/>
            <a:chOff x="-68" y="1770"/>
            <a:chExt cx="2753" cy="7600"/>
          </a:xfrm>
        </p:grpSpPr>
        <p:sp>
          <p:nvSpPr>
            <p:cNvPr id="2" name="矩形 13"/>
            <p:cNvSpPr/>
            <p:nvPr/>
          </p:nvSpPr>
          <p:spPr>
            <a:xfrm>
              <a:off x="3" y="1770"/>
              <a:ext cx="2680" cy="76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152" name="矩形 19"/>
            <p:cNvSpPr/>
            <p:nvPr/>
          </p:nvSpPr>
          <p:spPr>
            <a:xfrm>
              <a:off x="921" y="4880"/>
              <a:ext cx="1736"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3" name="矩形 20"/>
            <p:cNvSpPr/>
            <p:nvPr/>
          </p:nvSpPr>
          <p:spPr>
            <a:xfrm>
              <a:off x="3" y="2789"/>
              <a:ext cx="777"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4" name="TextBox 21"/>
            <p:cNvSpPr/>
            <p:nvPr/>
          </p:nvSpPr>
          <p:spPr>
            <a:xfrm>
              <a:off x="-68" y="2678"/>
              <a:ext cx="994"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01</a:t>
              </a:r>
              <a:endParaRPr lang="en-US" altLang="zh-CN" sz="2800" b="1">
                <a:solidFill>
                  <a:srgbClr val="F2F2F2"/>
                </a:solidFill>
                <a:latin typeface="Bradley Hand ITC" pitchFamily="2" charset="0"/>
                <a:ea typeface="楷体_GB2312" panose="02010609030101010101" pitchFamily="1" charset="-122"/>
                <a:sym typeface="Bradley Hand ITC" pitchFamily="2" charset="0"/>
              </a:endParaRPr>
            </a:p>
          </p:txBody>
        </p:sp>
        <p:sp>
          <p:nvSpPr>
            <p:cNvPr id="6155" name="TextBox 22">
              <a:hlinkClick r:id="rId3" action="ppaction://hlinksldjump"/>
            </p:cNvPr>
            <p:cNvSpPr/>
            <p:nvPr/>
          </p:nvSpPr>
          <p:spPr>
            <a:xfrm>
              <a:off x="1041" y="275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rPr>
                <a:t>单元一</a:t>
              </a:r>
              <a:endPar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endParaRPr>
            </a:p>
          </p:txBody>
        </p:sp>
        <p:sp>
          <p:nvSpPr>
            <p:cNvPr id="6158" name="矩形 41"/>
            <p:cNvSpPr/>
            <p:nvPr/>
          </p:nvSpPr>
          <p:spPr>
            <a:xfrm>
              <a:off x="4" y="3835"/>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9" name="TextBox 42"/>
            <p:cNvSpPr/>
            <p:nvPr/>
          </p:nvSpPr>
          <p:spPr>
            <a:xfrm>
              <a:off x="-68" y="3724"/>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02</a:t>
              </a:r>
              <a:endParaRPr lang="en-US" altLang="zh-CN">
                <a:ea typeface="宋体" panose="02010600030101010101" pitchFamily="2" charset="-122"/>
              </a:endParaRPr>
            </a:p>
          </p:txBody>
        </p:sp>
        <p:sp>
          <p:nvSpPr>
            <p:cNvPr id="6160" name="TextBox 43">
              <a:hlinkClick r:id="rId3" action="ppaction://hlinksldjump"/>
            </p:cNvPr>
            <p:cNvSpPr/>
            <p:nvPr/>
          </p:nvSpPr>
          <p:spPr>
            <a:xfrm>
              <a:off x="1042" y="3803"/>
              <a:ext cx="1641" cy="658"/>
            </a:xfrm>
            <a:prstGeom prst="rect">
              <a:avLst/>
            </a:prstGeom>
            <a:noFill/>
            <a:ln w="9525">
              <a:noFill/>
            </a:ln>
          </p:spPr>
          <p:txBody>
            <a:bodyPr wrap="square">
              <a:spAutoFit/>
            </a:bodyPr>
            <a:p>
              <a:pPr lvl="0">
                <a:lnSpc>
                  <a:spcPct val="100000"/>
                </a:lnSpc>
              </a:pPr>
              <a:r>
                <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rPr>
                <a:t>单元二</a:t>
              </a:r>
              <a:endPar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endParaRPr>
            </a:p>
          </p:txBody>
        </p:sp>
        <p:sp>
          <p:nvSpPr>
            <p:cNvPr id="6162" name="矩形 38"/>
            <p:cNvSpPr/>
            <p:nvPr/>
          </p:nvSpPr>
          <p:spPr>
            <a:xfrm>
              <a:off x="4" y="4881"/>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3" name="TextBox 39"/>
            <p:cNvSpPr/>
            <p:nvPr/>
          </p:nvSpPr>
          <p:spPr>
            <a:xfrm>
              <a:off x="-68" y="4770"/>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03</a:t>
              </a:r>
              <a:endParaRPr lang="en-US" altLang="zh-CN">
                <a:ea typeface="宋体" panose="02010600030101010101" pitchFamily="2" charset="-122"/>
              </a:endParaRPr>
            </a:p>
          </p:txBody>
        </p:sp>
        <p:sp>
          <p:nvSpPr>
            <p:cNvPr id="6164" name="TextBox 40">
              <a:hlinkClick r:id="rId3" action="ppaction://hlinksldjump"/>
            </p:cNvPr>
            <p:cNvSpPr/>
            <p:nvPr/>
          </p:nvSpPr>
          <p:spPr>
            <a:xfrm>
              <a:off x="1042" y="4849"/>
              <a:ext cx="1641" cy="658"/>
            </a:xfrm>
            <a:prstGeom prst="rect">
              <a:avLst/>
            </a:prstGeom>
            <a:noFill/>
            <a:ln w="9525">
              <a:noFill/>
            </a:ln>
          </p:spPr>
          <p:txBody>
            <a:bodyPr wrap="square">
              <a:spAutoFit/>
            </a:bodyPr>
            <a:p>
              <a:pPr lvl="0">
                <a:lnSpc>
                  <a:spcPct val="100000"/>
                </a:lnSpc>
              </a:pPr>
              <a:r>
                <a:rPr lang="zh-CN" altLang="en-US" sz="2000">
                  <a:solidFill>
                    <a:schemeClr val="bg1"/>
                  </a:solidFill>
                  <a:latin typeface="微软雅黑" panose="020B0503020204020204" charset="-122"/>
                  <a:ea typeface="微软雅黑" panose="020B0503020204020204" charset="-122"/>
                  <a:sym typeface="微软雅黑" panose="020B0503020204020204" charset="-122"/>
                </a:rPr>
                <a:t>单元三</a:t>
              </a:r>
              <a:endParaRPr lang="zh-CN" altLang="en-US" sz="200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6166" name="矩形 35"/>
            <p:cNvSpPr/>
            <p:nvPr/>
          </p:nvSpPr>
          <p:spPr>
            <a:xfrm>
              <a:off x="4" y="5885"/>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7" name="TextBox 36"/>
            <p:cNvSpPr/>
            <p:nvPr/>
          </p:nvSpPr>
          <p:spPr>
            <a:xfrm>
              <a:off x="-68" y="5812"/>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04</a:t>
              </a:r>
              <a:endParaRPr lang="en-US" altLang="zh-CN">
                <a:ea typeface="宋体" panose="02010600030101010101" pitchFamily="2" charset="-122"/>
              </a:endParaRPr>
            </a:p>
          </p:txBody>
        </p:sp>
        <p:sp>
          <p:nvSpPr>
            <p:cNvPr id="6168" name="TextBox 37">
              <a:hlinkClick r:id="rId3" action="ppaction://hlinksldjump"/>
            </p:cNvPr>
            <p:cNvSpPr/>
            <p:nvPr/>
          </p:nvSpPr>
          <p:spPr>
            <a:xfrm>
              <a:off x="1042" y="5885"/>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单元四</a:t>
              </a:r>
              <a:endParaRPr lang="zh-CN" altLang="en-US">
                <a:ea typeface="宋体" panose="02010600030101010101" pitchFamily="2" charset="-122"/>
              </a:endParaRPr>
            </a:p>
          </p:txBody>
        </p:sp>
        <p:sp>
          <p:nvSpPr>
            <p:cNvPr id="6170" name="矩形 32"/>
            <p:cNvSpPr/>
            <p:nvPr/>
          </p:nvSpPr>
          <p:spPr>
            <a:xfrm>
              <a:off x="4" y="6926"/>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1" name="TextBox 33"/>
            <p:cNvSpPr/>
            <p:nvPr/>
          </p:nvSpPr>
          <p:spPr>
            <a:xfrm>
              <a:off x="-68" y="6853"/>
              <a:ext cx="98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05</a:t>
              </a:r>
              <a:endParaRPr lang="en-US" altLang="zh-CN">
                <a:ea typeface="宋体" panose="02010600030101010101" pitchFamily="2" charset="-122"/>
              </a:endParaRPr>
            </a:p>
          </p:txBody>
        </p:sp>
        <p:sp>
          <p:nvSpPr>
            <p:cNvPr id="6172" name="TextBox 34">
              <a:hlinkClick r:id="rId3" action="ppaction://hlinksldjump"/>
            </p:cNvPr>
            <p:cNvSpPr/>
            <p:nvPr/>
          </p:nvSpPr>
          <p:spPr>
            <a:xfrm>
              <a:off x="1042" y="6926"/>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单元五</a:t>
              </a:r>
              <a:endParaRPr lang="zh-CN" altLang="en-US">
                <a:ea typeface="宋体" panose="02010600030101010101" pitchFamily="2" charset="-122"/>
              </a:endParaRPr>
            </a:p>
          </p:txBody>
        </p:sp>
        <p:sp>
          <p:nvSpPr>
            <p:cNvPr id="6174" name="矩形 29"/>
            <p:cNvSpPr/>
            <p:nvPr/>
          </p:nvSpPr>
          <p:spPr>
            <a:xfrm>
              <a:off x="6" y="7967"/>
              <a:ext cx="776"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5" name="TextBox 30"/>
            <p:cNvSpPr/>
            <p:nvPr/>
          </p:nvSpPr>
          <p:spPr>
            <a:xfrm>
              <a:off x="-68" y="7894"/>
              <a:ext cx="110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06</a:t>
              </a:r>
              <a:endParaRPr lang="en-US" altLang="zh-CN">
                <a:ea typeface="宋体" panose="02010600030101010101" pitchFamily="2" charset="-122"/>
              </a:endParaRPr>
            </a:p>
          </p:txBody>
        </p:sp>
        <p:sp>
          <p:nvSpPr>
            <p:cNvPr id="6176" name="TextBox 31">
              <a:hlinkClick r:id="rId3" action="ppaction://hlinksldjump"/>
            </p:cNvPr>
            <p:cNvSpPr/>
            <p:nvPr/>
          </p:nvSpPr>
          <p:spPr>
            <a:xfrm>
              <a:off x="1041" y="796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单元六</a:t>
              </a:r>
              <a:endParaRPr lang="zh-CN" altLang="en-US">
                <a:ea typeface="宋体" panose="02010600030101010101" pitchFamily="2" charset="-122"/>
              </a:endParaRPr>
            </a:p>
          </p:txBody>
        </p:sp>
      </p:grpSp>
      <p:sp>
        <p:nvSpPr>
          <p:cNvPr id="15367" name="标题 1"/>
          <p:cNvSpPr/>
          <p:nvPr/>
        </p:nvSpPr>
        <p:spPr>
          <a:xfrm>
            <a:off x="8598535" y="525939"/>
            <a:ext cx="2330450" cy="461010"/>
          </a:xfrm>
          <a:prstGeom prst="rect">
            <a:avLst/>
          </a:prstGeom>
          <a:noFill/>
          <a:ln w="9525">
            <a:noFill/>
          </a:ln>
        </p:spPr>
        <p:txBody>
          <a:bodyPr anchor="ctr" anchorCtr="0">
            <a:normAutofit/>
          </a:bodyPr>
          <a:p>
            <a:pPr lvl="0" algn="r">
              <a:lnSpc>
                <a:spcPct val="100000"/>
              </a:lnSpc>
            </a:pPr>
            <a:r>
              <a:rPr lang="zh-CN" altLang="en-US" sz="1400">
                <a:solidFill>
                  <a:srgbClr val="7BC143"/>
                </a:solidFill>
                <a:latin typeface="微软雅黑" panose="020B0503020204020204" charset="-122"/>
                <a:ea typeface="微软雅黑" panose="020B0503020204020204" charset="-122"/>
                <a:sym typeface="Calibri" panose="020F0502020204030204" charset="0"/>
              </a:rPr>
              <a:t>孕育生命之花</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4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学习单元三</a:t>
            </a:r>
            <a:endParaRPr lang="zh-CN" altLang="en-US" sz="1400" baseline="0">
              <a:solidFill>
                <a:srgbClr val="7BC143"/>
              </a:solidFill>
              <a:latin typeface="微软雅黑" panose="020B0503020204020204" charset="-122"/>
              <a:ea typeface="微软雅黑" panose="020B0503020204020204" charset="-122"/>
              <a:sym typeface="Calibri" panose="020F050202020403020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34862"/>
                                        </p:tgtEl>
                                        <p:attrNameLst>
                                          <p:attrName>style.visibility</p:attrName>
                                        </p:attrNameLst>
                                      </p:cBhvr>
                                      <p:to>
                                        <p:strVal val="visible"/>
                                      </p:to>
                                    </p:set>
                                    <p:animEffect filter="fade">
                                      <p:cBhvr>
                                        <p:cTn id="7" dur="1000"/>
                                        <p:tgtEl>
                                          <p:spTgt spid="34862"/>
                                        </p:tgtEl>
                                      </p:cBhvr>
                                    </p:animEffect>
                                    <p:anim calcmode="lin" valueType="num">
                                      <p:cBhvr>
                                        <p:cTn id="8" dur="1000" fill="hold"/>
                                        <p:tgtEl>
                                          <p:spTgt spid="34862"/>
                                        </p:tgtEl>
                                        <p:attrNameLst>
                                          <p:attrName>ppt_x</p:attrName>
                                        </p:attrNameLst>
                                      </p:cBhvr>
                                      <p:tavLst>
                                        <p:tav tm="0">
                                          <p:val>
                                            <p:strVal val="#ppt_x"/>
                                          </p:val>
                                        </p:tav>
                                        <p:tav tm="100000">
                                          <p:val>
                                            <p:strVal val="#ppt_x"/>
                                          </p:val>
                                        </p:tav>
                                      </p:tavLst>
                                    </p:anim>
                                    <p:anim calcmode="lin" valueType="num">
                                      <p:cBhvr>
                                        <p:cTn id="9" dur="1000" fill="hold"/>
                                        <p:tgtEl>
                                          <p:spTgt spid="3486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62" grpId="0" bldLvl="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9" name="矩形 2"/>
          <p:cNvSpPr/>
          <p:nvPr/>
        </p:nvSpPr>
        <p:spPr>
          <a:xfrm>
            <a:off x="1846898" y="1123950"/>
            <a:ext cx="10344150" cy="4826000"/>
          </a:xfrm>
          <a:prstGeom prst="rect">
            <a:avLst/>
          </a:prstGeom>
          <a:solidFill>
            <a:srgbClr val="F1F1F1"/>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pic>
        <p:nvPicPr>
          <p:cNvPr id="34864" name="Picture 4" descr="C:\Users\cxy\Desktop\中职-《心理健康》\图\急躁1.JPG急躁1"/>
          <p:cNvPicPr>
            <a:picLocks noChangeAspect="1"/>
          </p:cNvPicPr>
          <p:nvPr/>
        </p:nvPicPr>
        <p:blipFill>
          <a:blip r:embed="rId1"/>
          <a:srcRect/>
          <a:stretch>
            <a:fillRect/>
          </a:stretch>
        </p:blipFill>
        <p:spPr>
          <a:xfrm>
            <a:off x="8255000" y="1123950"/>
            <a:ext cx="3936365" cy="3134360"/>
          </a:xfrm>
          <a:prstGeom prst="rect">
            <a:avLst/>
          </a:prstGeom>
          <a:noFill/>
          <a:ln w="9525">
            <a:noFill/>
          </a:ln>
        </p:spPr>
      </p:pic>
      <p:sp>
        <p:nvSpPr>
          <p:cNvPr id="34822" name="直接连接符 5"/>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grpSp>
        <p:nvGrpSpPr>
          <p:cNvPr id="34850" name="组合 34849"/>
          <p:cNvGrpSpPr/>
          <p:nvPr/>
        </p:nvGrpSpPr>
        <p:grpSpPr>
          <a:xfrm>
            <a:off x="1883410" y="512763"/>
            <a:ext cx="539750" cy="539750"/>
            <a:chOff x="0" y="0"/>
            <a:chExt cx="540000" cy="540000"/>
          </a:xfrm>
        </p:grpSpPr>
        <p:sp>
          <p:nvSpPr>
            <p:cNvPr id="34851"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34852"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07</a:t>
              </a:r>
              <a:endParaRPr lang="zh-CN" altLang="en-US" dirty="0">
                <a:ea typeface="宋体" panose="02010600030101010101" pitchFamily="2" charset="-122"/>
              </a:endParaRPr>
            </a:p>
          </p:txBody>
        </p:sp>
      </p:grpSp>
      <p:sp>
        <p:nvSpPr>
          <p:cNvPr id="34853" name="TextBox 12"/>
          <p:cNvSpPr/>
          <p:nvPr/>
        </p:nvSpPr>
        <p:spPr>
          <a:xfrm>
            <a:off x="2712085" y="552450"/>
            <a:ext cx="5160010"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中职学生常见的人格发展缺陷与调适</a:t>
            </a:r>
            <a:endParaRPr lang="zh-CN" altLang="en-US" dirty="0">
              <a:ea typeface="宋体" panose="02010600030101010101" pitchFamily="2" charset="-122"/>
            </a:endParaRPr>
          </a:p>
        </p:txBody>
      </p:sp>
      <p:sp>
        <p:nvSpPr>
          <p:cNvPr id="34854"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grpSp>
        <p:nvGrpSpPr>
          <p:cNvPr id="34855" name="组合 34854"/>
          <p:cNvGrpSpPr/>
          <p:nvPr/>
        </p:nvGrpSpPr>
        <p:grpSpPr>
          <a:xfrm>
            <a:off x="1846898" y="6015038"/>
            <a:ext cx="7777162" cy="828675"/>
            <a:chOff x="0" y="0"/>
            <a:chExt cx="7776656" cy="828000"/>
          </a:xfrm>
        </p:grpSpPr>
        <p:sp>
          <p:nvSpPr>
            <p:cNvPr id="34856" name="矩形 13"/>
            <p:cNvSpPr/>
            <p:nvPr/>
          </p:nvSpPr>
          <p:spPr>
            <a:xfrm>
              <a:off x="0" y="150097"/>
              <a:ext cx="7776656" cy="432000"/>
            </a:xfrm>
            <a:prstGeom prst="rect">
              <a:avLst/>
            </a:prstGeom>
            <a:solidFill>
              <a:srgbClr val="7BC143"/>
            </a:solidFill>
            <a:ln w="9525" cap="flat" cmpd="sng">
              <a:solidFill>
                <a:schemeClr val="bg1"/>
              </a:solidFill>
              <a:prstDash val="solid"/>
              <a:miter/>
              <a:headEnd type="none" w="med" len="med"/>
              <a:tailEnd type="none" w="med" len="med"/>
            </a:ln>
          </p:spPr>
          <p:txBody>
            <a:bodyPr anchor="ctr"/>
            <a:p>
              <a:pPr lvl="0" algn="ctr">
                <a:lnSpc>
                  <a:spcPct val="100000"/>
                </a:lnSpc>
              </a:pPr>
              <a:endParaRPr>
                <a:solidFill>
                  <a:schemeClr val="bg1"/>
                </a:solidFill>
                <a:latin typeface="微软雅黑" panose="020B0503020204020204" charset="-122"/>
                <a:ea typeface="微软雅黑" panose="020B0503020204020204" charset="-122"/>
                <a:sym typeface="微软雅黑" panose="020B0503020204020204" charset="-122"/>
              </a:endParaRPr>
            </a:p>
          </p:txBody>
        </p:sp>
        <p:pic>
          <p:nvPicPr>
            <p:cNvPr id="34857" name="Picture 6" descr="E:\仝德志文件，勿删！\03-参考文档\！PPT图片及版面资源\06-PPT精选插图\12-标签\橙色把手-阴影.png"/>
            <p:cNvPicPr>
              <a:picLocks noChangeAspect="1"/>
            </p:cNvPicPr>
            <p:nvPr/>
          </p:nvPicPr>
          <p:blipFill>
            <a:blip r:embed="rId2"/>
            <a:stretch>
              <a:fillRect/>
            </a:stretch>
          </p:blipFill>
          <p:spPr>
            <a:xfrm>
              <a:off x="858733" y="0"/>
              <a:ext cx="1062000" cy="828000"/>
            </a:xfrm>
            <a:prstGeom prst="rect">
              <a:avLst/>
            </a:prstGeom>
            <a:noFill/>
            <a:ln w="9525">
              <a:noFill/>
            </a:ln>
          </p:spPr>
        </p:pic>
        <p:sp>
          <p:nvSpPr>
            <p:cNvPr id="34859" name="椭圆 16"/>
            <p:cNvSpPr/>
            <p:nvPr/>
          </p:nvSpPr>
          <p:spPr>
            <a:xfrm>
              <a:off x="144015" y="186480"/>
              <a:ext cx="360040" cy="360040"/>
            </a:xfrm>
            <a:prstGeom prst="ellipse">
              <a:avLst/>
            </a:prstGeom>
            <a:solidFill>
              <a:schemeClr val="bg1"/>
            </a:solidFill>
            <a:ln w="25400" cap="flat" cmpd="sng">
              <a:solidFill>
                <a:schemeClr val="bg1"/>
              </a:solidFill>
              <a:prstDash val="solid"/>
              <a:headEnd type="none" w="med" len="med"/>
              <a:tailEnd type="none" w="med" len="med"/>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sp>
        <p:nvSpPr>
          <p:cNvPr id="34860" name="TextBox 17"/>
          <p:cNvSpPr/>
          <p:nvPr/>
        </p:nvSpPr>
        <p:spPr>
          <a:xfrm>
            <a:off x="3791585" y="6203950"/>
            <a:ext cx="5545138" cy="384810"/>
          </a:xfrm>
          <a:prstGeom prst="rect">
            <a:avLst/>
          </a:prstGeom>
          <a:noFill/>
          <a:ln w="9525">
            <a:noFill/>
          </a:ln>
        </p:spPr>
        <p:txBody>
          <a:bodyPr wrap="square" lIns="0">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急躁</a:t>
            </a:r>
            <a:endParaRPr lang="zh-CN" altLang="en-US" dirty="0">
              <a:ea typeface="宋体" panose="02010600030101010101" pitchFamily="2" charset="-122"/>
            </a:endParaRPr>
          </a:p>
        </p:txBody>
      </p:sp>
      <p:sp>
        <p:nvSpPr>
          <p:cNvPr id="34861" name="TextBox 18"/>
          <p:cNvSpPr/>
          <p:nvPr/>
        </p:nvSpPr>
        <p:spPr>
          <a:xfrm>
            <a:off x="1919923" y="6096000"/>
            <a:ext cx="407987" cy="579120"/>
          </a:xfrm>
          <a:prstGeom prst="rect">
            <a:avLst/>
          </a:prstGeom>
          <a:noFill/>
          <a:ln w="9525">
            <a:noFill/>
          </a:ln>
        </p:spPr>
        <p:txBody>
          <a:bodyPr wrap="square">
            <a:spAutoFit/>
          </a:bodyPr>
          <a:p>
            <a:pPr lvl="0" fontAlgn="base">
              <a:lnSpc>
                <a:spcPct val="100000"/>
              </a:lnSpc>
              <a:spcBef>
                <a:spcPct val="0"/>
              </a:spcBef>
              <a:spcAft>
                <a:spcPct val="0"/>
              </a:spcAft>
            </a:pPr>
            <a:r>
              <a:rPr lang="en-US" sz="3200" b="1" i="1" dirty="0">
                <a:solidFill>
                  <a:srgbClr val="7BC143"/>
                </a:solidFill>
                <a:latin typeface="Broadway" panose="04040905080B02020502" pitchFamily="2" charset="0"/>
                <a:ea typeface="DFPYeaSong-B5" pitchFamily="2" charset="-120"/>
                <a:sym typeface="Broadway" panose="04040905080B02020502" pitchFamily="2" charset="0"/>
              </a:rPr>
              <a:t>5</a:t>
            </a:r>
            <a:endParaRPr lang="en-US" dirty="0">
              <a:ea typeface="宋体" panose="02010600030101010101" pitchFamily="2" charset="-122"/>
            </a:endParaRPr>
          </a:p>
        </p:txBody>
      </p:sp>
      <p:sp>
        <p:nvSpPr>
          <p:cNvPr id="34862" name="Text Box 44"/>
          <p:cNvSpPr/>
          <p:nvPr/>
        </p:nvSpPr>
        <p:spPr>
          <a:xfrm>
            <a:off x="1990725" y="1292860"/>
            <a:ext cx="5979160" cy="1736090"/>
          </a:xfrm>
          <a:prstGeom prst="rect">
            <a:avLst/>
          </a:prstGeom>
          <a:noFill/>
          <a:ln w="9525">
            <a:noFill/>
          </a:ln>
        </p:spPr>
        <p:txBody>
          <a:bodyPr wrap="square">
            <a:spAutoFit/>
          </a:bodyPr>
          <a:p>
            <a:pPr lvl="0" indent="457200">
              <a:lnSpc>
                <a:spcPct val="120000"/>
              </a:lnSpc>
            </a:pPr>
            <a:r>
              <a:rPr lang="zh-CN" altLang="en-US" dirty="0">
                <a:solidFill>
                  <a:srgbClr val="000000"/>
                </a:solidFill>
                <a:latin typeface="Calibri" panose="020F0502020204030204" charset="0"/>
                <a:ea typeface="宋体" panose="02010600030101010101" pitchFamily="2" charset="-122"/>
                <a:sym typeface="宋体" panose="02010600030101010101" pitchFamily="2" charset="-122"/>
              </a:rPr>
              <a:t>急躁是常见的不良人格品质，表现为碰到不称心的事情马上就激动不安；做事缺乏充分准备，没准备好就盲目行动，急于达到目的；缺乏耐心、细心、恒心。性情急躁之人说话办事快，竞争意识强，容易冲动，情绪常常处于紧张状态。</a:t>
            </a:r>
            <a:endParaRPr lang="zh-CN" altLang="en-US" dirty="0">
              <a:solidFill>
                <a:srgbClr val="000000"/>
              </a:solidFill>
              <a:latin typeface="Calibri" panose="020F0502020204030204" charset="0"/>
              <a:ea typeface="宋体" panose="02010600030101010101" pitchFamily="2" charset="-122"/>
              <a:sym typeface="宋体" panose="02010600030101010101" pitchFamily="2" charset="-122"/>
            </a:endParaRPr>
          </a:p>
        </p:txBody>
      </p:sp>
      <p:grpSp>
        <p:nvGrpSpPr>
          <p:cNvPr id="3" name="组合 2"/>
          <p:cNvGrpSpPr/>
          <p:nvPr/>
        </p:nvGrpSpPr>
        <p:grpSpPr>
          <a:xfrm>
            <a:off x="-42545" y="1123950"/>
            <a:ext cx="1748155" cy="4826000"/>
            <a:chOff x="-68" y="1770"/>
            <a:chExt cx="2753" cy="7600"/>
          </a:xfrm>
        </p:grpSpPr>
        <p:sp>
          <p:nvSpPr>
            <p:cNvPr id="2" name="矩形 13"/>
            <p:cNvSpPr/>
            <p:nvPr/>
          </p:nvSpPr>
          <p:spPr>
            <a:xfrm>
              <a:off x="3" y="1770"/>
              <a:ext cx="2680" cy="76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152" name="矩形 19"/>
            <p:cNvSpPr/>
            <p:nvPr/>
          </p:nvSpPr>
          <p:spPr>
            <a:xfrm>
              <a:off x="921" y="4880"/>
              <a:ext cx="1736"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3" name="矩形 20"/>
            <p:cNvSpPr/>
            <p:nvPr/>
          </p:nvSpPr>
          <p:spPr>
            <a:xfrm>
              <a:off x="3" y="2789"/>
              <a:ext cx="777"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4" name="TextBox 21"/>
            <p:cNvSpPr/>
            <p:nvPr/>
          </p:nvSpPr>
          <p:spPr>
            <a:xfrm>
              <a:off x="-68" y="2678"/>
              <a:ext cx="994"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01</a:t>
              </a:r>
              <a:endParaRPr lang="en-US" altLang="zh-CN" sz="2800" b="1">
                <a:solidFill>
                  <a:srgbClr val="F2F2F2"/>
                </a:solidFill>
                <a:latin typeface="Bradley Hand ITC" pitchFamily="2" charset="0"/>
                <a:ea typeface="楷体_GB2312" panose="02010609030101010101" pitchFamily="1" charset="-122"/>
                <a:sym typeface="Bradley Hand ITC" pitchFamily="2" charset="0"/>
              </a:endParaRPr>
            </a:p>
          </p:txBody>
        </p:sp>
        <p:sp>
          <p:nvSpPr>
            <p:cNvPr id="6155" name="TextBox 22">
              <a:hlinkClick r:id="rId3" action="ppaction://hlinksldjump"/>
            </p:cNvPr>
            <p:cNvSpPr/>
            <p:nvPr/>
          </p:nvSpPr>
          <p:spPr>
            <a:xfrm>
              <a:off x="1041" y="275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rPr>
                <a:t>单元一</a:t>
              </a:r>
              <a:endPar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endParaRPr>
            </a:p>
          </p:txBody>
        </p:sp>
        <p:sp>
          <p:nvSpPr>
            <p:cNvPr id="6158" name="矩形 41"/>
            <p:cNvSpPr/>
            <p:nvPr/>
          </p:nvSpPr>
          <p:spPr>
            <a:xfrm>
              <a:off x="4" y="3835"/>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9" name="TextBox 42"/>
            <p:cNvSpPr/>
            <p:nvPr/>
          </p:nvSpPr>
          <p:spPr>
            <a:xfrm>
              <a:off x="-68" y="3724"/>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02</a:t>
              </a:r>
              <a:endParaRPr lang="en-US" altLang="zh-CN">
                <a:ea typeface="宋体" panose="02010600030101010101" pitchFamily="2" charset="-122"/>
              </a:endParaRPr>
            </a:p>
          </p:txBody>
        </p:sp>
        <p:sp>
          <p:nvSpPr>
            <p:cNvPr id="6160" name="TextBox 43">
              <a:hlinkClick r:id="rId3" action="ppaction://hlinksldjump"/>
            </p:cNvPr>
            <p:cNvSpPr/>
            <p:nvPr/>
          </p:nvSpPr>
          <p:spPr>
            <a:xfrm>
              <a:off x="1042" y="3803"/>
              <a:ext cx="1641" cy="658"/>
            </a:xfrm>
            <a:prstGeom prst="rect">
              <a:avLst/>
            </a:prstGeom>
            <a:noFill/>
            <a:ln w="9525">
              <a:noFill/>
            </a:ln>
          </p:spPr>
          <p:txBody>
            <a:bodyPr wrap="square">
              <a:spAutoFit/>
            </a:bodyPr>
            <a:p>
              <a:pPr lvl="0">
                <a:lnSpc>
                  <a:spcPct val="100000"/>
                </a:lnSpc>
              </a:pPr>
              <a:r>
                <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rPr>
                <a:t>单元二</a:t>
              </a:r>
              <a:endPar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endParaRPr>
            </a:p>
          </p:txBody>
        </p:sp>
        <p:sp>
          <p:nvSpPr>
            <p:cNvPr id="6162" name="矩形 38"/>
            <p:cNvSpPr/>
            <p:nvPr/>
          </p:nvSpPr>
          <p:spPr>
            <a:xfrm>
              <a:off x="4" y="4881"/>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3" name="TextBox 39"/>
            <p:cNvSpPr/>
            <p:nvPr/>
          </p:nvSpPr>
          <p:spPr>
            <a:xfrm>
              <a:off x="-68" y="4770"/>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03</a:t>
              </a:r>
              <a:endParaRPr lang="en-US" altLang="zh-CN">
                <a:ea typeface="宋体" panose="02010600030101010101" pitchFamily="2" charset="-122"/>
              </a:endParaRPr>
            </a:p>
          </p:txBody>
        </p:sp>
        <p:sp>
          <p:nvSpPr>
            <p:cNvPr id="6164" name="TextBox 40">
              <a:hlinkClick r:id="rId3" action="ppaction://hlinksldjump"/>
            </p:cNvPr>
            <p:cNvSpPr/>
            <p:nvPr/>
          </p:nvSpPr>
          <p:spPr>
            <a:xfrm>
              <a:off x="1042" y="4849"/>
              <a:ext cx="1641" cy="658"/>
            </a:xfrm>
            <a:prstGeom prst="rect">
              <a:avLst/>
            </a:prstGeom>
            <a:noFill/>
            <a:ln w="9525">
              <a:noFill/>
            </a:ln>
          </p:spPr>
          <p:txBody>
            <a:bodyPr wrap="square">
              <a:spAutoFit/>
            </a:bodyPr>
            <a:p>
              <a:pPr lvl="0">
                <a:lnSpc>
                  <a:spcPct val="100000"/>
                </a:lnSpc>
              </a:pPr>
              <a:r>
                <a:rPr lang="zh-CN" altLang="en-US" sz="2000">
                  <a:solidFill>
                    <a:schemeClr val="bg1"/>
                  </a:solidFill>
                  <a:latin typeface="微软雅黑" panose="020B0503020204020204" charset="-122"/>
                  <a:ea typeface="微软雅黑" panose="020B0503020204020204" charset="-122"/>
                  <a:sym typeface="微软雅黑" panose="020B0503020204020204" charset="-122"/>
                </a:rPr>
                <a:t>单元三</a:t>
              </a:r>
              <a:endParaRPr lang="zh-CN" altLang="en-US" sz="200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6166" name="矩形 35"/>
            <p:cNvSpPr/>
            <p:nvPr/>
          </p:nvSpPr>
          <p:spPr>
            <a:xfrm>
              <a:off x="4" y="5885"/>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7" name="TextBox 36"/>
            <p:cNvSpPr/>
            <p:nvPr/>
          </p:nvSpPr>
          <p:spPr>
            <a:xfrm>
              <a:off x="-68" y="5812"/>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04</a:t>
              </a:r>
              <a:endParaRPr lang="en-US" altLang="zh-CN">
                <a:ea typeface="宋体" panose="02010600030101010101" pitchFamily="2" charset="-122"/>
              </a:endParaRPr>
            </a:p>
          </p:txBody>
        </p:sp>
        <p:sp>
          <p:nvSpPr>
            <p:cNvPr id="6168" name="TextBox 37">
              <a:hlinkClick r:id="rId3" action="ppaction://hlinksldjump"/>
            </p:cNvPr>
            <p:cNvSpPr/>
            <p:nvPr/>
          </p:nvSpPr>
          <p:spPr>
            <a:xfrm>
              <a:off x="1042" y="5885"/>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单元四</a:t>
              </a:r>
              <a:endParaRPr lang="zh-CN" altLang="en-US">
                <a:ea typeface="宋体" panose="02010600030101010101" pitchFamily="2" charset="-122"/>
              </a:endParaRPr>
            </a:p>
          </p:txBody>
        </p:sp>
        <p:sp>
          <p:nvSpPr>
            <p:cNvPr id="6170" name="矩形 32"/>
            <p:cNvSpPr/>
            <p:nvPr/>
          </p:nvSpPr>
          <p:spPr>
            <a:xfrm>
              <a:off x="4" y="6926"/>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1" name="TextBox 33"/>
            <p:cNvSpPr/>
            <p:nvPr/>
          </p:nvSpPr>
          <p:spPr>
            <a:xfrm>
              <a:off x="-68" y="6853"/>
              <a:ext cx="98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05</a:t>
              </a:r>
              <a:endParaRPr lang="en-US" altLang="zh-CN">
                <a:ea typeface="宋体" panose="02010600030101010101" pitchFamily="2" charset="-122"/>
              </a:endParaRPr>
            </a:p>
          </p:txBody>
        </p:sp>
        <p:sp>
          <p:nvSpPr>
            <p:cNvPr id="6172" name="TextBox 34">
              <a:hlinkClick r:id="rId3" action="ppaction://hlinksldjump"/>
            </p:cNvPr>
            <p:cNvSpPr/>
            <p:nvPr/>
          </p:nvSpPr>
          <p:spPr>
            <a:xfrm>
              <a:off x="1042" y="6926"/>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单元五</a:t>
              </a:r>
              <a:endParaRPr lang="zh-CN" altLang="en-US">
                <a:ea typeface="宋体" panose="02010600030101010101" pitchFamily="2" charset="-122"/>
              </a:endParaRPr>
            </a:p>
          </p:txBody>
        </p:sp>
        <p:sp>
          <p:nvSpPr>
            <p:cNvPr id="6174" name="矩形 29"/>
            <p:cNvSpPr/>
            <p:nvPr/>
          </p:nvSpPr>
          <p:spPr>
            <a:xfrm>
              <a:off x="6" y="7967"/>
              <a:ext cx="776"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5" name="TextBox 30"/>
            <p:cNvSpPr/>
            <p:nvPr/>
          </p:nvSpPr>
          <p:spPr>
            <a:xfrm>
              <a:off x="-68" y="7894"/>
              <a:ext cx="110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06</a:t>
              </a:r>
              <a:endParaRPr lang="en-US" altLang="zh-CN">
                <a:ea typeface="宋体" panose="02010600030101010101" pitchFamily="2" charset="-122"/>
              </a:endParaRPr>
            </a:p>
          </p:txBody>
        </p:sp>
        <p:sp>
          <p:nvSpPr>
            <p:cNvPr id="6176" name="TextBox 31">
              <a:hlinkClick r:id="rId3" action="ppaction://hlinksldjump"/>
            </p:cNvPr>
            <p:cNvSpPr/>
            <p:nvPr/>
          </p:nvSpPr>
          <p:spPr>
            <a:xfrm>
              <a:off x="1041" y="796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单元六</a:t>
              </a:r>
              <a:endParaRPr lang="zh-CN" altLang="en-US">
                <a:ea typeface="宋体" panose="02010600030101010101" pitchFamily="2" charset="-122"/>
              </a:endParaRPr>
            </a:p>
          </p:txBody>
        </p:sp>
      </p:grpSp>
      <p:sp>
        <p:nvSpPr>
          <p:cNvPr id="15367" name="标题 1"/>
          <p:cNvSpPr/>
          <p:nvPr/>
        </p:nvSpPr>
        <p:spPr>
          <a:xfrm>
            <a:off x="8598535" y="525939"/>
            <a:ext cx="2330450" cy="461010"/>
          </a:xfrm>
          <a:prstGeom prst="rect">
            <a:avLst/>
          </a:prstGeom>
          <a:noFill/>
          <a:ln w="9525">
            <a:noFill/>
          </a:ln>
        </p:spPr>
        <p:txBody>
          <a:bodyPr anchor="ctr" anchorCtr="0">
            <a:normAutofit/>
          </a:bodyPr>
          <a:p>
            <a:pPr lvl="0" algn="r">
              <a:lnSpc>
                <a:spcPct val="100000"/>
              </a:lnSpc>
            </a:pPr>
            <a:r>
              <a:rPr lang="zh-CN" altLang="en-US" sz="1400">
                <a:solidFill>
                  <a:srgbClr val="7BC143"/>
                </a:solidFill>
                <a:latin typeface="微软雅黑" panose="020B0503020204020204" charset="-122"/>
                <a:ea typeface="微软雅黑" panose="020B0503020204020204" charset="-122"/>
                <a:sym typeface="Calibri" panose="020F0502020204030204" charset="0"/>
              </a:rPr>
              <a:t>孕育生命之花</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4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学习单元三</a:t>
            </a:r>
            <a:endParaRPr lang="zh-CN" altLang="en-US" sz="1400" baseline="0">
              <a:solidFill>
                <a:srgbClr val="7BC143"/>
              </a:solidFill>
              <a:latin typeface="微软雅黑" panose="020B0503020204020204" charset="-122"/>
              <a:ea typeface="微软雅黑" panose="020B0503020204020204" charset="-122"/>
              <a:sym typeface="Calibri" panose="020F0502020204030204" charset="0"/>
            </a:endParaRPr>
          </a:p>
        </p:txBody>
      </p:sp>
      <p:sp>
        <p:nvSpPr>
          <p:cNvPr id="34863" name="Text Box 44"/>
          <p:cNvSpPr/>
          <p:nvPr/>
        </p:nvSpPr>
        <p:spPr>
          <a:xfrm>
            <a:off x="1990725" y="3098800"/>
            <a:ext cx="8500110" cy="2757170"/>
          </a:xfrm>
          <a:prstGeom prst="rect">
            <a:avLst/>
          </a:prstGeom>
          <a:noFill/>
          <a:ln w="9525">
            <a:noFill/>
          </a:ln>
        </p:spPr>
        <p:txBody>
          <a:bodyPr wrap="square">
            <a:spAutoFit/>
          </a:bodyPr>
          <a:p>
            <a:pPr lvl="0" indent="457200">
              <a:lnSpc>
                <a:spcPct val="120000"/>
              </a:lnSpc>
            </a:pPr>
            <a:r>
              <a:rPr lang="zh-CN" altLang="en-US" dirty="0">
                <a:solidFill>
                  <a:srgbClr val="000000"/>
                </a:solidFill>
                <a:latin typeface="Calibri" panose="020F0502020204030204" charset="0"/>
                <a:ea typeface="宋体" panose="02010600030101010101" pitchFamily="2" charset="-122"/>
                <a:sym typeface="宋体" panose="02010600030101010101" pitchFamily="2" charset="-122"/>
              </a:rPr>
              <a:t>要克服急躁的人格缺陷，必须做到以下几点：</a:t>
            </a:r>
            <a:endParaRPr lang="zh-CN" altLang="en-US" dirty="0">
              <a:solidFill>
                <a:srgbClr val="000000"/>
              </a:solidFill>
              <a:latin typeface="Calibri" panose="020F0502020204030204" charset="0"/>
              <a:ea typeface="宋体" panose="02010600030101010101" pitchFamily="2" charset="-122"/>
              <a:sym typeface="宋体" panose="02010600030101010101" pitchFamily="2" charset="-122"/>
            </a:endParaRPr>
          </a:p>
          <a:p>
            <a:pPr lvl="0" indent="457200">
              <a:lnSpc>
                <a:spcPct val="120000"/>
              </a:lnSpc>
            </a:pPr>
            <a:r>
              <a:rPr lang="en-US" altLang="zh-CN" sz="1600" dirty="0">
                <a:solidFill>
                  <a:schemeClr val="accent6">
                    <a:lumMod val="75000"/>
                  </a:schemeClr>
                </a:solidFill>
                <a:latin typeface="Calibri" panose="020F0502020204030204" charset="0"/>
                <a:ea typeface="宋体" panose="02010600030101010101" pitchFamily="2" charset="-122"/>
                <a:sym typeface="宋体" panose="02010600030101010101" pitchFamily="2" charset="-122"/>
              </a:rPr>
              <a:t>1</a:t>
            </a:r>
            <a:r>
              <a:rPr lang="zh-CN" altLang="en-US" sz="1600" dirty="0">
                <a:solidFill>
                  <a:schemeClr val="accent6">
                    <a:lumMod val="75000"/>
                  </a:schemeClr>
                </a:solidFill>
                <a:latin typeface="Calibri" panose="020F0502020204030204" charset="0"/>
                <a:ea typeface="宋体" panose="02010600030101010101" pitchFamily="2" charset="-122"/>
                <a:sym typeface="宋体" panose="02010600030101010101" pitchFamily="2" charset="-122"/>
              </a:rPr>
              <a:t>、思先于行。加强自我修养，自觉地养成冷静沉着的习惯。在学习、生活中，对非原则性问题，尽量避免与人发生矛盾以致激化。</a:t>
            </a:r>
            <a:endParaRPr lang="zh-CN" altLang="en-US" sz="1600" dirty="0">
              <a:solidFill>
                <a:schemeClr val="accent6">
                  <a:lumMod val="75000"/>
                </a:schemeClr>
              </a:solidFill>
              <a:latin typeface="Calibri" panose="020F0502020204030204" charset="0"/>
              <a:ea typeface="宋体" panose="02010600030101010101" pitchFamily="2" charset="-122"/>
              <a:sym typeface="宋体" panose="02010600030101010101" pitchFamily="2" charset="-122"/>
            </a:endParaRPr>
          </a:p>
          <a:p>
            <a:pPr lvl="0" indent="457200">
              <a:lnSpc>
                <a:spcPct val="120000"/>
              </a:lnSpc>
            </a:pPr>
            <a:r>
              <a:rPr lang="en-US" altLang="zh-CN" sz="1600" dirty="0">
                <a:solidFill>
                  <a:schemeClr val="accent6">
                    <a:lumMod val="75000"/>
                  </a:schemeClr>
                </a:solidFill>
                <a:latin typeface="Calibri" panose="020F0502020204030204" charset="0"/>
                <a:ea typeface="宋体" panose="02010600030101010101" pitchFamily="2" charset="-122"/>
                <a:sym typeface="宋体" panose="02010600030101010101" pitchFamily="2" charset="-122"/>
              </a:rPr>
              <a:t>2</a:t>
            </a:r>
            <a:r>
              <a:rPr lang="zh-CN" altLang="en-US" sz="1600" dirty="0">
                <a:solidFill>
                  <a:schemeClr val="accent6">
                    <a:lumMod val="75000"/>
                  </a:schemeClr>
                </a:solidFill>
                <a:latin typeface="Calibri" panose="020F0502020204030204" charset="0"/>
                <a:ea typeface="宋体" panose="02010600030101010101" pitchFamily="2" charset="-122"/>
                <a:sym typeface="宋体" panose="02010600030101010101" pitchFamily="2" charset="-122"/>
              </a:rPr>
              <a:t>、改变行为，细心认真行事。说话控制语速，想好了再说，不随意打断别人谈话；看书要一字一句细读，边读边想；学习生活中改掉冲锋陷阵式的习惯，不着急，有条不紊地干。</a:t>
            </a:r>
            <a:endParaRPr lang="zh-CN" altLang="en-US" sz="1600" dirty="0">
              <a:solidFill>
                <a:schemeClr val="accent6">
                  <a:lumMod val="75000"/>
                </a:schemeClr>
              </a:solidFill>
              <a:latin typeface="Calibri" panose="020F0502020204030204" charset="0"/>
              <a:ea typeface="宋体" panose="02010600030101010101" pitchFamily="2" charset="-122"/>
              <a:sym typeface="宋体" panose="02010600030101010101" pitchFamily="2" charset="-122"/>
            </a:endParaRPr>
          </a:p>
          <a:p>
            <a:pPr lvl="0" indent="457200">
              <a:lnSpc>
                <a:spcPct val="120000"/>
              </a:lnSpc>
            </a:pPr>
            <a:r>
              <a:rPr lang="en-US" altLang="zh-CN" sz="1600" dirty="0">
                <a:solidFill>
                  <a:schemeClr val="accent6">
                    <a:lumMod val="75000"/>
                  </a:schemeClr>
                </a:solidFill>
                <a:latin typeface="Calibri" panose="020F0502020204030204" charset="0"/>
                <a:ea typeface="宋体" panose="02010600030101010101" pitchFamily="2" charset="-122"/>
                <a:sym typeface="宋体" panose="02010600030101010101" pitchFamily="2" charset="-122"/>
              </a:rPr>
              <a:t>3</a:t>
            </a:r>
            <a:r>
              <a:rPr lang="zh-CN" altLang="en-US" sz="1600" dirty="0">
                <a:solidFill>
                  <a:schemeClr val="accent6">
                    <a:lumMod val="75000"/>
                  </a:schemeClr>
                </a:solidFill>
                <a:latin typeface="Calibri" panose="020F0502020204030204" charset="0"/>
                <a:ea typeface="宋体" panose="02010600030101010101" pitchFamily="2" charset="-122"/>
                <a:sym typeface="宋体" panose="02010600030101010101" pitchFamily="2" charset="-122"/>
              </a:rPr>
              <a:t>、控制发怒。应铭记在心制怒格言“能忍则自安；退一步则海阔天空”，时时提醒自己遇事冷静。</a:t>
            </a:r>
            <a:endParaRPr lang="zh-CN" altLang="en-US" sz="1600" dirty="0">
              <a:solidFill>
                <a:schemeClr val="accent6">
                  <a:lumMod val="75000"/>
                </a:schemeClr>
              </a:solidFill>
              <a:latin typeface="Calibri" panose="020F0502020204030204" charset="0"/>
              <a:ea typeface="宋体" panose="02010600030101010101" pitchFamily="2" charset="-122"/>
              <a:sym typeface="宋体" panose="02010600030101010101" pitchFamily="2" charset="-122"/>
            </a:endParaRPr>
          </a:p>
          <a:p>
            <a:pPr lvl="0" indent="457200">
              <a:lnSpc>
                <a:spcPct val="120000"/>
              </a:lnSpc>
            </a:pPr>
            <a:r>
              <a:rPr lang="en-US" altLang="zh-CN" sz="1600" dirty="0">
                <a:solidFill>
                  <a:schemeClr val="accent6">
                    <a:lumMod val="75000"/>
                  </a:schemeClr>
                </a:solidFill>
                <a:latin typeface="Calibri" panose="020F0502020204030204" charset="0"/>
                <a:ea typeface="宋体" panose="02010600030101010101" pitchFamily="2" charset="-122"/>
                <a:sym typeface="宋体" panose="02010600030101010101" pitchFamily="2" charset="-122"/>
              </a:rPr>
              <a:t>4</a:t>
            </a:r>
            <a:r>
              <a:rPr lang="zh-CN" altLang="en-US" sz="1600" dirty="0">
                <a:solidFill>
                  <a:schemeClr val="accent6">
                    <a:lumMod val="75000"/>
                  </a:schemeClr>
                </a:solidFill>
                <a:latin typeface="Calibri" panose="020F0502020204030204" charset="0"/>
                <a:ea typeface="宋体" panose="02010600030101010101" pitchFamily="2" charset="-122"/>
                <a:sym typeface="宋体" panose="02010600030101010101" pitchFamily="2" charset="-122"/>
              </a:rPr>
              <a:t>、采用松弛疗法，坚持静养训练。在学习之余，常听轻松、优雅、恬静的音乐，赏花悦心，书画静神，打太极拳和练练气功，闭目养神，使肌肉、神经都处于完全放松状态。</a:t>
            </a:r>
            <a:endParaRPr lang="zh-CN" altLang="en-US" sz="1600" dirty="0">
              <a:solidFill>
                <a:schemeClr val="accent6">
                  <a:lumMod val="75000"/>
                </a:schemeClr>
              </a:solidFill>
              <a:latin typeface="Calibri" panose="020F0502020204030204" charset="0"/>
              <a:ea typeface="宋体" panose="02010600030101010101" pitchFamily="2" charset="-122"/>
              <a:sym typeface="宋体" panose="02010600030101010101" pitchFamily="2"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34862"/>
                                        </p:tgtEl>
                                        <p:attrNameLst>
                                          <p:attrName>style.visibility</p:attrName>
                                        </p:attrNameLst>
                                      </p:cBhvr>
                                      <p:to>
                                        <p:strVal val="visible"/>
                                      </p:to>
                                    </p:set>
                                    <p:animEffect filter="fade">
                                      <p:cBhvr>
                                        <p:cTn id="7" dur="1000"/>
                                        <p:tgtEl>
                                          <p:spTgt spid="34862"/>
                                        </p:tgtEl>
                                      </p:cBhvr>
                                    </p:animEffect>
                                    <p:anim calcmode="lin" valueType="num">
                                      <p:cBhvr>
                                        <p:cTn id="8" dur="1000" fill="hold"/>
                                        <p:tgtEl>
                                          <p:spTgt spid="34862"/>
                                        </p:tgtEl>
                                        <p:attrNameLst>
                                          <p:attrName>ppt_x</p:attrName>
                                        </p:attrNameLst>
                                      </p:cBhvr>
                                      <p:tavLst>
                                        <p:tav tm="0">
                                          <p:val>
                                            <p:strVal val="#ppt_x"/>
                                          </p:val>
                                        </p:tav>
                                        <p:tav tm="100000">
                                          <p:val>
                                            <p:strVal val="#ppt_x"/>
                                          </p:val>
                                        </p:tav>
                                      </p:tavLst>
                                    </p:anim>
                                    <p:anim calcmode="lin" valueType="num">
                                      <p:cBhvr>
                                        <p:cTn id="9" dur="1000" fill="hold"/>
                                        <p:tgtEl>
                                          <p:spTgt spid="3486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34863"/>
                                        </p:tgtEl>
                                        <p:attrNameLst>
                                          <p:attrName>style.visibility</p:attrName>
                                        </p:attrNameLst>
                                      </p:cBhvr>
                                      <p:to>
                                        <p:strVal val="visible"/>
                                      </p:to>
                                    </p:set>
                                    <p:animEffect filter="fade">
                                      <p:cBhvr>
                                        <p:cTn id="13" dur="1000"/>
                                        <p:tgtEl>
                                          <p:spTgt spid="34863"/>
                                        </p:tgtEl>
                                      </p:cBhvr>
                                    </p:animEffect>
                                    <p:anim calcmode="lin" valueType="num">
                                      <p:cBhvr>
                                        <p:cTn id="14" dur="1000" fill="hold"/>
                                        <p:tgtEl>
                                          <p:spTgt spid="34863"/>
                                        </p:tgtEl>
                                        <p:attrNameLst>
                                          <p:attrName>ppt_x</p:attrName>
                                        </p:attrNameLst>
                                      </p:cBhvr>
                                      <p:tavLst>
                                        <p:tav tm="0">
                                          <p:val>
                                            <p:strVal val="#ppt_x"/>
                                          </p:val>
                                        </p:tav>
                                        <p:tav tm="100000">
                                          <p:val>
                                            <p:strVal val="#ppt_x"/>
                                          </p:val>
                                        </p:tav>
                                      </p:tavLst>
                                    </p:anim>
                                    <p:anim calcmode="lin" valueType="num">
                                      <p:cBhvr>
                                        <p:cTn id="15" dur="1000" fill="hold"/>
                                        <p:tgtEl>
                                          <p:spTgt spid="3486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62" grpId="0" bldLvl="0"/>
      <p:bldP spid="34863" grpId="0" bldLvl="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1" name="矩形 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7654" name="直接连接符 5"/>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sp>
        <p:nvSpPr>
          <p:cNvPr id="27683" name="矩形 123"/>
          <p:cNvSpPr/>
          <p:nvPr/>
        </p:nvSpPr>
        <p:spPr>
          <a:xfrm>
            <a:off x="3756660" y="1700530"/>
            <a:ext cx="7451725" cy="1655445"/>
          </a:xfrm>
          <a:prstGeom prst="rect">
            <a:avLst/>
          </a:prstGeom>
          <a:solidFill>
            <a:srgbClr val="9BBB59"/>
          </a:solidFill>
          <a:ln w="25400">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7685" name="矩形 129"/>
          <p:cNvSpPr/>
          <p:nvPr/>
        </p:nvSpPr>
        <p:spPr>
          <a:xfrm>
            <a:off x="4774248" y="4221163"/>
            <a:ext cx="2041525" cy="1150937"/>
          </a:xfrm>
          <a:prstGeom prst="rect">
            <a:avLst/>
          </a:prstGeom>
          <a:solidFill>
            <a:srgbClr val="9BBB59"/>
          </a:solidFill>
          <a:ln w="25400">
            <a:noFill/>
          </a:ln>
        </p:spPr>
        <p:txBody>
          <a:bodyPr anchor="ctr"/>
          <a:p>
            <a:pPr lvl="0">
              <a:lnSpc>
                <a:spcPct val="130000"/>
              </a:lnSpc>
            </a:pPr>
            <a:r>
              <a:rPr lang="en-US" altLang="x-none" sz="3200" dirty="0">
                <a:solidFill>
                  <a:srgbClr val="FFFFFF"/>
                </a:solidFill>
                <a:latin typeface="Calibri" panose="020F0502020204030204" charset="0"/>
                <a:ea typeface="Calibri" panose="020F0502020204030204" charset="0"/>
                <a:sym typeface="Calibri" panose="020F0502020204030204" charset="0"/>
              </a:rPr>
              <a:t>01</a:t>
            </a:r>
            <a:endParaRPr lang="zh-CN" altLang="en-US" sz="3200" dirty="0">
              <a:solidFill>
                <a:srgbClr val="FFFFFF"/>
              </a:solidFill>
              <a:latin typeface="Calibri" panose="020F0502020204030204" charset="0"/>
              <a:ea typeface="Calibri" panose="020F0502020204030204" charset="0"/>
              <a:sym typeface="Calibri" panose="020F0502020204030204" charset="0"/>
            </a:endParaRPr>
          </a:p>
          <a:p>
            <a:pPr lvl="0">
              <a:lnSpc>
                <a:spcPct val="130000"/>
              </a:lnSpc>
            </a:pPr>
            <a:r>
              <a:rPr lang="zh-CN" altLang="en-US" dirty="0">
                <a:solidFill>
                  <a:srgbClr val="FFFFFF"/>
                </a:solidFill>
                <a:latin typeface="微软雅黑" panose="020B0503020204020204" charset="-122"/>
                <a:ea typeface="微软雅黑" panose="020B0503020204020204" charset="-122"/>
                <a:sym typeface="微软雅黑" panose="020B0503020204020204" charset="-122"/>
              </a:rPr>
              <a:t>概念及其特征</a:t>
            </a:r>
            <a:endParaRPr lang="zh-CN" altLang="en-US" dirty="0">
              <a:ea typeface="宋体" panose="02010600030101010101" pitchFamily="2" charset="-122"/>
            </a:endParaRPr>
          </a:p>
        </p:txBody>
      </p:sp>
      <p:sp>
        <p:nvSpPr>
          <p:cNvPr id="27686" name="矩形 131"/>
          <p:cNvSpPr/>
          <p:nvPr/>
        </p:nvSpPr>
        <p:spPr>
          <a:xfrm>
            <a:off x="6947535" y="4221163"/>
            <a:ext cx="2041525" cy="1150937"/>
          </a:xfrm>
          <a:prstGeom prst="rect">
            <a:avLst/>
          </a:prstGeom>
          <a:solidFill>
            <a:srgbClr val="9BBB59"/>
          </a:solidFill>
          <a:ln w="25400">
            <a:noFill/>
          </a:ln>
        </p:spPr>
        <p:txBody>
          <a:bodyPr anchor="ctr"/>
          <a:p>
            <a:pPr lvl="0">
              <a:lnSpc>
                <a:spcPct val="130000"/>
              </a:lnSpc>
            </a:pPr>
            <a:r>
              <a:rPr lang="en-US" altLang="x-none" sz="3200" dirty="0">
                <a:solidFill>
                  <a:srgbClr val="FFFFFF"/>
                </a:solidFill>
                <a:latin typeface="Calibri" panose="020F0502020204030204" charset="0"/>
                <a:ea typeface="Calibri" panose="020F0502020204030204" charset="0"/>
                <a:sym typeface="Calibri" panose="020F0502020204030204" charset="0"/>
              </a:rPr>
              <a:t>02</a:t>
            </a:r>
            <a:endParaRPr lang="zh-CN" altLang="en-US" sz="3200" dirty="0">
              <a:solidFill>
                <a:srgbClr val="FFFFFF"/>
              </a:solidFill>
              <a:latin typeface="Calibri" panose="020F0502020204030204" charset="0"/>
              <a:ea typeface="Calibri" panose="020F0502020204030204" charset="0"/>
              <a:sym typeface="Calibri" panose="020F0502020204030204" charset="0"/>
            </a:endParaRPr>
          </a:p>
          <a:p>
            <a:pPr lvl="0">
              <a:lnSpc>
                <a:spcPct val="130000"/>
              </a:lnSpc>
            </a:pPr>
            <a:r>
              <a:rPr lang="zh-CN" altLang="en-US" dirty="0">
                <a:solidFill>
                  <a:srgbClr val="FFFFFF"/>
                </a:solidFill>
                <a:latin typeface="微软雅黑" panose="020B0503020204020204" charset="-122"/>
                <a:ea typeface="微软雅黑" panose="020B0503020204020204" charset="-122"/>
                <a:sym typeface="微软雅黑" panose="020B0503020204020204" charset="-122"/>
              </a:rPr>
              <a:t>空缺陷和调适</a:t>
            </a:r>
            <a:endParaRPr lang="zh-CN" altLang="en-US" dirty="0">
              <a:ea typeface="宋体" panose="02010600030101010101" pitchFamily="2" charset="-122"/>
            </a:endParaRPr>
          </a:p>
        </p:txBody>
      </p:sp>
      <p:sp>
        <p:nvSpPr>
          <p:cNvPr id="27687" name="矩形 132"/>
          <p:cNvSpPr/>
          <p:nvPr/>
        </p:nvSpPr>
        <p:spPr>
          <a:xfrm>
            <a:off x="9119235" y="4221163"/>
            <a:ext cx="2041525" cy="1150937"/>
          </a:xfrm>
          <a:prstGeom prst="rect">
            <a:avLst/>
          </a:prstGeom>
          <a:solidFill>
            <a:srgbClr val="9BBB59"/>
          </a:solidFill>
          <a:ln w="25400">
            <a:noFill/>
          </a:ln>
        </p:spPr>
        <p:txBody>
          <a:bodyPr anchor="ctr"/>
          <a:p>
            <a:pPr lvl="0">
              <a:lnSpc>
                <a:spcPct val="130000"/>
              </a:lnSpc>
            </a:pPr>
            <a:r>
              <a:rPr lang="en-US" altLang="x-none" sz="3200" dirty="0">
                <a:solidFill>
                  <a:srgbClr val="FFFFFF"/>
                </a:solidFill>
                <a:latin typeface="Calibri" panose="020F0502020204030204" charset="0"/>
                <a:ea typeface="Calibri" panose="020F0502020204030204" charset="0"/>
                <a:sym typeface="Calibri" panose="020F0502020204030204" charset="0"/>
              </a:rPr>
              <a:t>03</a:t>
            </a:r>
            <a:endParaRPr lang="zh-CN" altLang="en-US" sz="3200" dirty="0">
              <a:solidFill>
                <a:srgbClr val="FFFFFF"/>
              </a:solidFill>
              <a:latin typeface="Calibri" panose="020F0502020204030204" charset="0"/>
              <a:ea typeface="Calibri" panose="020F0502020204030204" charset="0"/>
              <a:sym typeface="Calibri" panose="020F0502020204030204" charset="0"/>
            </a:endParaRPr>
          </a:p>
          <a:p>
            <a:pPr lvl="0">
              <a:lnSpc>
                <a:spcPct val="130000"/>
              </a:lnSpc>
            </a:pPr>
            <a:r>
              <a:rPr lang="zh-CN" altLang="en-US" dirty="0">
                <a:solidFill>
                  <a:srgbClr val="FFFFFF"/>
                </a:solidFill>
                <a:latin typeface="微软雅黑" panose="020B0503020204020204" charset="-122"/>
                <a:ea typeface="微软雅黑" panose="020B0503020204020204" charset="-122"/>
                <a:sym typeface="微软雅黑" panose="020B0503020204020204" charset="-122"/>
              </a:rPr>
              <a:t>途径和方法</a:t>
            </a:r>
            <a:endParaRPr lang="zh-CN" altLang="en-US" dirty="0">
              <a:ea typeface="宋体" panose="02010600030101010101" pitchFamily="2" charset="-122"/>
            </a:endParaRPr>
          </a:p>
        </p:txBody>
      </p:sp>
      <p:sp>
        <p:nvSpPr>
          <p:cNvPr id="27688" name="矩形 8"/>
          <p:cNvSpPr/>
          <p:nvPr/>
        </p:nvSpPr>
        <p:spPr>
          <a:xfrm>
            <a:off x="3359785" y="1700213"/>
            <a:ext cx="288925" cy="1655762"/>
          </a:xfrm>
          <a:prstGeom prst="rect">
            <a:avLst/>
          </a:prstGeom>
          <a:solidFill>
            <a:srgbClr val="FFC000"/>
          </a:solidFill>
          <a:ln w="25400">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pic>
        <p:nvPicPr>
          <p:cNvPr id="27689" name="Picture 2" descr="C:\Users\user\Desktop\xpic6998.jpg"/>
          <p:cNvPicPr>
            <a:picLocks noChangeAspect="1"/>
          </p:cNvPicPr>
          <p:nvPr/>
        </p:nvPicPr>
        <p:blipFill>
          <a:blip r:embed="rId1"/>
          <a:srcRect t="3712" b="1001"/>
          <a:stretch>
            <a:fillRect/>
          </a:stretch>
        </p:blipFill>
        <p:spPr>
          <a:xfrm>
            <a:off x="8903335" y="1844675"/>
            <a:ext cx="2160588" cy="1368425"/>
          </a:xfrm>
          <a:prstGeom prst="rect">
            <a:avLst/>
          </a:prstGeom>
          <a:blipFill rotWithShape="1">
            <a:blip r:embed="rId2"/>
            <a:srcRect t="3712" b="1001"/>
            <a:stretch>
              <a:fillRect/>
            </a:stretch>
          </a:blipFill>
          <a:ln w="28575" cap="flat" cmpd="sng">
            <a:solidFill>
              <a:schemeClr val="bg1"/>
            </a:solidFill>
            <a:prstDash val="solid"/>
            <a:miter/>
            <a:headEnd type="none" w="med" len="med"/>
            <a:tailEnd type="none" w="med" len="med"/>
          </a:ln>
        </p:spPr>
      </p:pic>
      <p:grpSp>
        <p:nvGrpSpPr>
          <p:cNvPr id="3" name="组合 2"/>
          <p:cNvGrpSpPr/>
          <p:nvPr/>
        </p:nvGrpSpPr>
        <p:grpSpPr>
          <a:xfrm>
            <a:off x="-42545" y="1123950"/>
            <a:ext cx="1748155" cy="4826000"/>
            <a:chOff x="-68" y="1770"/>
            <a:chExt cx="2753" cy="7600"/>
          </a:xfrm>
        </p:grpSpPr>
        <p:sp>
          <p:nvSpPr>
            <p:cNvPr id="2" name="矩形 13"/>
            <p:cNvSpPr/>
            <p:nvPr/>
          </p:nvSpPr>
          <p:spPr>
            <a:xfrm>
              <a:off x="3" y="1770"/>
              <a:ext cx="2680" cy="76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152" name="矩形 19"/>
            <p:cNvSpPr/>
            <p:nvPr/>
          </p:nvSpPr>
          <p:spPr>
            <a:xfrm>
              <a:off x="921" y="4880"/>
              <a:ext cx="1736"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3" name="矩形 20"/>
            <p:cNvSpPr/>
            <p:nvPr/>
          </p:nvSpPr>
          <p:spPr>
            <a:xfrm>
              <a:off x="3" y="2789"/>
              <a:ext cx="777"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4" name="TextBox 21"/>
            <p:cNvSpPr/>
            <p:nvPr/>
          </p:nvSpPr>
          <p:spPr>
            <a:xfrm>
              <a:off x="-68" y="2678"/>
              <a:ext cx="994"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01</a:t>
              </a:r>
              <a:endParaRPr lang="en-US" altLang="zh-CN" sz="2800" b="1">
                <a:solidFill>
                  <a:srgbClr val="F2F2F2"/>
                </a:solidFill>
                <a:latin typeface="Bradley Hand ITC" pitchFamily="2" charset="0"/>
                <a:ea typeface="楷体_GB2312" panose="02010609030101010101" pitchFamily="1" charset="-122"/>
                <a:sym typeface="Bradley Hand ITC" pitchFamily="2" charset="0"/>
              </a:endParaRPr>
            </a:p>
          </p:txBody>
        </p:sp>
        <p:sp>
          <p:nvSpPr>
            <p:cNvPr id="6155" name="TextBox 22">
              <a:hlinkClick r:id="rId3" action="ppaction://hlinksldjump"/>
            </p:cNvPr>
            <p:cNvSpPr/>
            <p:nvPr/>
          </p:nvSpPr>
          <p:spPr>
            <a:xfrm>
              <a:off x="1041" y="275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rPr>
                <a:t>单元一</a:t>
              </a:r>
              <a:endPar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endParaRPr>
            </a:p>
          </p:txBody>
        </p:sp>
        <p:sp>
          <p:nvSpPr>
            <p:cNvPr id="6158" name="矩形 41"/>
            <p:cNvSpPr/>
            <p:nvPr/>
          </p:nvSpPr>
          <p:spPr>
            <a:xfrm>
              <a:off x="4" y="3835"/>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9" name="TextBox 42"/>
            <p:cNvSpPr/>
            <p:nvPr/>
          </p:nvSpPr>
          <p:spPr>
            <a:xfrm>
              <a:off x="-68" y="3724"/>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02</a:t>
              </a:r>
              <a:endParaRPr lang="en-US" altLang="zh-CN">
                <a:ea typeface="宋体" panose="02010600030101010101" pitchFamily="2" charset="-122"/>
              </a:endParaRPr>
            </a:p>
          </p:txBody>
        </p:sp>
        <p:sp>
          <p:nvSpPr>
            <p:cNvPr id="6160" name="TextBox 43">
              <a:hlinkClick r:id="rId3" action="ppaction://hlinksldjump"/>
            </p:cNvPr>
            <p:cNvSpPr/>
            <p:nvPr/>
          </p:nvSpPr>
          <p:spPr>
            <a:xfrm>
              <a:off x="1042" y="3803"/>
              <a:ext cx="1641" cy="658"/>
            </a:xfrm>
            <a:prstGeom prst="rect">
              <a:avLst/>
            </a:prstGeom>
            <a:noFill/>
            <a:ln w="9525">
              <a:noFill/>
            </a:ln>
          </p:spPr>
          <p:txBody>
            <a:bodyPr wrap="square">
              <a:spAutoFit/>
            </a:bodyPr>
            <a:p>
              <a:pPr lvl="0">
                <a:lnSpc>
                  <a:spcPct val="100000"/>
                </a:lnSpc>
              </a:pPr>
              <a:r>
                <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rPr>
                <a:t>单元二</a:t>
              </a:r>
              <a:endPar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endParaRPr>
            </a:p>
          </p:txBody>
        </p:sp>
        <p:sp>
          <p:nvSpPr>
            <p:cNvPr id="6162" name="矩形 38"/>
            <p:cNvSpPr/>
            <p:nvPr/>
          </p:nvSpPr>
          <p:spPr>
            <a:xfrm>
              <a:off x="4" y="4881"/>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3" name="TextBox 39"/>
            <p:cNvSpPr/>
            <p:nvPr/>
          </p:nvSpPr>
          <p:spPr>
            <a:xfrm>
              <a:off x="-68" y="4770"/>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03</a:t>
              </a:r>
              <a:endParaRPr lang="en-US" altLang="zh-CN">
                <a:ea typeface="宋体" panose="02010600030101010101" pitchFamily="2" charset="-122"/>
              </a:endParaRPr>
            </a:p>
          </p:txBody>
        </p:sp>
        <p:sp>
          <p:nvSpPr>
            <p:cNvPr id="6164" name="TextBox 40">
              <a:hlinkClick r:id="rId3" action="ppaction://hlinksldjump"/>
            </p:cNvPr>
            <p:cNvSpPr/>
            <p:nvPr/>
          </p:nvSpPr>
          <p:spPr>
            <a:xfrm>
              <a:off x="1042" y="4849"/>
              <a:ext cx="1641" cy="658"/>
            </a:xfrm>
            <a:prstGeom prst="rect">
              <a:avLst/>
            </a:prstGeom>
            <a:noFill/>
            <a:ln w="9525">
              <a:noFill/>
            </a:ln>
          </p:spPr>
          <p:txBody>
            <a:bodyPr wrap="square">
              <a:spAutoFit/>
            </a:bodyPr>
            <a:p>
              <a:pPr lvl="0">
                <a:lnSpc>
                  <a:spcPct val="100000"/>
                </a:lnSpc>
              </a:pPr>
              <a:r>
                <a:rPr lang="zh-CN" altLang="en-US" sz="2000">
                  <a:solidFill>
                    <a:schemeClr val="bg1"/>
                  </a:solidFill>
                  <a:latin typeface="微软雅黑" panose="020B0503020204020204" charset="-122"/>
                  <a:ea typeface="微软雅黑" panose="020B0503020204020204" charset="-122"/>
                  <a:sym typeface="微软雅黑" panose="020B0503020204020204" charset="-122"/>
                </a:rPr>
                <a:t>单元三</a:t>
              </a:r>
              <a:endParaRPr lang="zh-CN" altLang="en-US" sz="200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6166" name="矩形 35"/>
            <p:cNvSpPr/>
            <p:nvPr/>
          </p:nvSpPr>
          <p:spPr>
            <a:xfrm>
              <a:off x="4" y="5885"/>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7" name="TextBox 36"/>
            <p:cNvSpPr/>
            <p:nvPr/>
          </p:nvSpPr>
          <p:spPr>
            <a:xfrm>
              <a:off x="-68" y="5812"/>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04</a:t>
              </a:r>
              <a:endParaRPr lang="en-US" altLang="zh-CN">
                <a:ea typeface="宋体" panose="02010600030101010101" pitchFamily="2" charset="-122"/>
              </a:endParaRPr>
            </a:p>
          </p:txBody>
        </p:sp>
        <p:sp>
          <p:nvSpPr>
            <p:cNvPr id="6168" name="TextBox 37">
              <a:hlinkClick r:id="rId3" action="ppaction://hlinksldjump"/>
            </p:cNvPr>
            <p:cNvSpPr/>
            <p:nvPr/>
          </p:nvSpPr>
          <p:spPr>
            <a:xfrm>
              <a:off x="1042" y="5885"/>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单元四</a:t>
              </a:r>
              <a:endParaRPr lang="zh-CN" altLang="en-US">
                <a:ea typeface="宋体" panose="02010600030101010101" pitchFamily="2" charset="-122"/>
              </a:endParaRPr>
            </a:p>
          </p:txBody>
        </p:sp>
        <p:sp>
          <p:nvSpPr>
            <p:cNvPr id="6170" name="矩形 32"/>
            <p:cNvSpPr/>
            <p:nvPr/>
          </p:nvSpPr>
          <p:spPr>
            <a:xfrm>
              <a:off x="4" y="6926"/>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1" name="TextBox 33"/>
            <p:cNvSpPr/>
            <p:nvPr/>
          </p:nvSpPr>
          <p:spPr>
            <a:xfrm>
              <a:off x="-68" y="6853"/>
              <a:ext cx="98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05</a:t>
              </a:r>
              <a:endParaRPr lang="en-US" altLang="zh-CN">
                <a:ea typeface="宋体" panose="02010600030101010101" pitchFamily="2" charset="-122"/>
              </a:endParaRPr>
            </a:p>
          </p:txBody>
        </p:sp>
        <p:sp>
          <p:nvSpPr>
            <p:cNvPr id="6172" name="TextBox 34">
              <a:hlinkClick r:id="rId3" action="ppaction://hlinksldjump"/>
            </p:cNvPr>
            <p:cNvSpPr/>
            <p:nvPr/>
          </p:nvSpPr>
          <p:spPr>
            <a:xfrm>
              <a:off x="1042" y="6926"/>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单元五</a:t>
              </a:r>
              <a:endParaRPr lang="zh-CN" altLang="en-US">
                <a:ea typeface="宋体" panose="02010600030101010101" pitchFamily="2" charset="-122"/>
              </a:endParaRPr>
            </a:p>
          </p:txBody>
        </p:sp>
        <p:sp>
          <p:nvSpPr>
            <p:cNvPr id="6174" name="矩形 29"/>
            <p:cNvSpPr/>
            <p:nvPr/>
          </p:nvSpPr>
          <p:spPr>
            <a:xfrm>
              <a:off x="6" y="7967"/>
              <a:ext cx="776"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5" name="TextBox 30"/>
            <p:cNvSpPr/>
            <p:nvPr/>
          </p:nvSpPr>
          <p:spPr>
            <a:xfrm>
              <a:off x="-68" y="7894"/>
              <a:ext cx="110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06</a:t>
              </a:r>
              <a:endParaRPr lang="en-US" altLang="zh-CN">
                <a:ea typeface="宋体" panose="02010600030101010101" pitchFamily="2" charset="-122"/>
              </a:endParaRPr>
            </a:p>
          </p:txBody>
        </p:sp>
        <p:sp>
          <p:nvSpPr>
            <p:cNvPr id="6176" name="TextBox 31">
              <a:hlinkClick r:id="rId3" action="ppaction://hlinksldjump"/>
            </p:cNvPr>
            <p:cNvSpPr/>
            <p:nvPr/>
          </p:nvSpPr>
          <p:spPr>
            <a:xfrm>
              <a:off x="1041" y="796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单元六</a:t>
              </a:r>
              <a:endParaRPr lang="zh-CN" altLang="en-US">
                <a:ea typeface="宋体" panose="02010600030101010101" pitchFamily="2" charset="-122"/>
              </a:endParaRPr>
            </a:p>
          </p:txBody>
        </p:sp>
      </p:grpSp>
      <p:sp>
        <p:nvSpPr>
          <p:cNvPr id="13347" name="TextBox 126"/>
          <p:cNvSpPr/>
          <p:nvPr/>
        </p:nvSpPr>
        <p:spPr>
          <a:xfrm>
            <a:off x="3839845" y="1733868"/>
            <a:ext cx="4965700" cy="1588770"/>
          </a:xfrm>
          <a:prstGeom prst="rect">
            <a:avLst/>
          </a:prstGeom>
          <a:noFill/>
          <a:ln w="9525">
            <a:noFill/>
          </a:ln>
        </p:spPr>
        <p:txBody>
          <a:bodyPr wrap="square">
            <a:spAutoFit/>
          </a:bodyPr>
          <a:p>
            <a:pPr lvl="0" algn="l">
              <a:lnSpc>
                <a:spcPct val="100000"/>
              </a:lnSpc>
            </a:pPr>
            <a:r>
              <a:rPr lang="zh-CN" altLang="en-US" sz="3200" b="1" dirty="0">
                <a:solidFill>
                  <a:schemeClr val="bg1"/>
                </a:solidFill>
                <a:latin typeface="微软雅黑" panose="020B0503020204020204" charset="-122"/>
                <a:ea typeface="微软雅黑" panose="020B0503020204020204" charset="-122"/>
                <a:sym typeface="微软雅黑" panose="020B0503020204020204" charset="-122"/>
              </a:rPr>
              <a:t>学习单元三  孕育生命之花</a:t>
            </a:r>
            <a:r>
              <a:rPr lang="en-US" altLang="zh-CN" sz="3200" b="1" dirty="0">
                <a:solidFill>
                  <a:schemeClr val="bg1"/>
                </a:solidFill>
                <a:latin typeface="微软雅黑" panose="020B0503020204020204" charset="-122"/>
                <a:ea typeface="微软雅黑" panose="020B0503020204020204" charset="-122"/>
                <a:sym typeface="微软雅黑" panose="020B0503020204020204" charset="-122"/>
              </a:rPr>
              <a:t>——</a:t>
            </a:r>
            <a:r>
              <a:rPr lang="zh-CN" altLang="en-US" sz="3200" b="1" dirty="0">
                <a:solidFill>
                  <a:schemeClr val="bg1"/>
                </a:solidFill>
                <a:latin typeface="微软雅黑" panose="020B0503020204020204" charset="-122"/>
                <a:ea typeface="微软雅黑" panose="020B0503020204020204" charset="-122"/>
                <a:sym typeface="微软雅黑" panose="020B0503020204020204" charset="-122"/>
              </a:rPr>
              <a:t>中职学生人格发展与健康</a:t>
            </a:r>
            <a:endParaRPr lang="zh-CN" altLang="en-US" sz="3200" b="1" dirty="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15367" name="标题 1"/>
          <p:cNvSpPr/>
          <p:nvPr/>
        </p:nvSpPr>
        <p:spPr>
          <a:xfrm>
            <a:off x="8598535" y="525939"/>
            <a:ext cx="2330450" cy="461010"/>
          </a:xfrm>
          <a:prstGeom prst="rect">
            <a:avLst/>
          </a:prstGeom>
          <a:noFill/>
          <a:ln w="9525">
            <a:noFill/>
          </a:ln>
        </p:spPr>
        <p:txBody>
          <a:bodyPr anchor="ctr" anchorCtr="0">
            <a:normAutofit/>
          </a:bodyPr>
          <a:p>
            <a:pPr lvl="0" algn="r">
              <a:lnSpc>
                <a:spcPct val="100000"/>
              </a:lnSpc>
            </a:pPr>
            <a:r>
              <a:rPr lang="zh-CN" altLang="en-US" sz="1400">
                <a:solidFill>
                  <a:srgbClr val="7BC143"/>
                </a:solidFill>
                <a:latin typeface="微软雅黑" panose="020B0503020204020204" charset="-122"/>
                <a:ea typeface="微软雅黑" panose="020B0503020204020204" charset="-122"/>
                <a:sym typeface="Calibri" panose="020F0502020204030204" charset="0"/>
              </a:rPr>
              <a:t>孕育生命之花</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4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学习单元三</a:t>
            </a:r>
            <a:endParaRPr lang="zh-CN" altLang="en-US" sz="1400" baseline="0">
              <a:solidFill>
                <a:srgbClr val="7BC143"/>
              </a:solidFill>
              <a:latin typeface="微软雅黑" panose="020B0503020204020204" charset="-122"/>
              <a:ea typeface="微软雅黑" panose="020B0503020204020204" charset="-122"/>
              <a:sym typeface="Calibri" panose="020F0502020204030204" charset="0"/>
            </a:endParaRPr>
          </a:p>
        </p:txBody>
      </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7688"/>
                                        </p:tgtEl>
                                        <p:attrNameLst>
                                          <p:attrName>style.visibility</p:attrName>
                                        </p:attrNameLst>
                                      </p:cBhvr>
                                      <p:to>
                                        <p:strVal val="visible"/>
                                      </p:to>
                                    </p:set>
                                    <p:animEffect filter="wipe(left)">
                                      <p:cBhvr>
                                        <p:cTn id="7" dur="400"/>
                                        <p:tgtEl>
                                          <p:spTgt spid="27688"/>
                                        </p:tgtEl>
                                      </p:cBhvr>
                                    </p:animEffect>
                                  </p:childTnLst>
                                </p:cTn>
                              </p:par>
                              <p:par>
                                <p:cTn id="8" presetID="52" presetClass="entr" presetSubtype="0" fill="hold" nodeType="withEffect">
                                  <p:stCondLst>
                                    <p:cond delay="100"/>
                                  </p:stCondLst>
                                  <p:childTnLst>
                                    <p:set>
                                      <p:cBhvr>
                                        <p:cTn id="9" dur="1" fill="hold">
                                          <p:stCondLst>
                                            <p:cond delay="0"/>
                                          </p:stCondLst>
                                        </p:cTn>
                                        <p:tgtEl>
                                          <p:spTgt spid="27689"/>
                                        </p:tgtEl>
                                        <p:attrNameLst>
                                          <p:attrName>style.visibility</p:attrName>
                                        </p:attrNameLst>
                                      </p:cBhvr>
                                      <p:to>
                                        <p:strVal val="visible"/>
                                      </p:to>
                                    </p:set>
                                    <p:animScale>
                                      <p:cBhvr>
                                        <p:cTn id="10" dur="500" decel="50000" fill="hold">
                                          <p:stCondLst>
                                            <p:cond delay="0"/>
                                          </p:stCondLst>
                                        </p:cTn>
                                        <p:tgtEl>
                                          <p:spTgt spid="2768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 dur="500" decel="50000" fill="hold">
                                          <p:stCondLst>
                                            <p:cond delay="0"/>
                                          </p:stCondLst>
                                        </p:cTn>
                                        <p:tgtEl>
                                          <p:spTgt spid="27689"/>
                                        </p:tgtEl>
                                        <p:attrNameLst>
                                          <p:attrName>ppt_x</p:attrName>
                                          <p:attrName>ppt_y</p:attrName>
                                        </p:attrNameLst>
                                      </p:cBhvr>
                                    </p:animMotion>
                                    <p:animEffect filter="fade">
                                      <p:cBhvr>
                                        <p:cTn id="12" dur="500"/>
                                        <p:tgtEl>
                                          <p:spTgt spid="27689"/>
                                        </p:tgtEl>
                                      </p:cBhvr>
                                    </p:animEffect>
                                  </p:childTnLst>
                                </p:cTn>
                              </p:par>
                              <p:par>
                                <p:cTn id="13" presetID="52" presetClass="entr" presetSubtype="0" fill="hold" grpId="0" nodeType="withEffect">
                                  <p:stCondLst>
                                    <p:cond delay="300"/>
                                  </p:stCondLst>
                                  <p:childTnLst>
                                    <p:set>
                                      <p:cBhvr>
                                        <p:cTn id="14" dur="1" fill="hold">
                                          <p:stCondLst>
                                            <p:cond delay="0"/>
                                          </p:stCondLst>
                                        </p:cTn>
                                        <p:tgtEl>
                                          <p:spTgt spid="27685"/>
                                        </p:tgtEl>
                                        <p:attrNameLst>
                                          <p:attrName>style.visibility</p:attrName>
                                        </p:attrNameLst>
                                      </p:cBhvr>
                                      <p:to>
                                        <p:strVal val="visible"/>
                                      </p:to>
                                    </p:set>
                                    <p:animScale>
                                      <p:cBhvr>
                                        <p:cTn id="15" dur="500" decel="50000" fill="hold">
                                          <p:stCondLst>
                                            <p:cond delay="0"/>
                                          </p:stCondLst>
                                        </p:cTn>
                                        <p:tgtEl>
                                          <p:spTgt spid="2768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 dur="500" decel="50000" fill="hold">
                                          <p:stCondLst>
                                            <p:cond delay="0"/>
                                          </p:stCondLst>
                                        </p:cTn>
                                        <p:tgtEl>
                                          <p:spTgt spid="27685"/>
                                        </p:tgtEl>
                                        <p:attrNameLst>
                                          <p:attrName>ppt_x</p:attrName>
                                          <p:attrName>ppt_y</p:attrName>
                                        </p:attrNameLst>
                                      </p:cBhvr>
                                    </p:animMotion>
                                    <p:animEffect filter="fade">
                                      <p:cBhvr>
                                        <p:cTn id="17" dur="500"/>
                                        <p:tgtEl>
                                          <p:spTgt spid="27685"/>
                                        </p:tgtEl>
                                      </p:cBhvr>
                                    </p:animEffect>
                                  </p:childTnLst>
                                </p:cTn>
                              </p:par>
                              <p:par>
                                <p:cTn id="18" presetID="52" presetClass="entr" presetSubtype="0" fill="hold" grpId="0" nodeType="withEffect">
                                  <p:stCondLst>
                                    <p:cond delay="400"/>
                                  </p:stCondLst>
                                  <p:childTnLst>
                                    <p:set>
                                      <p:cBhvr>
                                        <p:cTn id="19" dur="1" fill="hold">
                                          <p:stCondLst>
                                            <p:cond delay="0"/>
                                          </p:stCondLst>
                                        </p:cTn>
                                        <p:tgtEl>
                                          <p:spTgt spid="27686"/>
                                        </p:tgtEl>
                                        <p:attrNameLst>
                                          <p:attrName>style.visibility</p:attrName>
                                        </p:attrNameLst>
                                      </p:cBhvr>
                                      <p:to>
                                        <p:strVal val="visible"/>
                                      </p:to>
                                    </p:set>
                                    <p:animScale>
                                      <p:cBhvr>
                                        <p:cTn id="20" dur="500" decel="50000" fill="hold">
                                          <p:stCondLst>
                                            <p:cond delay="0"/>
                                          </p:stCondLst>
                                        </p:cTn>
                                        <p:tgtEl>
                                          <p:spTgt spid="2768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 dur="500" decel="50000" fill="hold">
                                          <p:stCondLst>
                                            <p:cond delay="0"/>
                                          </p:stCondLst>
                                        </p:cTn>
                                        <p:tgtEl>
                                          <p:spTgt spid="27686"/>
                                        </p:tgtEl>
                                        <p:attrNameLst>
                                          <p:attrName>ppt_x</p:attrName>
                                          <p:attrName>ppt_y</p:attrName>
                                        </p:attrNameLst>
                                      </p:cBhvr>
                                    </p:animMotion>
                                    <p:animEffect filter="fade">
                                      <p:cBhvr>
                                        <p:cTn id="22" dur="500"/>
                                        <p:tgtEl>
                                          <p:spTgt spid="27686"/>
                                        </p:tgtEl>
                                      </p:cBhvr>
                                    </p:animEffect>
                                  </p:childTnLst>
                                </p:cTn>
                              </p:par>
                              <p:par>
                                <p:cTn id="23" presetID="52" presetClass="entr" presetSubtype="0" fill="hold" grpId="0" nodeType="withEffect">
                                  <p:stCondLst>
                                    <p:cond delay="500"/>
                                  </p:stCondLst>
                                  <p:childTnLst>
                                    <p:set>
                                      <p:cBhvr>
                                        <p:cTn id="24" dur="1" fill="hold">
                                          <p:stCondLst>
                                            <p:cond delay="0"/>
                                          </p:stCondLst>
                                        </p:cTn>
                                        <p:tgtEl>
                                          <p:spTgt spid="27687"/>
                                        </p:tgtEl>
                                        <p:attrNameLst>
                                          <p:attrName>style.visibility</p:attrName>
                                        </p:attrNameLst>
                                      </p:cBhvr>
                                      <p:to>
                                        <p:strVal val="visible"/>
                                      </p:to>
                                    </p:set>
                                    <p:animScale>
                                      <p:cBhvr>
                                        <p:cTn id="25" dur="500" decel="50000" fill="hold">
                                          <p:stCondLst>
                                            <p:cond delay="0"/>
                                          </p:stCondLst>
                                        </p:cTn>
                                        <p:tgtEl>
                                          <p:spTgt spid="2768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500" decel="50000" fill="hold">
                                          <p:stCondLst>
                                            <p:cond delay="0"/>
                                          </p:stCondLst>
                                        </p:cTn>
                                        <p:tgtEl>
                                          <p:spTgt spid="27687"/>
                                        </p:tgtEl>
                                        <p:attrNameLst>
                                          <p:attrName>ppt_x</p:attrName>
                                          <p:attrName>ppt_y</p:attrName>
                                        </p:attrNameLst>
                                      </p:cBhvr>
                                    </p:animMotion>
                                    <p:animEffect filter="fade">
                                      <p:cBhvr>
                                        <p:cTn id="27" dur="500"/>
                                        <p:tgtEl>
                                          <p:spTgt spid="276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85" grpId="0" bldLvl="0" animBg="1"/>
      <p:bldP spid="27686" grpId="0" bldLvl="0" animBg="1"/>
      <p:bldP spid="27687" grpId="0" bldLvl="0" animBg="1"/>
      <p:bldP spid="27688" grpId="0" bldLvl="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9" name="矩形 2"/>
          <p:cNvSpPr/>
          <p:nvPr/>
        </p:nvSpPr>
        <p:spPr>
          <a:xfrm>
            <a:off x="1846898" y="1123950"/>
            <a:ext cx="10344150" cy="4826000"/>
          </a:xfrm>
          <a:prstGeom prst="rect">
            <a:avLst/>
          </a:prstGeom>
          <a:solidFill>
            <a:srgbClr val="F1F1F1"/>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pic>
        <p:nvPicPr>
          <p:cNvPr id="34864" name="Picture 4" descr="C:\Users\cxy\Desktop\中职-《心理健康》\图\懒散2.png懒散2"/>
          <p:cNvPicPr>
            <a:picLocks noChangeAspect="1"/>
          </p:cNvPicPr>
          <p:nvPr/>
        </p:nvPicPr>
        <p:blipFill>
          <a:blip r:embed="rId1"/>
          <a:srcRect/>
          <a:stretch>
            <a:fillRect/>
          </a:stretch>
        </p:blipFill>
        <p:spPr>
          <a:xfrm>
            <a:off x="1846898" y="1122998"/>
            <a:ext cx="6795770" cy="4826000"/>
          </a:xfrm>
          <a:prstGeom prst="rect">
            <a:avLst/>
          </a:prstGeom>
          <a:noFill/>
          <a:ln w="9525">
            <a:noFill/>
          </a:ln>
        </p:spPr>
      </p:pic>
      <p:sp>
        <p:nvSpPr>
          <p:cNvPr id="34822" name="直接连接符 5"/>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grpSp>
        <p:nvGrpSpPr>
          <p:cNvPr id="34850" name="组合 34849"/>
          <p:cNvGrpSpPr/>
          <p:nvPr/>
        </p:nvGrpSpPr>
        <p:grpSpPr>
          <a:xfrm>
            <a:off x="1883410" y="512763"/>
            <a:ext cx="539750" cy="539750"/>
            <a:chOff x="0" y="0"/>
            <a:chExt cx="540000" cy="540000"/>
          </a:xfrm>
        </p:grpSpPr>
        <p:sp>
          <p:nvSpPr>
            <p:cNvPr id="34851"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34852"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07</a:t>
              </a:r>
              <a:endParaRPr lang="zh-CN" altLang="en-US" dirty="0">
                <a:ea typeface="宋体" panose="02010600030101010101" pitchFamily="2" charset="-122"/>
              </a:endParaRPr>
            </a:p>
          </p:txBody>
        </p:sp>
      </p:grpSp>
      <p:sp>
        <p:nvSpPr>
          <p:cNvPr id="34853" name="TextBox 12"/>
          <p:cNvSpPr/>
          <p:nvPr/>
        </p:nvSpPr>
        <p:spPr>
          <a:xfrm>
            <a:off x="2712085" y="552450"/>
            <a:ext cx="5160010"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中职学生常见的人格发展缺陷与调适</a:t>
            </a:r>
            <a:endParaRPr lang="zh-CN" altLang="en-US" dirty="0">
              <a:ea typeface="宋体" panose="02010600030101010101" pitchFamily="2" charset="-122"/>
            </a:endParaRPr>
          </a:p>
        </p:txBody>
      </p:sp>
      <p:sp>
        <p:nvSpPr>
          <p:cNvPr id="34854"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grpSp>
        <p:nvGrpSpPr>
          <p:cNvPr id="34855" name="组合 34854"/>
          <p:cNvGrpSpPr/>
          <p:nvPr/>
        </p:nvGrpSpPr>
        <p:grpSpPr>
          <a:xfrm>
            <a:off x="1846898" y="6015038"/>
            <a:ext cx="7777162" cy="828675"/>
            <a:chOff x="0" y="0"/>
            <a:chExt cx="7776656" cy="828000"/>
          </a:xfrm>
        </p:grpSpPr>
        <p:sp>
          <p:nvSpPr>
            <p:cNvPr id="34856" name="矩形 13"/>
            <p:cNvSpPr/>
            <p:nvPr/>
          </p:nvSpPr>
          <p:spPr>
            <a:xfrm>
              <a:off x="0" y="150097"/>
              <a:ext cx="7776656" cy="432000"/>
            </a:xfrm>
            <a:prstGeom prst="rect">
              <a:avLst/>
            </a:prstGeom>
            <a:solidFill>
              <a:srgbClr val="7BC143"/>
            </a:solidFill>
            <a:ln w="9525" cap="flat" cmpd="sng">
              <a:solidFill>
                <a:schemeClr val="bg1"/>
              </a:solidFill>
              <a:prstDash val="solid"/>
              <a:miter/>
              <a:headEnd type="none" w="med" len="med"/>
              <a:tailEnd type="none" w="med" len="med"/>
            </a:ln>
          </p:spPr>
          <p:txBody>
            <a:bodyPr anchor="ctr"/>
            <a:p>
              <a:pPr lvl="0" algn="ctr">
                <a:lnSpc>
                  <a:spcPct val="100000"/>
                </a:lnSpc>
              </a:pPr>
              <a:endParaRPr>
                <a:solidFill>
                  <a:schemeClr val="bg1"/>
                </a:solidFill>
                <a:latin typeface="微软雅黑" panose="020B0503020204020204" charset="-122"/>
                <a:ea typeface="微软雅黑" panose="020B0503020204020204" charset="-122"/>
                <a:sym typeface="微软雅黑" panose="020B0503020204020204" charset="-122"/>
              </a:endParaRPr>
            </a:p>
          </p:txBody>
        </p:sp>
        <p:pic>
          <p:nvPicPr>
            <p:cNvPr id="34857" name="Picture 6" descr="E:\仝德志文件，勿删！\03-参考文档\！PPT图片及版面资源\06-PPT精选插图\12-标签\橙色把手-阴影.png"/>
            <p:cNvPicPr>
              <a:picLocks noChangeAspect="1"/>
            </p:cNvPicPr>
            <p:nvPr/>
          </p:nvPicPr>
          <p:blipFill>
            <a:blip r:embed="rId2"/>
            <a:stretch>
              <a:fillRect/>
            </a:stretch>
          </p:blipFill>
          <p:spPr>
            <a:xfrm>
              <a:off x="858733" y="0"/>
              <a:ext cx="1062000" cy="828000"/>
            </a:xfrm>
            <a:prstGeom prst="rect">
              <a:avLst/>
            </a:prstGeom>
            <a:noFill/>
            <a:ln w="9525">
              <a:noFill/>
            </a:ln>
          </p:spPr>
        </p:pic>
        <p:sp>
          <p:nvSpPr>
            <p:cNvPr id="34859" name="椭圆 16"/>
            <p:cNvSpPr/>
            <p:nvPr/>
          </p:nvSpPr>
          <p:spPr>
            <a:xfrm>
              <a:off x="144015" y="186480"/>
              <a:ext cx="360040" cy="360040"/>
            </a:xfrm>
            <a:prstGeom prst="ellipse">
              <a:avLst/>
            </a:prstGeom>
            <a:solidFill>
              <a:schemeClr val="bg1"/>
            </a:solidFill>
            <a:ln w="25400" cap="flat" cmpd="sng">
              <a:solidFill>
                <a:schemeClr val="bg1"/>
              </a:solidFill>
              <a:prstDash val="solid"/>
              <a:headEnd type="none" w="med" len="med"/>
              <a:tailEnd type="none" w="med" len="med"/>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sp>
        <p:nvSpPr>
          <p:cNvPr id="34860" name="TextBox 17"/>
          <p:cNvSpPr/>
          <p:nvPr/>
        </p:nvSpPr>
        <p:spPr>
          <a:xfrm>
            <a:off x="3791585" y="6203950"/>
            <a:ext cx="5545138" cy="384810"/>
          </a:xfrm>
          <a:prstGeom prst="rect">
            <a:avLst/>
          </a:prstGeom>
          <a:noFill/>
          <a:ln w="9525">
            <a:noFill/>
          </a:ln>
        </p:spPr>
        <p:txBody>
          <a:bodyPr wrap="square" lIns="0">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懒散</a:t>
            </a:r>
            <a:endParaRPr lang="zh-CN" altLang="en-US" dirty="0">
              <a:ea typeface="宋体" panose="02010600030101010101" pitchFamily="2" charset="-122"/>
            </a:endParaRPr>
          </a:p>
        </p:txBody>
      </p:sp>
      <p:sp>
        <p:nvSpPr>
          <p:cNvPr id="34861" name="TextBox 18"/>
          <p:cNvSpPr/>
          <p:nvPr/>
        </p:nvSpPr>
        <p:spPr>
          <a:xfrm>
            <a:off x="1919923" y="6096000"/>
            <a:ext cx="407987" cy="579120"/>
          </a:xfrm>
          <a:prstGeom prst="rect">
            <a:avLst/>
          </a:prstGeom>
          <a:noFill/>
          <a:ln w="9525">
            <a:noFill/>
          </a:ln>
        </p:spPr>
        <p:txBody>
          <a:bodyPr wrap="square">
            <a:spAutoFit/>
          </a:bodyPr>
          <a:p>
            <a:pPr lvl="0" fontAlgn="base">
              <a:lnSpc>
                <a:spcPct val="100000"/>
              </a:lnSpc>
              <a:spcBef>
                <a:spcPct val="0"/>
              </a:spcBef>
              <a:spcAft>
                <a:spcPct val="0"/>
              </a:spcAft>
            </a:pPr>
            <a:r>
              <a:rPr lang="en-US" sz="3200" b="1" i="1" dirty="0">
                <a:solidFill>
                  <a:srgbClr val="7BC143"/>
                </a:solidFill>
                <a:latin typeface="Broadway" panose="04040905080B02020502" pitchFamily="2" charset="0"/>
                <a:ea typeface="DFPYeaSong-B5" pitchFamily="2" charset="-120"/>
                <a:sym typeface="Broadway" panose="04040905080B02020502" pitchFamily="2" charset="0"/>
              </a:rPr>
              <a:t>6</a:t>
            </a:r>
            <a:endParaRPr lang="en-US" dirty="0">
              <a:ea typeface="宋体" panose="02010600030101010101" pitchFamily="2" charset="-122"/>
            </a:endParaRPr>
          </a:p>
        </p:txBody>
      </p:sp>
      <p:sp>
        <p:nvSpPr>
          <p:cNvPr id="34862" name="Text Box 44"/>
          <p:cNvSpPr/>
          <p:nvPr/>
        </p:nvSpPr>
        <p:spPr>
          <a:xfrm>
            <a:off x="6953885" y="1581150"/>
            <a:ext cx="4291330" cy="4038600"/>
          </a:xfrm>
          <a:prstGeom prst="rect">
            <a:avLst/>
          </a:prstGeom>
          <a:noFill/>
          <a:ln w="9525">
            <a:noFill/>
          </a:ln>
        </p:spPr>
        <p:txBody>
          <a:bodyPr wrap="square">
            <a:spAutoFit/>
          </a:bodyPr>
          <a:p>
            <a:pPr lvl="0" indent="457200">
              <a:lnSpc>
                <a:spcPct val="120000"/>
              </a:lnSpc>
            </a:pPr>
            <a:r>
              <a:rPr lang="zh-CN" altLang="en-US" dirty="0">
                <a:solidFill>
                  <a:srgbClr val="000000"/>
                </a:solidFill>
                <a:latin typeface="Calibri" panose="020F0502020204030204" charset="0"/>
                <a:ea typeface="宋体" panose="02010600030101010101" pitchFamily="2" charset="-122"/>
                <a:sym typeface="宋体" panose="02010600030101010101" pitchFamily="2" charset="-122"/>
              </a:rPr>
              <a:t>懒散是指一种慵懒、闲散、拖拉、疲沓、松垮的生存状态，是意志活动无力的表现。懒惰是影响中职学生积极进取、张扬青春活力的天敌。主要表现在：百无聊赖，心情不爽，情绪不佳，活力不足，做事犹豫不决，随波逐流，对任何事没有信心，没有计划。处于懒惰状态的中职学生也常感到内疚、自责、后悔，但又无力自拔，心有余而力不足，主要是缺乏毅力所致。克服懒散的办法是从小事做起，磨炼意志，自我监控，学习运筹和管理时间。</a:t>
            </a:r>
            <a:endParaRPr lang="zh-CN" altLang="en-US" dirty="0">
              <a:solidFill>
                <a:srgbClr val="000000"/>
              </a:solidFill>
              <a:latin typeface="Calibri" panose="020F0502020204030204" charset="0"/>
              <a:ea typeface="宋体" panose="02010600030101010101" pitchFamily="2" charset="-122"/>
              <a:sym typeface="宋体" panose="02010600030101010101" pitchFamily="2" charset="-122"/>
            </a:endParaRPr>
          </a:p>
        </p:txBody>
      </p:sp>
      <p:grpSp>
        <p:nvGrpSpPr>
          <p:cNvPr id="3" name="组合 2"/>
          <p:cNvGrpSpPr/>
          <p:nvPr/>
        </p:nvGrpSpPr>
        <p:grpSpPr>
          <a:xfrm>
            <a:off x="-42545" y="1123950"/>
            <a:ext cx="1748155" cy="4826000"/>
            <a:chOff x="-68" y="1770"/>
            <a:chExt cx="2753" cy="7600"/>
          </a:xfrm>
        </p:grpSpPr>
        <p:sp>
          <p:nvSpPr>
            <p:cNvPr id="2" name="矩形 13"/>
            <p:cNvSpPr/>
            <p:nvPr/>
          </p:nvSpPr>
          <p:spPr>
            <a:xfrm>
              <a:off x="3" y="1770"/>
              <a:ext cx="2680" cy="76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152" name="矩形 19"/>
            <p:cNvSpPr/>
            <p:nvPr/>
          </p:nvSpPr>
          <p:spPr>
            <a:xfrm>
              <a:off x="921" y="4880"/>
              <a:ext cx="1736"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3" name="矩形 20"/>
            <p:cNvSpPr/>
            <p:nvPr/>
          </p:nvSpPr>
          <p:spPr>
            <a:xfrm>
              <a:off x="3" y="2789"/>
              <a:ext cx="777"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4" name="TextBox 21"/>
            <p:cNvSpPr/>
            <p:nvPr/>
          </p:nvSpPr>
          <p:spPr>
            <a:xfrm>
              <a:off x="-68" y="2678"/>
              <a:ext cx="994"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01</a:t>
              </a:r>
              <a:endParaRPr lang="en-US" altLang="zh-CN" sz="2800" b="1">
                <a:solidFill>
                  <a:srgbClr val="F2F2F2"/>
                </a:solidFill>
                <a:latin typeface="Bradley Hand ITC" pitchFamily="2" charset="0"/>
                <a:ea typeface="楷体_GB2312" panose="02010609030101010101" pitchFamily="1" charset="-122"/>
                <a:sym typeface="Bradley Hand ITC" pitchFamily="2" charset="0"/>
              </a:endParaRPr>
            </a:p>
          </p:txBody>
        </p:sp>
        <p:sp>
          <p:nvSpPr>
            <p:cNvPr id="6155" name="TextBox 22">
              <a:hlinkClick r:id="rId3" action="ppaction://hlinksldjump"/>
            </p:cNvPr>
            <p:cNvSpPr/>
            <p:nvPr/>
          </p:nvSpPr>
          <p:spPr>
            <a:xfrm>
              <a:off x="1041" y="275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rPr>
                <a:t>单元一</a:t>
              </a:r>
              <a:endPar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endParaRPr>
            </a:p>
          </p:txBody>
        </p:sp>
        <p:sp>
          <p:nvSpPr>
            <p:cNvPr id="6158" name="矩形 41"/>
            <p:cNvSpPr/>
            <p:nvPr/>
          </p:nvSpPr>
          <p:spPr>
            <a:xfrm>
              <a:off x="4" y="3835"/>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9" name="TextBox 42"/>
            <p:cNvSpPr/>
            <p:nvPr/>
          </p:nvSpPr>
          <p:spPr>
            <a:xfrm>
              <a:off x="-68" y="3724"/>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02</a:t>
              </a:r>
              <a:endParaRPr lang="en-US" altLang="zh-CN">
                <a:ea typeface="宋体" panose="02010600030101010101" pitchFamily="2" charset="-122"/>
              </a:endParaRPr>
            </a:p>
          </p:txBody>
        </p:sp>
        <p:sp>
          <p:nvSpPr>
            <p:cNvPr id="6160" name="TextBox 43">
              <a:hlinkClick r:id="rId3" action="ppaction://hlinksldjump"/>
            </p:cNvPr>
            <p:cNvSpPr/>
            <p:nvPr/>
          </p:nvSpPr>
          <p:spPr>
            <a:xfrm>
              <a:off x="1042" y="3803"/>
              <a:ext cx="1641" cy="658"/>
            </a:xfrm>
            <a:prstGeom prst="rect">
              <a:avLst/>
            </a:prstGeom>
            <a:noFill/>
            <a:ln w="9525">
              <a:noFill/>
            </a:ln>
          </p:spPr>
          <p:txBody>
            <a:bodyPr wrap="square">
              <a:spAutoFit/>
            </a:bodyPr>
            <a:p>
              <a:pPr lvl="0">
                <a:lnSpc>
                  <a:spcPct val="100000"/>
                </a:lnSpc>
              </a:pPr>
              <a:r>
                <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rPr>
                <a:t>单元二</a:t>
              </a:r>
              <a:endPar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endParaRPr>
            </a:p>
          </p:txBody>
        </p:sp>
        <p:sp>
          <p:nvSpPr>
            <p:cNvPr id="6162" name="矩形 38"/>
            <p:cNvSpPr/>
            <p:nvPr/>
          </p:nvSpPr>
          <p:spPr>
            <a:xfrm>
              <a:off x="4" y="4881"/>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3" name="TextBox 39"/>
            <p:cNvSpPr/>
            <p:nvPr/>
          </p:nvSpPr>
          <p:spPr>
            <a:xfrm>
              <a:off x="-68" y="4770"/>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03</a:t>
              </a:r>
              <a:endParaRPr lang="en-US" altLang="zh-CN">
                <a:ea typeface="宋体" panose="02010600030101010101" pitchFamily="2" charset="-122"/>
              </a:endParaRPr>
            </a:p>
          </p:txBody>
        </p:sp>
        <p:sp>
          <p:nvSpPr>
            <p:cNvPr id="6164" name="TextBox 40">
              <a:hlinkClick r:id="rId3" action="ppaction://hlinksldjump"/>
            </p:cNvPr>
            <p:cNvSpPr/>
            <p:nvPr/>
          </p:nvSpPr>
          <p:spPr>
            <a:xfrm>
              <a:off x="1042" y="4849"/>
              <a:ext cx="1641" cy="658"/>
            </a:xfrm>
            <a:prstGeom prst="rect">
              <a:avLst/>
            </a:prstGeom>
            <a:noFill/>
            <a:ln w="9525">
              <a:noFill/>
            </a:ln>
          </p:spPr>
          <p:txBody>
            <a:bodyPr wrap="square">
              <a:spAutoFit/>
            </a:bodyPr>
            <a:p>
              <a:pPr lvl="0">
                <a:lnSpc>
                  <a:spcPct val="100000"/>
                </a:lnSpc>
              </a:pPr>
              <a:r>
                <a:rPr lang="zh-CN" altLang="en-US" sz="2000">
                  <a:solidFill>
                    <a:schemeClr val="bg1"/>
                  </a:solidFill>
                  <a:latin typeface="微软雅黑" panose="020B0503020204020204" charset="-122"/>
                  <a:ea typeface="微软雅黑" panose="020B0503020204020204" charset="-122"/>
                  <a:sym typeface="微软雅黑" panose="020B0503020204020204" charset="-122"/>
                </a:rPr>
                <a:t>单元三</a:t>
              </a:r>
              <a:endParaRPr lang="zh-CN" altLang="en-US" sz="200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6166" name="矩形 35"/>
            <p:cNvSpPr/>
            <p:nvPr/>
          </p:nvSpPr>
          <p:spPr>
            <a:xfrm>
              <a:off x="4" y="5885"/>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7" name="TextBox 36"/>
            <p:cNvSpPr/>
            <p:nvPr/>
          </p:nvSpPr>
          <p:spPr>
            <a:xfrm>
              <a:off x="-68" y="5812"/>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04</a:t>
              </a:r>
              <a:endParaRPr lang="en-US" altLang="zh-CN">
                <a:ea typeface="宋体" panose="02010600030101010101" pitchFamily="2" charset="-122"/>
              </a:endParaRPr>
            </a:p>
          </p:txBody>
        </p:sp>
        <p:sp>
          <p:nvSpPr>
            <p:cNvPr id="6168" name="TextBox 37">
              <a:hlinkClick r:id="rId3" action="ppaction://hlinksldjump"/>
            </p:cNvPr>
            <p:cNvSpPr/>
            <p:nvPr/>
          </p:nvSpPr>
          <p:spPr>
            <a:xfrm>
              <a:off x="1042" y="5885"/>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单元四</a:t>
              </a:r>
              <a:endParaRPr lang="zh-CN" altLang="en-US">
                <a:ea typeface="宋体" panose="02010600030101010101" pitchFamily="2" charset="-122"/>
              </a:endParaRPr>
            </a:p>
          </p:txBody>
        </p:sp>
        <p:sp>
          <p:nvSpPr>
            <p:cNvPr id="6170" name="矩形 32"/>
            <p:cNvSpPr/>
            <p:nvPr/>
          </p:nvSpPr>
          <p:spPr>
            <a:xfrm>
              <a:off x="4" y="6926"/>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1" name="TextBox 33"/>
            <p:cNvSpPr/>
            <p:nvPr/>
          </p:nvSpPr>
          <p:spPr>
            <a:xfrm>
              <a:off x="-68" y="6853"/>
              <a:ext cx="98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05</a:t>
              </a:r>
              <a:endParaRPr lang="en-US" altLang="zh-CN">
                <a:ea typeface="宋体" panose="02010600030101010101" pitchFamily="2" charset="-122"/>
              </a:endParaRPr>
            </a:p>
          </p:txBody>
        </p:sp>
        <p:sp>
          <p:nvSpPr>
            <p:cNvPr id="6172" name="TextBox 34">
              <a:hlinkClick r:id="rId3" action="ppaction://hlinksldjump"/>
            </p:cNvPr>
            <p:cNvSpPr/>
            <p:nvPr/>
          </p:nvSpPr>
          <p:spPr>
            <a:xfrm>
              <a:off x="1042" y="6926"/>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单元五</a:t>
              </a:r>
              <a:endParaRPr lang="zh-CN" altLang="en-US">
                <a:ea typeface="宋体" panose="02010600030101010101" pitchFamily="2" charset="-122"/>
              </a:endParaRPr>
            </a:p>
          </p:txBody>
        </p:sp>
        <p:sp>
          <p:nvSpPr>
            <p:cNvPr id="6174" name="矩形 29"/>
            <p:cNvSpPr/>
            <p:nvPr/>
          </p:nvSpPr>
          <p:spPr>
            <a:xfrm>
              <a:off x="6" y="7967"/>
              <a:ext cx="776"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5" name="TextBox 30"/>
            <p:cNvSpPr/>
            <p:nvPr/>
          </p:nvSpPr>
          <p:spPr>
            <a:xfrm>
              <a:off x="-68" y="7894"/>
              <a:ext cx="110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06</a:t>
              </a:r>
              <a:endParaRPr lang="en-US" altLang="zh-CN">
                <a:ea typeface="宋体" panose="02010600030101010101" pitchFamily="2" charset="-122"/>
              </a:endParaRPr>
            </a:p>
          </p:txBody>
        </p:sp>
        <p:sp>
          <p:nvSpPr>
            <p:cNvPr id="6176" name="TextBox 31">
              <a:hlinkClick r:id="rId3" action="ppaction://hlinksldjump"/>
            </p:cNvPr>
            <p:cNvSpPr/>
            <p:nvPr/>
          </p:nvSpPr>
          <p:spPr>
            <a:xfrm>
              <a:off x="1041" y="796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单元六</a:t>
              </a:r>
              <a:endParaRPr lang="zh-CN" altLang="en-US">
                <a:ea typeface="宋体" panose="02010600030101010101" pitchFamily="2" charset="-122"/>
              </a:endParaRPr>
            </a:p>
          </p:txBody>
        </p:sp>
      </p:grpSp>
      <p:sp>
        <p:nvSpPr>
          <p:cNvPr id="15367" name="标题 1"/>
          <p:cNvSpPr/>
          <p:nvPr/>
        </p:nvSpPr>
        <p:spPr>
          <a:xfrm>
            <a:off x="8598535" y="525939"/>
            <a:ext cx="2330450" cy="461010"/>
          </a:xfrm>
          <a:prstGeom prst="rect">
            <a:avLst/>
          </a:prstGeom>
          <a:noFill/>
          <a:ln w="9525">
            <a:noFill/>
          </a:ln>
        </p:spPr>
        <p:txBody>
          <a:bodyPr anchor="ctr" anchorCtr="0">
            <a:normAutofit/>
          </a:bodyPr>
          <a:p>
            <a:pPr lvl="0" algn="r">
              <a:lnSpc>
                <a:spcPct val="100000"/>
              </a:lnSpc>
            </a:pPr>
            <a:r>
              <a:rPr lang="zh-CN" altLang="en-US" sz="1400">
                <a:solidFill>
                  <a:srgbClr val="7BC143"/>
                </a:solidFill>
                <a:latin typeface="微软雅黑" panose="020B0503020204020204" charset="-122"/>
                <a:ea typeface="微软雅黑" panose="020B0503020204020204" charset="-122"/>
                <a:sym typeface="Calibri" panose="020F0502020204030204" charset="0"/>
              </a:rPr>
              <a:t>孕育生命之花</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4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学习单元三</a:t>
            </a:r>
            <a:endParaRPr lang="zh-CN" altLang="en-US" sz="1400" baseline="0">
              <a:solidFill>
                <a:srgbClr val="7BC143"/>
              </a:solidFill>
              <a:latin typeface="微软雅黑" panose="020B0503020204020204" charset="-122"/>
              <a:ea typeface="微软雅黑" panose="020B0503020204020204" charset="-122"/>
              <a:sym typeface="Calibri" panose="020F050202020403020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34862"/>
                                        </p:tgtEl>
                                        <p:attrNameLst>
                                          <p:attrName>style.visibility</p:attrName>
                                        </p:attrNameLst>
                                      </p:cBhvr>
                                      <p:to>
                                        <p:strVal val="visible"/>
                                      </p:to>
                                    </p:set>
                                    <p:animEffect filter="fade">
                                      <p:cBhvr>
                                        <p:cTn id="7" dur="1000"/>
                                        <p:tgtEl>
                                          <p:spTgt spid="34862"/>
                                        </p:tgtEl>
                                      </p:cBhvr>
                                    </p:animEffect>
                                    <p:anim calcmode="lin" valueType="num">
                                      <p:cBhvr>
                                        <p:cTn id="8" dur="1000" fill="hold"/>
                                        <p:tgtEl>
                                          <p:spTgt spid="34862"/>
                                        </p:tgtEl>
                                        <p:attrNameLst>
                                          <p:attrName>ppt_x</p:attrName>
                                        </p:attrNameLst>
                                      </p:cBhvr>
                                      <p:tavLst>
                                        <p:tav tm="0">
                                          <p:val>
                                            <p:strVal val="#ppt_x"/>
                                          </p:val>
                                        </p:tav>
                                        <p:tav tm="100000">
                                          <p:val>
                                            <p:strVal val="#ppt_x"/>
                                          </p:val>
                                        </p:tav>
                                      </p:tavLst>
                                    </p:anim>
                                    <p:anim calcmode="lin" valueType="num">
                                      <p:cBhvr>
                                        <p:cTn id="9" dur="1000" fill="hold"/>
                                        <p:tgtEl>
                                          <p:spTgt spid="3486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62" grpId="0" bldLvl="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9" name="矩形 2"/>
          <p:cNvSpPr/>
          <p:nvPr/>
        </p:nvSpPr>
        <p:spPr>
          <a:xfrm>
            <a:off x="1846898" y="1123950"/>
            <a:ext cx="10344150" cy="4826000"/>
          </a:xfrm>
          <a:prstGeom prst="rect">
            <a:avLst/>
          </a:prstGeom>
          <a:solidFill>
            <a:srgbClr val="F1F1F1"/>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pic>
        <p:nvPicPr>
          <p:cNvPr id="34864" name="Picture 4" descr="C:\Users\cxy\Desktop\中职-《心理健康》\图\77172.png77172"/>
          <p:cNvPicPr>
            <a:picLocks noChangeAspect="1"/>
          </p:cNvPicPr>
          <p:nvPr/>
        </p:nvPicPr>
        <p:blipFill>
          <a:blip r:embed="rId1"/>
          <a:srcRect/>
          <a:stretch>
            <a:fillRect/>
          </a:stretch>
        </p:blipFill>
        <p:spPr>
          <a:xfrm>
            <a:off x="6835775" y="2503805"/>
            <a:ext cx="4746625" cy="3446145"/>
          </a:xfrm>
          <a:prstGeom prst="rect">
            <a:avLst/>
          </a:prstGeom>
          <a:noFill/>
          <a:ln w="9525">
            <a:noFill/>
          </a:ln>
        </p:spPr>
      </p:pic>
      <p:sp>
        <p:nvSpPr>
          <p:cNvPr id="34822" name="直接连接符 5"/>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grpSp>
        <p:nvGrpSpPr>
          <p:cNvPr id="34850" name="组合 34849"/>
          <p:cNvGrpSpPr/>
          <p:nvPr/>
        </p:nvGrpSpPr>
        <p:grpSpPr>
          <a:xfrm>
            <a:off x="1883410" y="512763"/>
            <a:ext cx="539750" cy="539750"/>
            <a:chOff x="0" y="0"/>
            <a:chExt cx="540000" cy="540000"/>
          </a:xfrm>
        </p:grpSpPr>
        <p:sp>
          <p:nvSpPr>
            <p:cNvPr id="34851"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34852"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07</a:t>
              </a:r>
              <a:endParaRPr lang="zh-CN" altLang="en-US" dirty="0">
                <a:ea typeface="宋体" panose="02010600030101010101" pitchFamily="2" charset="-122"/>
              </a:endParaRPr>
            </a:p>
          </p:txBody>
        </p:sp>
      </p:grpSp>
      <p:sp>
        <p:nvSpPr>
          <p:cNvPr id="34853" name="TextBox 12"/>
          <p:cNvSpPr/>
          <p:nvPr/>
        </p:nvSpPr>
        <p:spPr>
          <a:xfrm>
            <a:off x="2712085" y="552450"/>
            <a:ext cx="5160010"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中职学生常见的人格发展缺陷与调适</a:t>
            </a:r>
            <a:endParaRPr lang="zh-CN" altLang="en-US" dirty="0">
              <a:ea typeface="宋体" panose="02010600030101010101" pitchFamily="2" charset="-122"/>
            </a:endParaRPr>
          </a:p>
        </p:txBody>
      </p:sp>
      <p:sp>
        <p:nvSpPr>
          <p:cNvPr id="34854"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grpSp>
        <p:nvGrpSpPr>
          <p:cNvPr id="34855" name="组合 34854"/>
          <p:cNvGrpSpPr/>
          <p:nvPr/>
        </p:nvGrpSpPr>
        <p:grpSpPr>
          <a:xfrm>
            <a:off x="1846898" y="6015038"/>
            <a:ext cx="7777162" cy="828675"/>
            <a:chOff x="0" y="0"/>
            <a:chExt cx="7776656" cy="828000"/>
          </a:xfrm>
        </p:grpSpPr>
        <p:sp>
          <p:nvSpPr>
            <p:cNvPr id="34856" name="矩形 13"/>
            <p:cNvSpPr/>
            <p:nvPr/>
          </p:nvSpPr>
          <p:spPr>
            <a:xfrm>
              <a:off x="0" y="150097"/>
              <a:ext cx="7776656" cy="432000"/>
            </a:xfrm>
            <a:prstGeom prst="rect">
              <a:avLst/>
            </a:prstGeom>
            <a:solidFill>
              <a:srgbClr val="7BC143"/>
            </a:solidFill>
            <a:ln w="9525" cap="flat" cmpd="sng">
              <a:solidFill>
                <a:schemeClr val="bg1"/>
              </a:solidFill>
              <a:prstDash val="solid"/>
              <a:miter/>
              <a:headEnd type="none" w="med" len="med"/>
              <a:tailEnd type="none" w="med" len="med"/>
            </a:ln>
          </p:spPr>
          <p:txBody>
            <a:bodyPr anchor="ctr"/>
            <a:p>
              <a:pPr lvl="0" algn="ctr">
                <a:lnSpc>
                  <a:spcPct val="100000"/>
                </a:lnSpc>
              </a:pPr>
              <a:endParaRPr>
                <a:solidFill>
                  <a:schemeClr val="bg1"/>
                </a:solidFill>
                <a:latin typeface="微软雅黑" panose="020B0503020204020204" charset="-122"/>
                <a:ea typeface="微软雅黑" panose="020B0503020204020204" charset="-122"/>
                <a:sym typeface="微软雅黑" panose="020B0503020204020204" charset="-122"/>
              </a:endParaRPr>
            </a:p>
          </p:txBody>
        </p:sp>
        <p:pic>
          <p:nvPicPr>
            <p:cNvPr id="34857" name="Picture 6" descr="E:\仝德志文件，勿删！\03-参考文档\！PPT图片及版面资源\06-PPT精选插图\12-标签\橙色把手-阴影.png"/>
            <p:cNvPicPr>
              <a:picLocks noChangeAspect="1"/>
            </p:cNvPicPr>
            <p:nvPr/>
          </p:nvPicPr>
          <p:blipFill>
            <a:blip r:embed="rId2"/>
            <a:stretch>
              <a:fillRect/>
            </a:stretch>
          </p:blipFill>
          <p:spPr>
            <a:xfrm>
              <a:off x="858733" y="0"/>
              <a:ext cx="1062000" cy="828000"/>
            </a:xfrm>
            <a:prstGeom prst="rect">
              <a:avLst/>
            </a:prstGeom>
            <a:noFill/>
            <a:ln w="9525">
              <a:noFill/>
            </a:ln>
          </p:spPr>
        </p:pic>
        <p:sp>
          <p:nvSpPr>
            <p:cNvPr id="34859" name="椭圆 16"/>
            <p:cNvSpPr/>
            <p:nvPr/>
          </p:nvSpPr>
          <p:spPr>
            <a:xfrm>
              <a:off x="144015" y="186480"/>
              <a:ext cx="360040" cy="360040"/>
            </a:xfrm>
            <a:prstGeom prst="ellipse">
              <a:avLst/>
            </a:prstGeom>
            <a:solidFill>
              <a:schemeClr val="bg1"/>
            </a:solidFill>
            <a:ln w="25400" cap="flat" cmpd="sng">
              <a:solidFill>
                <a:schemeClr val="bg1"/>
              </a:solidFill>
              <a:prstDash val="solid"/>
              <a:headEnd type="none" w="med" len="med"/>
              <a:tailEnd type="none" w="med" len="med"/>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sp>
        <p:nvSpPr>
          <p:cNvPr id="34860" name="TextBox 17"/>
          <p:cNvSpPr/>
          <p:nvPr/>
        </p:nvSpPr>
        <p:spPr>
          <a:xfrm>
            <a:off x="3791585" y="6203950"/>
            <a:ext cx="5545138" cy="384810"/>
          </a:xfrm>
          <a:prstGeom prst="rect">
            <a:avLst/>
          </a:prstGeom>
          <a:noFill/>
          <a:ln w="9525">
            <a:noFill/>
          </a:ln>
        </p:spPr>
        <p:txBody>
          <a:bodyPr wrap="square" lIns="0">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退缩</a:t>
            </a:r>
            <a:endParaRPr lang="zh-CN" altLang="en-US" dirty="0">
              <a:ea typeface="宋体" panose="02010600030101010101" pitchFamily="2" charset="-122"/>
            </a:endParaRPr>
          </a:p>
        </p:txBody>
      </p:sp>
      <p:sp>
        <p:nvSpPr>
          <p:cNvPr id="34861" name="TextBox 18"/>
          <p:cNvSpPr/>
          <p:nvPr/>
        </p:nvSpPr>
        <p:spPr>
          <a:xfrm>
            <a:off x="1919923" y="6096000"/>
            <a:ext cx="407987" cy="579120"/>
          </a:xfrm>
          <a:prstGeom prst="rect">
            <a:avLst/>
          </a:prstGeom>
          <a:noFill/>
          <a:ln w="9525">
            <a:noFill/>
          </a:ln>
        </p:spPr>
        <p:txBody>
          <a:bodyPr wrap="square">
            <a:spAutoFit/>
          </a:bodyPr>
          <a:p>
            <a:pPr lvl="0" fontAlgn="base">
              <a:lnSpc>
                <a:spcPct val="100000"/>
              </a:lnSpc>
              <a:spcBef>
                <a:spcPct val="0"/>
              </a:spcBef>
              <a:spcAft>
                <a:spcPct val="0"/>
              </a:spcAft>
            </a:pPr>
            <a:r>
              <a:rPr lang="en-US" sz="3200" b="1" i="1" dirty="0">
                <a:solidFill>
                  <a:srgbClr val="7BC143"/>
                </a:solidFill>
                <a:latin typeface="Broadway" panose="04040905080B02020502" pitchFamily="2" charset="0"/>
                <a:ea typeface="DFPYeaSong-B5" pitchFamily="2" charset="-120"/>
                <a:sym typeface="Broadway" panose="04040905080B02020502" pitchFamily="2" charset="0"/>
              </a:rPr>
              <a:t>7</a:t>
            </a:r>
            <a:endParaRPr lang="en-US" dirty="0">
              <a:ea typeface="宋体" panose="02010600030101010101" pitchFamily="2" charset="-122"/>
            </a:endParaRPr>
          </a:p>
        </p:txBody>
      </p:sp>
      <p:sp>
        <p:nvSpPr>
          <p:cNvPr id="34862" name="Text Box 44"/>
          <p:cNvSpPr/>
          <p:nvPr/>
        </p:nvSpPr>
        <p:spPr>
          <a:xfrm>
            <a:off x="2327910" y="1817370"/>
            <a:ext cx="4625340" cy="2722880"/>
          </a:xfrm>
          <a:prstGeom prst="rect">
            <a:avLst/>
          </a:prstGeom>
          <a:noFill/>
          <a:ln w="9525">
            <a:noFill/>
          </a:ln>
        </p:spPr>
        <p:txBody>
          <a:bodyPr wrap="square">
            <a:spAutoFit/>
          </a:bodyPr>
          <a:p>
            <a:pPr lvl="0" indent="457200">
              <a:lnSpc>
                <a:spcPct val="120000"/>
              </a:lnSpc>
            </a:pPr>
            <a:r>
              <a:rPr lang="zh-CN" altLang="en-US" dirty="0">
                <a:solidFill>
                  <a:srgbClr val="000000"/>
                </a:solidFill>
                <a:latin typeface="Calibri" panose="020F0502020204030204" charset="0"/>
                <a:ea typeface="宋体" panose="02010600030101010101" pitchFamily="2" charset="-122"/>
                <a:sym typeface="宋体" panose="02010600030101010101" pitchFamily="2" charset="-122"/>
              </a:rPr>
              <a:t>退缩是指在困难面前表现出怯懦与畏难的心理恐惧，选择逃避与后退。主要表现是：在困难面前缺乏勇气和信心，不表明自己的态度，不敢承担责任，不敢冒险，不敢与不良行为做斗争，回避困难，逃避责任等等。克服退缩的办法是：增强勇气，磨炼毅力，鼓励自己积极应对生活中的挫折，发现自己的优点，变被动为主动。</a:t>
            </a:r>
            <a:endParaRPr lang="zh-CN" altLang="en-US" dirty="0">
              <a:solidFill>
                <a:srgbClr val="000000"/>
              </a:solidFill>
              <a:latin typeface="Calibri" panose="020F0502020204030204" charset="0"/>
              <a:ea typeface="宋体" panose="02010600030101010101" pitchFamily="2" charset="-122"/>
              <a:sym typeface="宋体" panose="02010600030101010101" pitchFamily="2" charset="-122"/>
            </a:endParaRPr>
          </a:p>
        </p:txBody>
      </p:sp>
      <p:grpSp>
        <p:nvGrpSpPr>
          <p:cNvPr id="3" name="组合 2"/>
          <p:cNvGrpSpPr/>
          <p:nvPr/>
        </p:nvGrpSpPr>
        <p:grpSpPr>
          <a:xfrm>
            <a:off x="-42545" y="1123950"/>
            <a:ext cx="1748155" cy="4826000"/>
            <a:chOff x="-68" y="1770"/>
            <a:chExt cx="2753" cy="7600"/>
          </a:xfrm>
        </p:grpSpPr>
        <p:sp>
          <p:nvSpPr>
            <p:cNvPr id="2" name="矩形 13"/>
            <p:cNvSpPr/>
            <p:nvPr/>
          </p:nvSpPr>
          <p:spPr>
            <a:xfrm>
              <a:off x="3" y="1770"/>
              <a:ext cx="2680" cy="76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152" name="矩形 19"/>
            <p:cNvSpPr/>
            <p:nvPr/>
          </p:nvSpPr>
          <p:spPr>
            <a:xfrm>
              <a:off x="921" y="4880"/>
              <a:ext cx="1736"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3" name="矩形 20"/>
            <p:cNvSpPr/>
            <p:nvPr/>
          </p:nvSpPr>
          <p:spPr>
            <a:xfrm>
              <a:off x="3" y="2789"/>
              <a:ext cx="777"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4" name="TextBox 21"/>
            <p:cNvSpPr/>
            <p:nvPr/>
          </p:nvSpPr>
          <p:spPr>
            <a:xfrm>
              <a:off x="-68" y="2678"/>
              <a:ext cx="994"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01</a:t>
              </a:r>
              <a:endParaRPr lang="en-US" altLang="zh-CN" sz="2800" b="1">
                <a:solidFill>
                  <a:srgbClr val="F2F2F2"/>
                </a:solidFill>
                <a:latin typeface="Bradley Hand ITC" pitchFamily="2" charset="0"/>
                <a:ea typeface="楷体_GB2312" panose="02010609030101010101" pitchFamily="1" charset="-122"/>
                <a:sym typeface="Bradley Hand ITC" pitchFamily="2" charset="0"/>
              </a:endParaRPr>
            </a:p>
          </p:txBody>
        </p:sp>
        <p:sp>
          <p:nvSpPr>
            <p:cNvPr id="6155" name="TextBox 22">
              <a:hlinkClick r:id="rId3" action="ppaction://hlinksldjump"/>
            </p:cNvPr>
            <p:cNvSpPr/>
            <p:nvPr/>
          </p:nvSpPr>
          <p:spPr>
            <a:xfrm>
              <a:off x="1041" y="275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rPr>
                <a:t>单元一</a:t>
              </a:r>
              <a:endPar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endParaRPr>
            </a:p>
          </p:txBody>
        </p:sp>
        <p:sp>
          <p:nvSpPr>
            <p:cNvPr id="6158" name="矩形 41"/>
            <p:cNvSpPr/>
            <p:nvPr/>
          </p:nvSpPr>
          <p:spPr>
            <a:xfrm>
              <a:off x="4" y="3835"/>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9" name="TextBox 42"/>
            <p:cNvSpPr/>
            <p:nvPr/>
          </p:nvSpPr>
          <p:spPr>
            <a:xfrm>
              <a:off x="-68" y="3724"/>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02</a:t>
              </a:r>
              <a:endParaRPr lang="en-US" altLang="zh-CN">
                <a:ea typeface="宋体" panose="02010600030101010101" pitchFamily="2" charset="-122"/>
              </a:endParaRPr>
            </a:p>
          </p:txBody>
        </p:sp>
        <p:sp>
          <p:nvSpPr>
            <p:cNvPr id="6160" name="TextBox 43">
              <a:hlinkClick r:id="rId3" action="ppaction://hlinksldjump"/>
            </p:cNvPr>
            <p:cNvSpPr/>
            <p:nvPr/>
          </p:nvSpPr>
          <p:spPr>
            <a:xfrm>
              <a:off x="1042" y="3803"/>
              <a:ext cx="1641" cy="658"/>
            </a:xfrm>
            <a:prstGeom prst="rect">
              <a:avLst/>
            </a:prstGeom>
            <a:noFill/>
            <a:ln w="9525">
              <a:noFill/>
            </a:ln>
          </p:spPr>
          <p:txBody>
            <a:bodyPr wrap="square">
              <a:spAutoFit/>
            </a:bodyPr>
            <a:p>
              <a:pPr lvl="0">
                <a:lnSpc>
                  <a:spcPct val="100000"/>
                </a:lnSpc>
              </a:pPr>
              <a:r>
                <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rPr>
                <a:t>单元二</a:t>
              </a:r>
              <a:endPar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endParaRPr>
            </a:p>
          </p:txBody>
        </p:sp>
        <p:sp>
          <p:nvSpPr>
            <p:cNvPr id="6162" name="矩形 38"/>
            <p:cNvSpPr/>
            <p:nvPr/>
          </p:nvSpPr>
          <p:spPr>
            <a:xfrm>
              <a:off x="4" y="4881"/>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3" name="TextBox 39"/>
            <p:cNvSpPr/>
            <p:nvPr/>
          </p:nvSpPr>
          <p:spPr>
            <a:xfrm>
              <a:off x="-68" y="4770"/>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03</a:t>
              </a:r>
              <a:endParaRPr lang="en-US" altLang="zh-CN">
                <a:ea typeface="宋体" panose="02010600030101010101" pitchFamily="2" charset="-122"/>
              </a:endParaRPr>
            </a:p>
          </p:txBody>
        </p:sp>
        <p:sp>
          <p:nvSpPr>
            <p:cNvPr id="6164" name="TextBox 40">
              <a:hlinkClick r:id="rId3" action="ppaction://hlinksldjump"/>
            </p:cNvPr>
            <p:cNvSpPr/>
            <p:nvPr/>
          </p:nvSpPr>
          <p:spPr>
            <a:xfrm>
              <a:off x="1042" y="4849"/>
              <a:ext cx="1641" cy="658"/>
            </a:xfrm>
            <a:prstGeom prst="rect">
              <a:avLst/>
            </a:prstGeom>
            <a:noFill/>
            <a:ln w="9525">
              <a:noFill/>
            </a:ln>
          </p:spPr>
          <p:txBody>
            <a:bodyPr wrap="square">
              <a:spAutoFit/>
            </a:bodyPr>
            <a:p>
              <a:pPr lvl="0">
                <a:lnSpc>
                  <a:spcPct val="100000"/>
                </a:lnSpc>
              </a:pPr>
              <a:r>
                <a:rPr lang="zh-CN" altLang="en-US" sz="2000">
                  <a:solidFill>
                    <a:schemeClr val="bg1"/>
                  </a:solidFill>
                  <a:latin typeface="微软雅黑" panose="020B0503020204020204" charset="-122"/>
                  <a:ea typeface="微软雅黑" panose="020B0503020204020204" charset="-122"/>
                  <a:sym typeface="微软雅黑" panose="020B0503020204020204" charset="-122"/>
                </a:rPr>
                <a:t>单元三</a:t>
              </a:r>
              <a:endParaRPr lang="zh-CN" altLang="en-US" sz="200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6166" name="矩形 35"/>
            <p:cNvSpPr/>
            <p:nvPr/>
          </p:nvSpPr>
          <p:spPr>
            <a:xfrm>
              <a:off x="4" y="5885"/>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7" name="TextBox 36"/>
            <p:cNvSpPr/>
            <p:nvPr/>
          </p:nvSpPr>
          <p:spPr>
            <a:xfrm>
              <a:off x="-68" y="5812"/>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04</a:t>
              </a:r>
              <a:endParaRPr lang="en-US" altLang="zh-CN">
                <a:ea typeface="宋体" panose="02010600030101010101" pitchFamily="2" charset="-122"/>
              </a:endParaRPr>
            </a:p>
          </p:txBody>
        </p:sp>
        <p:sp>
          <p:nvSpPr>
            <p:cNvPr id="6168" name="TextBox 37">
              <a:hlinkClick r:id="rId3" action="ppaction://hlinksldjump"/>
            </p:cNvPr>
            <p:cNvSpPr/>
            <p:nvPr/>
          </p:nvSpPr>
          <p:spPr>
            <a:xfrm>
              <a:off x="1042" y="5885"/>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单元四</a:t>
              </a:r>
              <a:endParaRPr lang="zh-CN" altLang="en-US">
                <a:ea typeface="宋体" panose="02010600030101010101" pitchFamily="2" charset="-122"/>
              </a:endParaRPr>
            </a:p>
          </p:txBody>
        </p:sp>
        <p:sp>
          <p:nvSpPr>
            <p:cNvPr id="6170" name="矩形 32"/>
            <p:cNvSpPr/>
            <p:nvPr/>
          </p:nvSpPr>
          <p:spPr>
            <a:xfrm>
              <a:off x="4" y="6926"/>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1" name="TextBox 33"/>
            <p:cNvSpPr/>
            <p:nvPr/>
          </p:nvSpPr>
          <p:spPr>
            <a:xfrm>
              <a:off x="-68" y="6853"/>
              <a:ext cx="98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05</a:t>
              </a:r>
              <a:endParaRPr lang="en-US" altLang="zh-CN">
                <a:ea typeface="宋体" panose="02010600030101010101" pitchFamily="2" charset="-122"/>
              </a:endParaRPr>
            </a:p>
          </p:txBody>
        </p:sp>
        <p:sp>
          <p:nvSpPr>
            <p:cNvPr id="6172" name="TextBox 34">
              <a:hlinkClick r:id="rId3" action="ppaction://hlinksldjump"/>
            </p:cNvPr>
            <p:cNvSpPr/>
            <p:nvPr/>
          </p:nvSpPr>
          <p:spPr>
            <a:xfrm>
              <a:off x="1042" y="6926"/>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单元五</a:t>
              </a:r>
              <a:endParaRPr lang="zh-CN" altLang="en-US">
                <a:ea typeface="宋体" panose="02010600030101010101" pitchFamily="2" charset="-122"/>
              </a:endParaRPr>
            </a:p>
          </p:txBody>
        </p:sp>
        <p:sp>
          <p:nvSpPr>
            <p:cNvPr id="6174" name="矩形 29"/>
            <p:cNvSpPr/>
            <p:nvPr/>
          </p:nvSpPr>
          <p:spPr>
            <a:xfrm>
              <a:off x="6" y="7967"/>
              <a:ext cx="776"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5" name="TextBox 30"/>
            <p:cNvSpPr/>
            <p:nvPr/>
          </p:nvSpPr>
          <p:spPr>
            <a:xfrm>
              <a:off x="-68" y="7894"/>
              <a:ext cx="110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06</a:t>
              </a:r>
              <a:endParaRPr lang="en-US" altLang="zh-CN">
                <a:ea typeface="宋体" panose="02010600030101010101" pitchFamily="2" charset="-122"/>
              </a:endParaRPr>
            </a:p>
          </p:txBody>
        </p:sp>
        <p:sp>
          <p:nvSpPr>
            <p:cNvPr id="6176" name="TextBox 31">
              <a:hlinkClick r:id="rId3" action="ppaction://hlinksldjump"/>
            </p:cNvPr>
            <p:cNvSpPr/>
            <p:nvPr/>
          </p:nvSpPr>
          <p:spPr>
            <a:xfrm>
              <a:off x="1041" y="796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单元六</a:t>
              </a:r>
              <a:endParaRPr lang="zh-CN" altLang="en-US">
                <a:ea typeface="宋体" panose="02010600030101010101" pitchFamily="2" charset="-122"/>
              </a:endParaRPr>
            </a:p>
          </p:txBody>
        </p:sp>
      </p:grpSp>
      <p:sp>
        <p:nvSpPr>
          <p:cNvPr id="15367" name="标题 1"/>
          <p:cNvSpPr/>
          <p:nvPr/>
        </p:nvSpPr>
        <p:spPr>
          <a:xfrm>
            <a:off x="8598535" y="525939"/>
            <a:ext cx="2330450" cy="461010"/>
          </a:xfrm>
          <a:prstGeom prst="rect">
            <a:avLst/>
          </a:prstGeom>
          <a:noFill/>
          <a:ln w="9525">
            <a:noFill/>
          </a:ln>
        </p:spPr>
        <p:txBody>
          <a:bodyPr anchor="ctr" anchorCtr="0">
            <a:normAutofit/>
          </a:bodyPr>
          <a:p>
            <a:pPr lvl="0" algn="r">
              <a:lnSpc>
                <a:spcPct val="100000"/>
              </a:lnSpc>
            </a:pPr>
            <a:r>
              <a:rPr lang="zh-CN" altLang="en-US" sz="1400">
                <a:solidFill>
                  <a:srgbClr val="7BC143"/>
                </a:solidFill>
                <a:latin typeface="微软雅黑" panose="020B0503020204020204" charset="-122"/>
                <a:ea typeface="微软雅黑" panose="020B0503020204020204" charset="-122"/>
                <a:sym typeface="Calibri" panose="020F0502020204030204" charset="0"/>
              </a:rPr>
              <a:t>孕育生命之花</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4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学习单元三</a:t>
            </a:r>
            <a:endParaRPr lang="zh-CN" altLang="en-US" sz="1400" baseline="0">
              <a:solidFill>
                <a:srgbClr val="7BC143"/>
              </a:solidFill>
              <a:latin typeface="微软雅黑" panose="020B0503020204020204" charset="-122"/>
              <a:ea typeface="微软雅黑" panose="020B0503020204020204" charset="-122"/>
              <a:sym typeface="Calibri" panose="020F050202020403020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34862"/>
                                        </p:tgtEl>
                                        <p:attrNameLst>
                                          <p:attrName>style.visibility</p:attrName>
                                        </p:attrNameLst>
                                      </p:cBhvr>
                                      <p:to>
                                        <p:strVal val="visible"/>
                                      </p:to>
                                    </p:set>
                                    <p:animEffect filter="fade">
                                      <p:cBhvr>
                                        <p:cTn id="7" dur="1000"/>
                                        <p:tgtEl>
                                          <p:spTgt spid="34862"/>
                                        </p:tgtEl>
                                      </p:cBhvr>
                                    </p:animEffect>
                                    <p:anim calcmode="lin" valueType="num">
                                      <p:cBhvr>
                                        <p:cTn id="8" dur="1000" fill="hold"/>
                                        <p:tgtEl>
                                          <p:spTgt spid="34862"/>
                                        </p:tgtEl>
                                        <p:attrNameLst>
                                          <p:attrName>ppt_x</p:attrName>
                                        </p:attrNameLst>
                                      </p:cBhvr>
                                      <p:tavLst>
                                        <p:tav tm="0">
                                          <p:val>
                                            <p:strVal val="#ppt_x"/>
                                          </p:val>
                                        </p:tav>
                                        <p:tav tm="100000">
                                          <p:val>
                                            <p:strVal val="#ppt_x"/>
                                          </p:val>
                                        </p:tav>
                                      </p:tavLst>
                                    </p:anim>
                                    <p:anim calcmode="lin" valueType="num">
                                      <p:cBhvr>
                                        <p:cTn id="9" dur="1000" fill="hold"/>
                                        <p:tgtEl>
                                          <p:spTgt spid="3486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62" grpId="0" bldLvl="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9" name="矩形 2"/>
          <p:cNvSpPr/>
          <p:nvPr/>
        </p:nvSpPr>
        <p:spPr>
          <a:xfrm>
            <a:off x="1846898" y="1123950"/>
            <a:ext cx="10344150" cy="4826000"/>
          </a:xfrm>
          <a:prstGeom prst="rect">
            <a:avLst/>
          </a:prstGeom>
          <a:solidFill>
            <a:srgbClr val="F1F1F1"/>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pic>
        <p:nvPicPr>
          <p:cNvPr id="34864" name="Picture 4" descr="C:\Users\cxy\Desktop\中职-《心理健康》\图\虚荣.png虚荣"/>
          <p:cNvPicPr>
            <a:picLocks noChangeAspect="1"/>
          </p:cNvPicPr>
          <p:nvPr/>
        </p:nvPicPr>
        <p:blipFill>
          <a:blip r:embed="rId1"/>
          <a:srcRect/>
          <a:stretch>
            <a:fillRect/>
          </a:stretch>
        </p:blipFill>
        <p:spPr>
          <a:xfrm>
            <a:off x="7055485" y="2503805"/>
            <a:ext cx="4307205" cy="3446145"/>
          </a:xfrm>
          <a:prstGeom prst="rect">
            <a:avLst/>
          </a:prstGeom>
          <a:noFill/>
          <a:ln w="9525">
            <a:noFill/>
          </a:ln>
        </p:spPr>
      </p:pic>
      <p:sp>
        <p:nvSpPr>
          <p:cNvPr id="34822" name="直接连接符 5"/>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grpSp>
        <p:nvGrpSpPr>
          <p:cNvPr id="34850" name="组合 34849"/>
          <p:cNvGrpSpPr/>
          <p:nvPr/>
        </p:nvGrpSpPr>
        <p:grpSpPr>
          <a:xfrm>
            <a:off x="1883410" y="512763"/>
            <a:ext cx="539750" cy="539750"/>
            <a:chOff x="0" y="0"/>
            <a:chExt cx="540000" cy="540000"/>
          </a:xfrm>
        </p:grpSpPr>
        <p:sp>
          <p:nvSpPr>
            <p:cNvPr id="34851"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34852"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07</a:t>
              </a:r>
              <a:endParaRPr lang="zh-CN" altLang="en-US" dirty="0">
                <a:ea typeface="宋体" panose="02010600030101010101" pitchFamily="2" charset="-122"/>
              </a:endParaRPr>
            </a:p>
          </p:txBody>
        </p:sp>
      </p:grpSp>
      <p:sp>
        <p:nvSpPr>
          <p:cNvPr id="34853" name="TextBox 12"/>
          <p:cNvSpPr/>
          <p:nvPr/>
        </p:nvSpPr>
        <p:spPr>
          <a:xfrm>
            <a:off x="2712085" y="552450"/>
            <a:ext cx="5160010"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中职学生常见的人格发展缺陷与调适</a:t>
            </a:r>
            <a:endParaRPr lang="zh-CN" altLang="en-US" dirty="0">
              <a:ea typeface="宋体" panose="02010600030101010101" pitchFamily="2" charset="-122"/>
            </a:endParaRPr>
          </a:p>
        </p:txBody>
      </p:sp>
      <p:sp>
        <p:nvSpPr>
          <p:cNvPr id="34854"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grpSp>
        <p:nvGrpSpPr>
          <p:cNvPr id="34855" name="组合 34854"/>
          <p:cNvGrpSpPr/>
          <p:nvPr/>
        </p:nvGrpSpPr>
        <p:grpSpPr>
          <a:xfrm>
            <a:off x="1846898" y="6015038"/>
            <a:ext cx="7777162" cy="828675"/>
            <a:chOff x="0" y="0"/>
            <a:chExt cx="7776656" cy="828000"/>
          </a:xfrm>
        </p:grpSpPr>
        <p:sp>
          <p:nvSpPr>
            <p:cNvPr id="34856" name="矩形 13"/>
            <p:cNvSpPr/>
            <p:nvPr/>
          </p:nvSpPr>
          <p:spPr>
            <a:xfrm>
              <a:off x="0" y="150097"/>
              <a:ext cx="7776656" cy="432000"/>
            </a:xfrm>
            <a:prstGeom prst="rect">
              <a:avLst/>
            </a:prstGeom>
            <a:solidFill>
              <a:srgbClr val="7BC143"/>
            </a:solidFill>
            <a:ln w="9525" cap="flat" cmpd="sng">
              <a:solidFill>
                <a:schemeClr val="bg1"/>
              </a:solidFill>
              <a:prstDash val="solid"/>
              <a:miter/>
              <a:headEnd type="none" w="med" len="med"/>
              <a:tailEnd type="none" w="med" len="med"/>
            </a:ln>
          </p:spPr>
          <p:txBody>
            <a:bodyPr anchor="ctr"/>
            <a:p>
              <a:pPr lvl="0" algn="ctr">
                <a:lnSpc>
                  <a:spcPct val="100000"/>
                </a:lnSpc>
              </a:pPr>
              <a:endParaRPr>
                <a:solidFill>
                  <a:schemeClr val="bg1"/>
                </a:solidFill>
                <a:latin typeface="微软雅黑" panose="020B0503020204020204" charset="-122"/>
                <a:ea typeface="微软雅黑" panose="020B0503020204020204" charset="-122"/>
                <a:sym typeface="微软雅黑" panose="020B0503020204020204" charset="-122"/>
              </a:endParaRPr>
            </a:p>
          </p:txBody>
        </p:sp>
        <p:pic>
          <p:nvPicPr>
            <p:cNvPr id="34857" name="Picture 6" descr="E:\仝德志文件，勿删！\03-参考文档\！PPT图片及版面资源\06-PPT精选插图\12-标签\橙色把手-阴影.png"/>
            <p:cNvPicPr>
              <a:picLocks noChangeAspect="1"/>
            </p:cNvPicPr>
            <p:nvPr/>
          </p:nvPicPr>
          <p:blipFill>
            <a:blip r:embed="rId2"/>
            <a:stretch>
              <a:fillRect/>
            </a:stretch>
          </p:blipFill>
          <p:spPr>
            <a:xfrm>
              <a:off x="858733" y="0"/>
              <a:ext cx="1062000" cy="828000"/>
            </a:xfrm>
            <a:prstGeom prst="rect">
              <a:avLst/>
            </a:prstGeom>
            <a:noFill/>
            <a:ln w="9525">
              <a:noFill/>
            </a:ln>
          </p:spPr>
        </p:pic>
        <p:sp>
          <p:nvSpPr>
            <p:cNvPr id="34859" name="椭圆 16"/>
            <p:cNvSpPr/>
            <p:nvPr/>
          </p:nvSpPr>
          <p:spPr>
            <a:xfrm>
              <a:off x="144015" y="186480"/>
              <a:ext cx="360040" cy="360040"/>
            </a:xfrm>
            <a:prstGeom prst="ellipse">
              <a:avLst/>
            </a:prstGeom>
            <a:solidFill>
              <a:schemeClr val="bg1"/>
            </a:solidFill>
            <a:ln w="25400" cap="flat" cmpd="sng">
              <a:solidFill>
                <a:schemeClr val="bg1"/>
              </a:solidFill>
              <a:prstDash val="solid"/>
              <a:headEnd type="none" w="med" len="med"/>
              <a:tailEnd type="none" w="med" len="med"/>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sp>
        <p:nvSpPr>
          <p:cNvPr id="34860" name="TextBox 17"/>
          <p:cNvSpPr/>
          <p:nvPr/>
        </p:nvSpPr>
        <p:spPr>
          <a:xfrm>
            <a:off x="3791585" y="6203950"/>
            <a:ext cx="5545138" cy="384810"/>
          </a:xfrm>
          <a:prstGeom prst="rect">
            <a:avLst/>
          </a:prstGeom>
          <a:noFill/>
          <a:ln w="9525">
            <a:noFill/>
          </a:ln>
        </p:spPr>
        <p:txBody>
          <a:bodyPr wrap="square" lIns="0">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虚荣</a:t>
            </a:r>
            <a:endParaRPr lang="zh-CN" altLang="en-US" dirty="0">
              <a:ea typeface="宋体" panose="02010600030101010101" pitchFamily="2" charset="-122"/>
            </a:endParaRPr>
          </a:p>
        </p:txBody>
      </p:sp>
      <p:sp>
        <p:nvSpPr>
          <p:cNvPr id="34861" name="TextBox 18"/>
          <p:cNvSpPr/>
          <p:nvPr/>
        </p:nvSpPr>
        <p:spPr>
          <a:xfrm>
            <a:off x="1919923" y="6096000"/>
            <a:ext cx="407987" cy="579120"/>
          </a:xfrm>
          <a:prstGeom prst="rect">
            <a:avLst/>
          </a:prstGeom>
          <a:noFill/>
          <a:ln w="9525">
            <a:noFill/>
          </a:ln>
        </p:spPr>
        <p:txBody>
          <a:bodyPr wrap="square">
            <a:spAutoFit/>
          </a:bodyPr>
          <a:p>
            <a:pPr lvl="0" fontAlgn="base">
              <a:lnSpc>
                <a:spcPct val="100000"/>
              </a:lnSpc>
              <a:spcBef>
                <a:spcPct val="0"/>
              </a:spcBef>
              <a:spcAft>
                <a:spcPct val="0"/>
              </a:spcAft>
            </a:pPr>
            <a:r>
              <a:rPr lang="en-US" sz="3200" b="1" i="1" dirty="0">
                <a:solidFill>
                  <a:srgbClr val="7BC143"/>
                </a:solidFill>
                <a:latin typeface="Broadway" panose="04040905080B02020502" pitchFamily="2" charset="0"/>
                <a:ea typeface="DFPYeaSong-B5" pitchFamily="2" charset="-120"/>
                <a:sym typeface="Broadway" panose="04040905080B02020502" pitchFamily="2" charset="0"/>
              </a:rPr>
              <a:t>8</a:t>
            </a:r>
            <a:endParaRPr lang="en-US" dirty="0">
              <a:ea typeface="宋体" panose="02010600030101010101" pitchFamily="2" charset="-122"/>
            </a:endParaRPr>
          </a:p>
        </p:txBody>
      </p:sp>
      <p:sp>
        <p:nvSpPr>
          <p:cNvPr id="34862" name="Text Box 44"/>
          <p:cNvSpPr/>
          <p:nvPr/>
        </p:nvSpPr>
        <p:spPr>
          <a:xfrm>
            <a:off x="2327910" y="1817370"/>
            <a:ext cx="4625340" cy="3709670"/>
          </a:xfrm>
          <a:prstGeom prst="rect">
            <a:avLst/>
          </a:prstGeom>
          <a:noFill/>
          <a:ln w="9525">
            <a:noFill/>
          </a:ln>
        </p:spPr>
        <p:txBody>
          <a:bodyPr wrap="square">
            <a:spAutoFit/>
          </a:bodyPr>
          <a:p>
            <a:pPr lvl="0" indent="457200">
              <a:lnSpc>
                <a:spcPct val="120000"/>
              </a:lnSpc>
            </a:pPr>
            <a:r>
              <a:rPr lang="zh-CN" altLang="en-US" dirty="0">
                <a:solidFill>
                  <a:srgbClr val="000000"/>
                </a:solidFill>
                <a:latin typeface="Calibri" panose="020F0502020204030204" charset="0"/>
                <a:ea typeface="宋体" panose="02010600030101010101" pitchFamily="2" charset="-122"/>
                <a:sym typeface="宋体" panose="02010600030101010101" pitchFamily="2" charset="-122"/>
              </a:rPr>
              <a:t>虚荣是指过分看重荣誉、他人的赞美，自以为是。虚荣心往往与自尊心、自卑感紧紧相联。虚荣心是自尊心与自卑感的混合产物。虚荣心强的人一般性格内向，脆弱敏感，自尊而自卑，过分介意别人的评论与批评，与人交往时防御性强。克服过强的虚荣心，首先要对虚荣心的危害性有明确的认识；其次要正确看待名利，正视自己的优势与不足，扬长避短；再次是树立健康与积极的荣誉心，正确表现自己，不卑不亢，正确对待个人得失与他人评价。</a:t>
            </a:r>
            <a:endParaRPr lang="zh-CN" altLang="en-US" dirty="0">
              <a:solidFill>
                <a:srgbClr val="000000"/>
              </a:solidFill>
              <a:latin typeface="Calibri" panose="020F0502020204030204" charset="0"/>
              <a:ea typeface="宋体" panose="02010600030101010101" pitchFamily="2" charset="-122"/>
              <a:sym typeface="宋体" panose="02010600030101010101" pitchFamily="2" charset="-122"/>
            </a:endParaRPr>
          </a:p>
        </p:txBody>
      </p:sp>
      <p:grpSp>
        <p:nvGrpSpPr>
          <p:cNvPr id="3" name="组合 2"/>
          <p:cNvGrpSpPr/>
          <p:nvPr/>
        </p:nvGrpSpPr>
        <p:grpSpPr>
          <a:xfrm>
            <a:off x="-42545" y="1123950"/>
            <a:ext cx="1748155" cy="4826000"/>
            <a:chOff x="-68" y="1770"/>
            <a:chExt cx="2753" cy="7600"/>
          </a:xfrm>
        </p:grpSpPr>
        <p:sp>
          <p:nvSpPr>
            <p:cNvPr id="2" name="矩形 13"/>
            <p:cNvSpPr/>
            <p:nvPr/>
          </p:nvSpPr>
          <p:spPr>
            <a:xfrm>
              <a:off x="3" y="1770"/>
              <a:ext cx="2680" cy="76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152" name="矩形 19"/>
            <p:cNvSpPr/>
            <p:nvPr/>
          </p:nvSpPr>
          <p:spPr>
            <a:xfrm>
              <a:off x="921" y="4880"/>
              <a:ext cx="1736"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3" name="矩形 20"/>
            <p:cNvSpPr/>
            <p:nvPr/>
          </p:nvSpPr>
          <p:spPr>
            <a:xfrm>
              <a:off x="3" y="2789"/>
              <a:ext cx="777"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4" name="TextBox 21"/>
            <p:cNvSpPr/>
            <p:nvPr/>
          </p:nvSpPr>
          <p:spPr>
            <a:xfrm>
              <a:off x="-68" y="2678"/>
              <a:ext cx="994"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01</a:t>
              </a:r>
              <a:endParaRPr lang="en-US" altLang="zh-CN" sz="2800" b="1">
                <a:solidFill>
                  <a:srgbClr val="F2F2F2"/>
                </a:solidFill>
                <a:latin typeface="Bradley Hand ITC" pitchFamily="2" charset="0"/>
                <a:ea typeface="楷体_GB2312" panose="02010609030101010101" pitchFamily="1" charset="-122"/>
                <a:sym typeface="Bradley Hand ITC" pitchFamily="2" charset="0"/>
              </a:endParaRPr>
            </a:p>
          </p:txBody>
        </p:sp>
        <p:sp>
          <p:nvSpPr>
            <p:cNvPr id="6155" name="TextBox 22">
              <a:hlinkClick r:id="rId3" action="ppaction://hlinksldjump"/>
            </p:cNvPr>
            <p:cNvSpPr/>
            <p:nvPr/>
          </p:nvSpPr>
          <p:spPr>
            <a:xfrm>
              <a:off x="1041" y="275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rPr>
                <a:t>单元一</a:t>
              </a:r>
              <a:endPar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endParaRPr>
            </a:p>
          </p:txBody>
        </p:sp>
        <p:sp>
          <p:nvSpPr>
            <p:cNvPr id="6158" name="矩形 41"/>
            <p:cNvSpPr/>
            <p:nvPr/>
          </p:nvSpPr>
          <p:spPr>
            <a:xfrm>
              <a:off x="4" y="3835"/>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9" name="TextBox 42"/>
            <p:cNvSpPr/>
            <p:nvPr/>
          </p:nvSpPr>
          <p:spPr>
            <a:xfrm>
              <a:off x="-68" y="3724"/>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02</a:t>
              </a:r>
              <a:endParaRPr lang="en-US" altLang="zh-CN">
                <a:ea typeface="宋体" panose="02010600030101010101" pitchFamily="2" charset="-122"/>
              </a:endParaRPr>
            </a:p>
          </p:txBody>
        </p:sp>
        <p:sp>
          <p:nvSpPr>
            <p:cNvPr id="6160" name="TextBox 43">
              <a:hlinkClick r:id="rId3" action="ppaction://hlinksldjump"/>
            </p:cNvPr>
            <p:cNvSpPr/>
            <p:nvPr/>
          </p:nvSpPr>
          <p:spPr>
            <a:xfrm>
              <a:off x="1042" y="3803"/>
              <a:ext cx="1641" cy="658"/>
            </a:xfrm>
            <a:prstGeom prst="rect">
              <a:avLst/>
            </a:prstGeom>
            <a:noFill/>
            <a:ln w="9525">
              <a:noFill/>
            </a:ln>
          </p:spPr>
          <p:txBody>
            <a:bodyPr wrap="square">
              <a:spAutoFit/>
            </a:bodyPr>
            <a:p>
              <a:pPr lvl="0">
                <a:lnSpc>
                  <a:spcPct val="100000"/>
                </a:lnSpc>
              </a:pPr>
              <a:r>
                <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rPr>
                <a:t>单元二</a:t>
              </a:r>
              <a:endPar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endParaRPr>
            </a:p>
          </p:txBody>
        </p:sp>
        <p:sp>
          <p:nvSpPr>
            <p:cNvPr id="6162" name="矩形 38"/>
            <p:cNvSpPr/>
            <p:nvPr/>
          </p:nvSpPr>
          <p:spPr>
            <a:xfrm>
              <a:off x="4" y="4881"/>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3" name="TextBox 39"/>
            <p:cNvSpPr/>
            <p:nvPr/>
          </p:nvSpPr>
          <p:spPr>
            <a:xfrm>
              <a:off x="-68" y="4770"/>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03</a:t>
              </a:r>
              <a:endParaRPr lang="en-US" altLang="zh-CN">
                <a:ea typeface="宋体" panose="02010600030101010101" pitchFamily="2" charset="-122"/>
              </a:endParaRPr>
            </a:p>
          </p:txBody>
        </p:sp>
        <p:sp>
          <p:nvSpPr>
            <p:cNvPr id="6164" name="TextBox 40">
              <a:hlinkClick r:id="rId3" action="ppaction://hlinksldjump"/>
            </p:cNvPr>
            <p:cNvSpPr/>
            <p:nvPr/>
          </p:nvSpPr>
          <p:spPr>
            <a:xfrm>
              <a:off x="1042" y="4849"/>
              <a:ext cx="1641" cy="658"/>
            </a:xfrm>
            <a:prstGeom prst="rect">
              <a:avLst/>
            </a:prstGeom>
            <a:noFill/>
            <a:ln w="9525">
              <a:noFill/>
            </a:ln>
          </p:spPr>
          <p:txBody>
            <a:bodyPr wrap="square">
              <a:spAutoFit/>
            </a:bodyPr>
            <a:p>
              <a:pPr lvl="0">
                <a:lnSpc>
                  <a:spcPct val="100000"/>
                </a:lnSpc>
              </a:pPr>
              <a:r>
                <a:rPr lang="zh-CN" altLang="en-US" sz="2000">
                  <a:solidFill>
                    <a:schemeClr val="bg1"/>
                  </a:solidFill>
                  <a:latin typeface="微软雅黑" panose="020B0503020204020204" charset="-122"/>
                  <a:ea typeface="微软雅黑" panose="020B0503020204020204" charset="-122"/>
                  <a:sym typeface="微软雅黑" panose="020B0503020204020204" charset="-122"/>
                </a:rPr>
                <a:t>单元三</a:t>
              </a:r>
              <a:endParaRPr lang="zh-CN" altLang="en-US" sz="200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6166" name="矩形 35"/>
            <p:cNvSpPr/>
            <p:nvPr/>
          </p:nvSpPr>
          <p:spPr>
            <a:xfrm>
              <a:off x="4" y="5885"/>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7" name="TextBox 36"/>
            <p:cNvSpPr/>
            <p:nvPr/>
          </p:nvSpPr>
          <p:spPr>
            <a:xfrm>
              <a:off x="-68" y="5812"/>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04</a:t>
              </a:r>
              <a:endParaRPr lang="en-US" altLang="zh-CN">
                <a:ea typeface="宋体" panose="02010600030101010101" pitchFamily="2" charset="-122"/>
              </a:endParaRPr>
            </a:p>
          </p:txBody>
        </p:sp>
        <p:sp>
          <p:nvSpPr>
            <p:cNvPr id="6168" name="TextBox 37">
              <a:hlinkClick r:id="rId3" action="ppaction://hlinksldjump"/>
            </p:cNvPr>
            <p:cNvSpPr/>
            <p:nvPr/>
          </p:nvSpPr>
          <p:spPr>
            <a:xfrm>
              <a:off x="1042" y="5885"/>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单元四</a:t>
              </a:r>
              <a:endParaRPr lang="zh-CN" altLang="en-US">
                <a:ea typeface="宋体" panose="02010600030101010101" pitchFamily="2" charset="-122"/>
              </a:endParaRPr>
            </a:p>
          </p:txBody>
        </p:sp>
        <p:sp>
          <p:nvSpPr>
            <p:cNvPr id="6170" name="矩形 32"/>
            <p:cNvSpPr/>
            <p:nvPr/>
          </p:nvSpPr>
          <p:spPr>
            <a:xfrm>
              <a:off x="4" y="6926"/>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1" name="TextBox 33"/>
            <p:cNvSpPr/>
            <p:nvPr/>
          </p:nvSpPr>
          <p:spPr>
            <a:xfrm>
              <a:off x="-68" y="6853"/>
              <a:ext cx="98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05</a:t>
              </a:r>
              <a:endParaRPr lang="en-US" altLang="zh-CN">
                <a:ea typeface="宋体" panose="02010600030101010101" pitchFamily="2" charset="-122"/>
              </a:endParaRPr>
            </a:p>
          </p:txBody>
        </p:sp>
        <p:sp>
          <p:nvSpPr>
            <p:cNvPr id="6172" name="TextBox 34">
              <a:hlinkClick r:id="rId3" action="ppaction://hlinksldjump"/>
            </p:cNvPr>
            <p:cNvSpPr/>
            <p:nvPr/>
          </p:nvSpPr>
          <p:spPr>
            <a:xfrm>
              <a:off x="1042" y="6926"/>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单元五</a:t>
              </a:r>
              <a:endParaRPr lang="zh-CN" altLang="en-US">
                <a:ea typeface="宋体" panose="02010600030101010101" pitchFamily="2" charset="-122"/>
              </a:endParaRPr>
            </a:p>
          </p:txBody>
        </p:sp>
        <p:sp>
          <p:nvSpPr>
            <p:cNvPr id="6174" name="矩形 29"/>
            <p:cNvSpPr/>
            <p:nvPr/>
          </p:nvSpPr>
          <p:spPr>
            <a:xfrm>
              <a:off x="6" y="7967"/>
              <a:ext cx="776"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5" name="TextBox 30"/>
            <p:cNvSpPr/>
            <p:nvPr/>
          </p:nvSpPr>
          <p:spPr>
            <a:xfrm>
              <a:off x="-68" y="7894"/>
              <a:ext cx="110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06</a:t>
              </a:r>
              <a:endParaRPr lang="en-US" altLang="zh-CN">
                <a:ea typeface="宋体" panose="02010600030101010101" pitchFamily="2" charset="-122"/>
              </a:endParaRPr>
            </a:p>
          </p:txBody>
        </p:sp>
        <p:sp>
          <p:nvSpPr>
            <p:cNvPr id="6176" name="TextBox 31">
              <a:hlinkClick r:id="rId3" action="ppaction://hlinksldjump"/>
            </p:cNvPr>
            <p:cNvSpPr/>
            <p:nvPr/>
          </p:nvSpPr>
          <p:spPr>
            <a:xfrm>
              <a:off x="1041" y="796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单元六</a:t>
              </a:r>
              <a:endParaRPr lang="zh-CN" altLang="en-US">
                <a:ea typeface="宋体" panose="02010600030101010101" pitchFamily="2" charset="-122"/>
              </a:endParaRPr>
            </a:p>
          </p:txBody>
        </p:sp>
      </p:grpSp>
      <p:sp>
        <p:nvSpPr>
          <p:cNvPr id="15367" name="标题 1"/>
          <p:cNvSpPr/>
          <p:nvPr/>
        </p:nvSpPr>
        <p:spPr>
          <a:xfrm>
            <a:off x="8598535" y="525939"/>
            <a:ext cx="2330450" cy="461010"/>
          </a:xfrm>
          <a:prstGeom prst="rect">
            <a:avLst/>
          </a:prstGeom>
          <a:noFill/>
          <a:ln w="9525">
            <a:noFill/>
          </a:ln>
        </p:spPr>
        <p:txBody>
          <a:bodyPr anchor="ctr" anchorCtr="0">
            <a:normAutofit/>
          </a:bodyPr>
          <a:p>
            <a:pPr lvl="0" algn="r">
              <a:lnSpc>
                <a:spcPct val="100000"/>
              </a:lnSpc>
            </a:pPr>
            <a:r>
              <a:rPr lang="zh-CN" altLang="en-US" sz="1400">
                <a:solidFill>
                  <a:srgbClr val="7BC143"/>
                </a:solidFill>
                <a:latin typeface="微软雅黑" panose="020B0503020204020204" charset="-122"/>
                <a:ea typeface="微软雅黑" panose="020B0503020204020204" charset="-122"/>
                <a:sym typeface="Calibri" panose="020F0502020204030204" charset="0"/>
              </a:rPr>
              <a:t>孕育生命之花</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4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学习单元三</a:t>
            </a:r>
            <a:endParaRPr lang="zh-CN" altLang="en-US" sz="1400" baseline="0">
              <a:solidFill>
                <a:srgbClr val="7BC143"/>
              </a:solidFill>
              <a:latin typeface="微软雅黑" panose="020B0503020204020204" charset="-122"/>
              <a:ea typeface="微软雅黑" panose="020B0503020204020204" charset="-122"/>
              <a:sym typeface="Calibri" panose="020F050202020403020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34862"/>
                                        </p:tgtEl>
                                        <p:attrNameLst>
                                          <p:attrName>style.visibility</p:attrName>
                                        </p:attrNameLst>
                                      </p:cBhvr>
                                      <p:to>
                                        <p:strVal val="visible"/>
                                      </p:to>
                                    </p:set>
                                    <p:animEffect filter="fade">
                                      <p:cBhvr>
                                        <p:cTn id="7" dur="1000"/>
                                        <p:tgtEl>
                                          <p:spTgt spid="34862"/>
                                        </p:tgtEl>
                                      </p:cBhvr>
                                    </p:animEffect>
                                    <p:anim calcmode="lin" valueType="num">
                                      <p:cBhvr>
                                        <p:cTn id="8" dur="1000" fill="hold"/>
                                        <p:tgtEl>
                                          <p:spTgt spid="34862"/>
                                        </p:tgtEl>
                                        <p:attrNameLst>
                                          <p:attrName>ppt_x</p:attrName>
                                        </p:attrNameLst>
                                      </p:cBhvr>
                                      <p:tavLst>
                                        <p:tav tm="0">
                                          <p:val>
                                            <p:strVal val="#ppt_x"/>
                                          </p:val>
                                        </p:tav>
                                        <p:tav tm="100000">
                                          <p:val>
                                            <p:strVal val="#ppt_x"/>
                                          </p:val>
                                        </p:tav>
                                      </p:tavLst>
                                    </p:anim>
                                    <p:anim calcmode="lin" valueType="num">
                                      <p:cBhvr>
                                        <p:cTn id="9" dur="1000" fill="hold"/>
                                        <p:tgtEl>
                                          <p:spTgt spid="3486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62" grpId="0" bldLvl="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9" name="矩形 2"/>
          <p:cNvSpPr/>
          <p:nvPr/>
        </p:nvSpPr>
        <p:spPr>
          <a:xfrm>
            <a:off x="1846898" y="1123950"/>
            <a:ext cx="10344150" cy="4826000"/>
          </a:xfrm>
          <a:prstGeom prst="rect">
            <a:avLst/>
          </a:prstGeom>
          <a:solidFill>
            <a:srgbClr val="F1F1F1"/>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pic>
        <p:nvPicPr>
          <p:cNvPr id="34864" name="Picture 4" descr="C:\Users\cxy\Desktop\中职-《心理健康》\图\抑郁.png抑郁"/>
          <p:cNvPicPr>
            <a:picLocks noChangeAspect="1"/>
          </p:cNvPicPr>
          <p:nvPr/>
        </p:nvPicPr>
        <p:blipFill>
          <a:blip r:embed="rId1"/>
          <a:srcRect/>
          <a:stretch>
            <a:fillRect/>
          </a:stretch>
        </p:blipFill>
        <p:spPr>
          <a:xfrm>
            <a:off x="7375525" y="1158240"/>
            <a:ext cx="4777105" cy="4824095"/>
          </a:xfrm>
          <a:prstGeom prst="rect">
            <a:avLst/>
          </a:prstGeom>
          <a:noFill/>
          <a:ln w="9525">
            <a:noFill/>
          </a:ln>
        </p:spPr>
      </p:pic>
      <p:sp>
        <p:nvSpPr>
          <p:cNvPr id="34822" name="直接连接符 5"/>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grpSp>
        <p:nvGrpSpPr>
          <p:cNvPr id="34850" name="组合 34849"/>
          <p:cNvGrpSpPr/>
          <p:nvPr/>
        </p:nvGrpSpPr>
        <p:grpSpPr>
          <a:xfrm>
            <a:off x="1883410" y="512763"/>
            <a:ext cx="539750" cy="539750"/>
            <a:chOff x="0" y="0"/>
            <a:chExt cx="540000" cy="540000"/>
          </a:xfrm>
        </p:grpSpPr>
        <p:sp>
          <p:nvSpPr>
            <p:cNvPr id="34851"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34852"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07</a:t>
              </a:r>
              <a:endParaRPr lang="zh-CN" altLang="en-US" dirty="0">
                <a:ea typeface="宋体" panose="02010600030101010101" pitchFamily="2" charset="-122"/>
              </a:endParaRPr>
            </a:p>
          </p:txBody>
        </p:sp>
      </p:grpSp>
      <p:sp>
        <p:nvSpPr>
          <p:cNvPr id="34853" name="TextBox 12"/>
          <p:cNvSpPr/>
          <p:nvPr/>
        </p:nvSpPr>
        <p:spPr>
          <a:xfrm>
            <a:off x="2712085" y="552450"/>
            <a:ext cx="5160010"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中职学生常见的人格发展缺陷与调适</a:t>
            </a:r>
            <a:endParaRPr lang="zh-CN" altLang="en-US" dirty="0">
              <a:ea typeface="宋体" panose="02010600030101010101" pitchFamily="2" charset="-122"/>
            </a:endParaRPr>
          </a:p>
        </p:txBody>
      </p:sp>
      <p:sp>
        <p:nvSpPr>
          <p:cNvPr id="34854"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grpSp>
        <p:nvGrpSpPr>
          <p:cNvPr id="34855" name="组合 34854"/>
          <p:cNvGrpSpPr/>
          <p:nvPr/>
        </p:nvGrpSpPr>
        <p:grpSpPr>
          <a:xfrm>
            <a:off x="1846898" y="6015038"/>
            <a:ext cx="7777162" cy="828675"/>
            <a:chOff x="0" y="0"/>
            <a:chExt cx="7776656" cy="828000"/>
          </a:xfrm>
        </p:grpSpPr>
        <p:sp>
          <p:nvSpPr>
            <p:cNvPr id="34856" name="矩形 13"/>
            <p:cNvSpPr/>
            <p:nvPr/>
          </p:nvSpPr>
          <p:spPr>
            <a:xfrm>
              <a:off x="0" y="150097"/>
              <a:ext cx="7776656" cy="432000"/>
            </a:xfrm>
            <a:prstGeom prst="rect">
              <a:avLst/>
            </a:prstGeom>
            <a:solidFill>
              <a:srgbClr val="7BC143"/>
            </a:solidFill>
            <a:ln w="9525" cap="flat" cmpd="sng">
              <a:solidFill>
                <a:schemeClr val="bg1"/>
              </a:solidFill>
              <a:prstDash val="solid"/>
              <a:miter/>
              <a:headEnd type="none" w="med" len="med"/>
              <a:tailEnd type="none" w="med" len="med"/>
            </a:ln>
          </p:spPr>
          <p:txBody>
            <a:bodyPr anchor="ctr"/>
            <a:p>
              <a:pPr lvl="0" algn="ctr">
                <a:lnSpc>
                  <a:spcPct val="100000"/>
                </a:lnSpc>
              </a:pPr>
              <a:endParaRPr>
                <a:solidFill>
                  <a:schemeClr val="bg1"/>
                </a:solidFill>
                <a:latin typeface="微软雅黑" panose="020B0503020204020204" charset="-122"/>
                <a:ea typeface="微软雅黑" panose="020B0503020204020204" charset="-122"/>
                <a:sym typeface="微软雅黑" panose="020B0503020204020204" charset="-122"/>
              </a:endParaRPr>
            </a:p>
          </p:txBody>
        </p:sp>
        <p:pic>
          <p:nvPicPr>
            <p:cNvPr id="34857" name="Picture 6" descr="E:\仝德志文件，勿删！\03-参考文档\！PPT图片及版面资源\06-PPT精选插图\12-标签\橙色把手-阴影.png"/>
            <p:cNvPicPr>
              <a:picLocks noChangeAspect="1"/>
            </p:cNvPicPr>
            <p:nvPr/>
          </p:nvPicPr>
          <p:blipFill>
            <a:blip r:embed="rId2"/>
            <a:stretch>
              <a:fillRect/>
            </a:stretch>
          </p:blipFill>
          <p:spPr>
            <a:xfrm>
              <a:off x="858733" y="0"/>
              <a:ext cx="1062000" cy="828000"/>
            </a:xfrm>
            <a:prstGeom prst="rect">
              <a:avLst/>
            </a:prstGeom>
            <a:noFill/>
            <a:ln w="9525">
              <a:noFill/>
            </a:ln>
          </p:spPr>
        </p:pic>
        <p:sp>
          <p:nvSpPr>
            <p:cNvPr id="34859" name="椭圆 16"/>
            <p:cNvSpPr/>
            <p:nvPr/>
          </p:nvSpPr>
          <p:spPr>
            <a:xfrm>
              <a:off x="144015" y="186480"/>
              <a:ext cx="360040" cy="360040"/>
            </a:xfrm>
            <a:prstGeom prst="ellipse">
              <a:avLst/>
            </a:prstGeom>
            <a:solidFill>
              <a:schemeClr val="bg1"/>
            </a:solidFill>
            <a:ln w="25400" cap="flat" cmpd="sng">
              <a:solidFill>
                <a:schemeClr val="bg1"/>
              </a:solidFill>
              <a:prstDash val="solid"/>
              <a:headEnd type="none" w="med" len="med"/>
              <a:tailEnd type="none" w="med" len="med"/>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sp>
        <p:nvSpPr>
          <p:cNvPr id="34860" name="TextBox 17"/>
          <p:cNvSpPr/>
          <p:nvPr/>
        </p:nvSpPr>
        <p:spPr>
          <a:xfrm>
            <a:off x="3791585" y="6203950"/>
            <a:ext cx="5545138" cy="384810"/>
          </a:xfrm>
          <a:prstGeom prst="rect">
            <a:avLst/>
          </a:prstGeom>
          <a:noFill/>
          <a:ln w="9525">
            <a:noFill/>
          </a:ln>
        </p:spPr>
        <p:txBody>
          <a:bodyPr wrap="square" lIns="0">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抑郁</a:t>
            </a:r>
            <a:endParaRPr lang="zh-CN" altLang="en-US" dirty="0">
              <a:ea typeface="宋体" panose="02010600030101010101" pitchFamily="2" charset="-122"/>
            </a:endParaRPr>
          </a:p>
        </p:txBody>
      </p:sp>
      <p:sp>
        <p:nvSpPr>
          <p:cNvPr id="34861" name="TextBox 18"/>
          <p:cNvSpPr/>
          <p:nvPr/>
        </p:nvSpPr>
        <p:spPr>
          <a:xfrm>
            <a:off x="1919923" y="6096000"/>
            <a:ext cx="407987" cy="579120"/>
          </a:xfrm>
          <a:prstGeom prst="rect">
            <a:avLst/>
          </a:prstGeom>
          <a:noFill/>
          <a:ln w="9525">
            <a:noFill/>
          </a:ln>
        </p:spPr>
        <p:txBody>
          <a:bodyPr wrap="square">
            <a:spAutoFit/>
          </a:bodyPr>
          <a:p>
            <a:pPr lvl="0" fontAlgn="base">
              <a:lnSpc>
                <a:spcPct val="100000"/>
              </a:lnSpc>
              <a:spcBef>
                <a:spcPct val="0"/>
              </a:spcBef>
              <a:spcAft>
                <a:spcPct val="0"/>
              </a:spcAft>
            </a:pPr>
            <a:r>
              <a:rPr lang="en-US" sz="3200" b="1" i="1" dirty="0">
                <a:solidFill>
                  <a:srgbClr val="7BC143"/>
                </a:solidFill>
                <a:latin typeface="Broadway" panose="04040905080B02020502" pitchFamily="2" charset="0"/>
                <a:ea typeface="DFPYeaSong-B5" pitchFamily="2" charset="-120"/>
                <a:sym typeface="Broadway" panose="04040905080B02020502" pitchFamily="2" charset="0"/>
              </a:rPr>
              <a:t>9</a:t>
            </a:r>
            <a:endParaRPr lang="en-US" dirty="0">
              <a:ea typeface="宋体" panose="02010600030101010101" pitchFamily="2" charset="-122"/>
            </a:endParaRPr>
          </a:p>
        </p:txBody>
      </p:sp>
      <p:sp>
        <p:nvSpPr>
          <p:cNvPr id="34862" name="Text Box 44"/>
          <p:cNvSpPr/>
          <p:nvPr/>
        </p:nvSpPr>
        <p:spPr>
          <a:xfrm>
            <a:off x="2179320" y="1433830"/>
            <a:ext cx="7112635" cy="4206240"/>
          </a:xfrm>
          <a:prstGeom prst="rect">
            <a:avLst/>
          </a:prstGeom>
          <a:noFill/>
          <a:ln w="9525">
            <a:noFill/>
          </a:ln>
        </p:spPr>
        <p:txBody>
          <a:bodyPr wrap="square">
            <a:spAutoFit/>
          </a:bodyPr>
          <a:p>
            <a:pPr lvl="0" indent="457200">
              <a:lnSpc>
                <a:spcPct val="150000"/>
              </a:lnSpc>
            </a:pPr>
            <a:r>
              <a:rPr lang="zh-CN" altLang="en-US" dirty="0">
                <a:solidFill>
                  <a:srgbClr val="000000"/>
                </a:solidFill>
                <a:latin typeface="Calibri" panose="020F0502020204030204" charset="0"/>
                <a:ea typeface="宋体" panose="02010600030101010101" pitchFamily="2" charset="-122"/>
                <a:sym typeface="宋体" panose="02010600030101010101" pitchFamily="2" charset="-122"/>
              </a:rPr>
              <a:t>抑郁是一种常见的情绪困扰，是一种感到无力应付外界压力而产生的消极情绪，常伴有厌恶、痛苦、羞愧、自卑等情绪体验。抑郁的主要表现在：情绪低落，郁郁寡欢，思维迟缓，反应迟钝，兴趣丧失，缺乏活力。抑郁人皆有之，对于大多数同学来说，抑郁只是偶尔出现，很快就消失；但那些性格内向，多疑多虑，不爱交际，生活中遭遇意外挫折的人更容易长期处于抑郁状态，甚至导致抑郁症。要避免抑郁或从抑郁中解脱出来，就需要正确地评价自己，看清自己的长处，建立自尊，增强自信；调整认知方式，建立理性认知，不把事物看成非黑即白；扩大人际交往，多与人沟通，多交朋友。如果抑郁情绪较严重，应寻求心理咨询帮助。</a:t>
            </a:r>
            <a:endParaRPr lang="zh-CN" altLang="en-US" dirty="0">
              <a:solidFill>
                <a:srgbClr val="000000"/>
              </a:solidFill>
              <a:latin typeface="Calibri" panose="020F0502020204030204" charset="0"/>
              <a:ea typeface="宋体" panose="02010600030101010101" pitchFamily="2" charset="-122"/>
              <a:sym typeface="宋体" panose="02010600030101010101" pitchFamily="2" charset="-122"/>
            </a:endParaRPr>
          </a:p>
        </p:txBody>
      </p:sp>
      <p:grpSp>
        <p:nvGrpSpPr>
          <p:cNvPr id="3" name="组合 2"/>
          <p:cNvGrpSpPr/>
          <p:nvPr/>
        </p:nvGrpSpPr>
        <p:grpSpPr>
          <a:xfrm>
            <a:off x="-42545" y="1123950"/>
            <a:ext cx="1748155" cy="4826000"/>
            <a:chOff x="-68" y="1770"/>
            <a:chExt cx="2753" cy="7600"/>
          </a:xfrm>
        </p:grpSpPr>
        <p:sp>
          <p:nvSpPr>
            <p:cNvPr id="2" name="矩形 13"/>
            <p:cNvSpPr/>
            <p:nvPr/>
          </p:nvSpPr>
          <p:spPr>
            <a:xfrm>
              <a:off x="3" y="1770"/>
              <a:ext cx="2680" cy="76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152" name="矩形 19"/>
            <p:cNvSpPr/>
            <p:nvPr/>
          </p:nvSpPr>
          <p:spPr>
            <a:xfrm>
              <a:off x="921" y="4880"/>
              <a:ext cx="1736"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3" name="矩形 20"/>
            <p:cNvSpPr/>
            <p:nvPr/>
          </p:nvSpPr>
          <p:spPr>
            <a:xfrm>
              <a:off x="3" y="2789"/>
              <a:ext cx="777"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4" name="TextBox 21"/>
            <p:cNvSpPr/>
            <p:nvPr/>
          </p:nvSpPr>
          <p:spPr>
            <a:xfrm>
              <a:off x="-68" y="2678"/>
              <a:ext cx="994"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01</a:t>
              </a:r>
              <a:endParaRPr lang="en-US" altLang="zh-CN" sz="2800" b="1">
                <a:solidFill>
                  <a:srgbClr val="F2F2F2"/>
                </a:solidFill>
                <a:latin typeface="Bradley Hand ITC" pitchFamily="2" charset="0"/>
                <a:ea typeface="楷体_GB2312" panose="02010609030101010101" pitchFamily="1" charset="-122"/>
                <a:sym typeface="Bradley Hand ITC" pitchFamily="2" charset="0"/>
              </a:endParaRPr>
            </a:p>
          </p:txBody>
        </p:sp>
        <p:sp>
          <p:nvSpPr>
            <p:cNvPr id="6155" name="TextBox 22">
              <a:hlinkClick r:id="rId3" action="ppaction://hlinksldjump"/>
            </p:cNvPr>
            <p:cNvSpPr/>
            <p:nvPr/>
          </p:nvSpPr>
          <p:spPr>
            <a:xfrm>
              <a:off x="1041" y="275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rPr>
                <a:t>单元一</a:t>
              </a:r>
              <a:endPar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endParaRPr>
            </a:p>
          </p:txBody>
        </p:sp>
        <p:sp>
          <p:nvSpPr>
            <p:cNvPr id="6158" name="矩形 41"/>
            <p:cNvSpPr/>
            <p:nvPr/>
          </p:nvSpPr>
          <p:spPr>
            <a:xfrm>
              <a:off x="4" y="3835"/>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9" name="TextBox 42"/>
            <p:cNvSpPr/>
            <p:nvPr/>
          </p:nvSpPr>
          <p:spPr>
            <a:xfrm>
              <a:off x="-68" y="3724"/>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02</a:t>
              </a:r>
              <a:endParaRPr lang="en-US" altLang="zh-CN">
                <a:ea typeface="宋体" panose="02010600030101010101" pitchFamily="2" charset="-122"/>
              </a:endParaRPr>
            </a:p>
          </p:txBody>
        </p:sp>
        <p:sp>
          <p:nvSpPr>
            <p:cNvPr id="6160" name="TextBox 43">
              <a:hlinkClick r:id="rId3" action="ppaction://hlinksldjump"/>
            </p:cNvPr>
            <p:cNvSpPr/>
            <p:nvPr/>
          </p:nvSpPr>
          <p:spPr>
            <a:xfrm>
              <a:off x="1042" y="3803"/>
              <a:ext cx="1641" cy="658"/>
            </a:xfrm>
            <a:prstGeom prst="rect">
              <a:avLst/>
            </a:prstGeom>
            <a:noFill/>
            <a:ln w="9525">
              <a:noFill/>
            </a:ln>
          </p:spPr>
          <p:txBody>
            <a:bodyPr wrap="square">
              <a:spAutoFit/>
            </a:bodyPr>
            <a:p>
              <a:pPr lvl="0">
                <a:lnSpc>
                  <a:spcPct val="100000"/>
                </a:lnSpc>
              </a:pPr>
              <a:r>
                <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rPr>
                <a:t>单元二</a:t>
              </a:r>
              <a:endPar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endParaRPr>
            </a:p>
          </p:txBody>
        </p:sp>
        <p:sp>
          <p:nvSpPr>
            <p:cNvPr id="6162" name="矩形 38"/>
            <p:cNvSpPr/>
            <p:nvPr/>
          </p:nvSpPr>
          <p:spPr>
            <a:xfrm>
              <a:off x="4" y="4881"/>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3" name="TextBox 39"/>
            <p:cNvSpPr/>
            <p:nvPr/>
          </p:nvSpPr>
          <p:spPr>
            <a:xfrm>
              <a:off x="-68" y="4770"/>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03</a:t>
              </a:r>
              <a:endParaRPr lang="en-US" altLang="zh-CN">
                <a:ea typeface="宋体" panose="02010600030101010101" pitchFamily="2" charset="-122"/>
              </a:endParaRPr>
            </a:p>
          </p:txBody>
        </p:sp>
        <p:sp>
          <p:nvSpPr>
            <p:cNvPr id="6164" name="TextBox 40">
              <a:hlinkClick r:id="rId3" action="ppaction://hlinksldjump"/>
            </p:cNvPr>
            <p:cNvSpPr/>
            <p:nvPr/>
          </p:nvSpPr>
          <p:spPr>
            <a:xfrm>
              <a:off x="1042" y="4849"/>
              <a:ext cx="1641" cy="658"/>
            </a:xfrm>
            <a:prstGeom prst="rect">
              <a:avLst/>
            </a:prstGeom>
            <a:noFill/>
            <a:ln w="9525">
              <a:noFill/>
            </a:ln>
          </p:spPr>
          <p:txBody>
            <a:bodyPr wrap="square">
              <a:spAutoFit/>
            </a:bodyPr>
            <a:p>
              <a:pPr lvl="0">
                <a:lnSpc>
                  <a:spcPct val="100000"/>
                </a:lnSpc>
              </a:pPr>
              <a:r>
                <a:rPr lang="zh-CN" altLang="en-US" sz="2000">
                  <a:solidFill>
                    <a:schemeClr val="bg1"/>
                  </a:solidFill>
                  <a:latin typeface="微软雅黑" panose="020B0503020204020204" charset="-122"/>
                  <a:ea typeface="微软雅黑" panose="020B0503020204020204" charset="-122"/>
                  <a:sym typeface="微软雅黑" panose="020B0503020204020204" charset="-122"/>
                </a:rPr>
                <a:t>单元三</a:t>
              </a:r>
              <a:endParaRPr lang="zh-CN" altLang="en-US" sz="200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6166" name="矩形 35"/>
            <p:cNvSpPr/>
            <p:nvPr/>
          </p:nvSpPr>
          <p:spPr>
            <a:xfrm>
              <a:off x="4" y="5885"/>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7" name="TextBox 36"/>
            <p:cNvSpPr/>
            <p:nvPr/>
          </p:nvSpPr>
          <p:spPr>
            <a:xfrm>
              <a:off x="-68" y="5812"/>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04</a:t>
              </a:r>
              <a:endParaRPr lang="en-US" altLang="zh-CN">
                <a:ea typeface="宋体" panose="02010600030101010101" pitchFamily="2" charset="-122"/>
              </a:endParaRPr>
            </a:p>
          </p:txBody>
        </p:sp>
        <p:sp>
          <p:nvSpPr>
            <p:cNvPr id="6168" name="TextBox 37">
              <a:hlinkClick r:id="rId3" action="ppaction://hlinksldjump"/>
            </p:cNvPr>
            <p:cNvSpPr/>
            <p:nvPr/>
          </p:nvSpPr>
          <p:spPr>
            <a:xfrm>
              <a:off x="1042" y="5885"/>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单元四</a:t>
              </a:r>
              <a:endParaRPr lang="zh-CN" altLang="en-US">
                <a:ea typeface="宋体" panose="02010600030101010101" pitchFamily="2" charset="-122"/>
              </a:endParaRPr>
            </a:p>
          </p:txBody>
        </p:sp>
        <p:sp>
          <p:nvSpPr>
            <p:cNvPr id="6170" name="矩形 32"/>
            <p:cNvSpPr/>
            <p:nvPr/>
          </p:nvSpPr>
          <p:spPr>
            <a:xfrm>
              <a:off x="4" y="6926"/>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1" name="TextBox 33"/>
            <p:cNvSpPr/>
            <p:nvPr/>
          </p:nvSpPr>
          <p:spPr>
            <a:xfrm>
              <a:off x="-68" y="6853"/>
              <a:ext cx="98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05</a:t>
              </a:r>
              <a:endParaRPr lang="en-US" altLang="zh-CN">
                <a:ea typeface="宋体" panose="02010600030101010101" pitchFamily="2" charset="-122"/>
              </a:endParaRPr>
            </a:p>
          </p:txBody>
        </p:sp>
        <p:sp>
          <p:nvSpPr>
            <p:cNvPr id="6172" name="TextBox 34">
              <a:hlinkClick r:id="rId3" action="ppaction://hlinksldjump"/>
            </p:cNvPr>
            <p:cNvSpPr/>
            <p:nvPr/>
          </p:nvSpPr>
          <p:spPr>
            <a:xfrm>
              <a:off x="1042" y="6926"/>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单元五</a:t>
              </a:r>
              <a:endParaRPr lang="zh-CN" altLang="en-US">
                <a:ea typeface="宋体" panose="02010600030101010101" pitchFamily="2" charset="-122"/>
              </a:endParaRPr>
            </a:p>
          </p:txBody>
        </p:sp>
        <p:sp>
          <p:nvSpPr>
            <p:cNvPr id="6174" name="矩形 29"/>
            <p:cNvSpPr/>
            <p:nvPr/>
          </p:nvSpPr>
          <p:spPr>
            <a:xfrm>
              <a:off x="6" y="7967"/>
              <a:ext cx="776"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5" name="TextBox 30"/>
            <p:cNvSpPr/>
            <p:nvPr/>
          </p:nvSpPr>
          <p:spPr>
            <a:xfrm>
              <a:off x="-68" y="7894"/>
              <a:ext cx="110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06</a:t>
              </a:r>
              <a:endParaRPr lang="en-US" altLang="zh-CN">
                <a:ea typeface="宋体" panose="02010600030101010101" pitchFamily="2" charset="-122"/>
              </a:endParaRPr>
            </a:p>
          </p:txBody>
        </p:sp>
        <p:sp>
          <p:nvSpPr>
            <p:cNvPr id="6176" name="TextBox 31">
              <a:hlinkClick r:id="rId3" action="ppaction://hlinksldjump"/>
            </p:cNvPr>
            <p:cNvSpPr/>
            <p:nvPr/>
          </p:nvSpPr>
          <p:spPr>
            <a:xfrm>
              <a:off x="1041" y="796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单元六</a:t>
              </a:r>
              <a:endParaRPr lang="zh-CN" altLang="en-US">
                <a:ea typeface="宋体" panose="02010600030101010101" pitchFamily="2" charset="-122"/>
              </a:endParaRPr>
            </a:p>
          </p:txBody>
        </p:sp>
      </p:grpSp>
      <p:sp>
        <p:nvSpPr>
          <p:cNvPr id="15367" name="标题 1"/>
          <p:cNvSpPr/>
          <p:nvPr/>
        </p:nvSpPr>
        <p:spPr>
          <a:xfrm>
            <a:off x="8598535" y="525939"/>
            <a:ext cx="2330450" cy="461010"/>
          </a:xfrm>
          <a:prstGeom prst="rect">
            <a:avLst/>
          </a:prstGeom>
          <a:noFill/>
          <a:ln w="9525">
            <a:noFill/>
          </a:ln>
        </p:spPr>
        <p:txBody>
          <a:bodyPr anchor="ctr" anchorCtr="0">
            <a:normAutofit/>
          </a:bodyPr>
          <a:p>
            <a:pPr lvl="0" algn="r">
              <a:lnSpc>
                <a:spcPct val="100000"/>
              </a:lnSpc>
            </a:pPr>
            <a:r>
              <a:rPr lang="zh-CN" altLang="en-US" sz="1400">
                <a:solidFill>
                  <a:srgbClr val="7BC143"/>
                </a:solidFill>
                <a:latin typeface="微软雅黑" panose="020B0503020204020204" charset="-122"/>
                <a:ea typeface="微软雅黑" panose="020B0503020204020204" charset="-122"/>
                <a:sym typeface="Calibri" panose="020F0502020204030204" charset="0"/>
              </a:rPr>
              <a:t>孕育生命之花</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4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学习单元三</a:t>
            </a:r>
            <a:endParaRPr lang="zh-CN" altLang="en-US" sz="1400" baseline="0">
              <a:solidFill>
                <a:srgbClr val="7BC143"/>
              </a:solidFill>
              <a:latin typeface="微软雅黑" panose="020B0503020204020204" charset="-122"/>
              <a:ea typeface="微软雅黑" panose="020B0503020204020204" charset="-122"/>
              <a:sym typeface="Calibri" panose="020F050202020403020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34862"/>
                                        </p:tgtEl>
                                        <p:attrNameLst>
                                          <p:attrName>style.visibility</p:attrName>
                                        </p:attrNameLst>
                                      </p:cBhvr>
                                      <p:to>
                                        <p:strVal val="visible"/>
                                      </p:to>
                                    </p:set>
                                    <p:animEffect filter="fade">
                                      <p:cBhvr>
                                        <p:cTn id="7" dur="1000"/>
                                        <p:tgtEl>
                                          <p:spTgt spid="34862"/>
                                        </p:tgtEl>
                                      </p:cBhvr>
                                    </p:animEffect>
                                    <p:anim calcmode="lin" valueType="num">
                                      <p:cBhvr>
                                        <p:cTn id="8" dur="1000" fill="hold"/>
                                        <p:tgtEl>
                                          <p:spTgt spid="34862"/>
                                        </p:tgtEl>
                                        <p:attrNameLst>
                                          <p:attrName>ppt_x</p:attrName>
                                        </p:attrNameLst>
                                      </p:cBhvr>
                                      <p:tavLst>
                                        <p:tav tm="0">
                                          <p:val>
                                            <p:strVal val="#ppt_x"/>
                                          </p:val>
                                        </p:tav>
                                        <p:tav tm="100000">
                                          <p:val>
                                            <p:strVal val="#ppt_x"/>
                                          </p:val>
                                        </p:tav>
                                      </p:tavLst>
                                    </p:anim>
                                    <p:anim calcmode="lin" valueType="num">
                                      <p:cBhvr>
                                        <p:cTn id="9" dur="1000" fill="hold"/>
                                        <p:tgtEl>
                                          <p:spTgt spid="3486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62" grpId="0" bldLvl="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9" name="矩形 2"/>
          <p:cNvSpPr/>
          <p:nvPr/>
        </p:nvSpPr>
        <p:spPr>
          <a:xfrm>
            <a:off x="1846898" y="1123950"/>
            <a:ext cx="10344150" cy="4826000"/>
          </a:xfrm>
          <a:prstGeom prst="rect">
            <a:avLst/>
          </a:prstGeom>
          <a:solidFill>
            <a:srgbClr val="F1F1F1"/>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pic>
        <p:nvPicPr>
          <p:cNvPr id="34864" name="Picture 4" descr="C:\Users\cxy\Desktop\中职-《心理健康》\图\自我中心.jpg自我中心"/>
          <p:cNvPicPr>
            <a:picLocks noChangeAspect="1"/>
          </p:cNvPicPr>
          <p:nvPr/>
        </p:nvPicPr>
        <p:blipFill>
          <a:blip r:embed="rId1"/>
          <a:srcRect/>
          <a:stretch>
            <a:fillRect/>
          </a:stretch>
        </p:blipFill>
        <p:spPr>
          <a:xfrm>
            <a:off x="7375525" y="1778953"/>
            <a:ext cx="4777105" cy="3582670"/>
          </a:xfrm>
          <a:prstGeom prst="rect">
            <a:avLst/>
          </a:prstGeom>
          <a:noFill/>
          <a:ln w="9525">
            <a:noFill/>
          </a:ln>
        </p:spPr>
      </p:pic>
      <p:sp>
        <p:nvSpPr>
          <p:cNvPr id="34822" name="直接连接符 5"/>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grpSp>
        <p:nvGrpSpPr>
          <p:cNvPr id="34850" name="组合 34849"/>
          <p:cNvGrpSpPr/>
          <p:nvPr/>
        </p:nvGrpSpPr>
        <p:grpSpPr>
          <a:xfrm>
            <a:off x="1883410" y="512763"/>
            <a:ext cx="539750" cy="539750"/>
            <a:chOff x="0" y="0"/>
            <a:chExt cx="540000" cy="540000"/>
          </a:xfrm>
        </p:grpSpPr>
        <p:sp>
          <p:nvSpPr>
            <p:cNvPr id="34851"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34852"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07</a:t>
              </a:r>
              <a:endParaRPr lang="zh-CN" altLang="en-US" dirty="0">
                <a:ea typeface="宋体" panose="02010600030101010101" pitchFamily="2" charset="-122"/>
              </a:endParaRPr>
            </a:p>
          </p:txBody>
        </p:sp>
      </p:grpSp>
      <p:sp>
        <p:nvSpPr>
          <p:cNvPr id="34853" name="TextBox 12"/>
          <p:cNvSpPr/>
          <p:nvPr/>
        </p:nvSpPr>
        <p:spPr>
          <a:xfrm>
            <a:off x="2712085" y="552450"/>
            <a:ext cx="5160010"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中职学生常见的人格发展缺陷与调适</a:t>
            </a:r>
            <a:endParaRPr lang="zh-CN" altLang="en-US" dirty="0">
              <a:ea typeface="宋体" panose="02010600030101010101" pitchFamily="2" charset="-122"/>
            </a:endParaRPr>
          </a:p>
        </p:txBody>
      </p:sp>
      <p:sp>
        <p:nvSpPr>
          <p:cNvPr id="34854"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grpSp>
        <p:nvGrpSpPr>
          <p:cNvPr id="34855" name="组合 34854"/>
          <p:cNvGrpSpPr/>
          <p:nvPr/>
        </p:nvGrpSpPr>
        <p:grpSpPr>
          <a:xfrm>
            <a:off x="1846898" y="6015038"/>
            <a:ext cx="7777162" cy="828675"/>
            <a:chOff x="0" y="0"/>
            <a:chExt cx="7776656" cy="828000"/>
          </a:xfrm>
        </p:grpSpPr>
        <p:sp>
          <p:nvSpPr>
            <p:cNvPr id="34856" name="矩形 13"/>
            <p:cNvSpPr/>
            <p:nvPr/>
          </p:nvSpPr>
          <p:spPr>
            <a:xfrm>
              <a:off x="0" y="150097"/>
              <a:ext cx="7776656" cy="432000"/>
            </a:xfrm>
            <a:prstGeom prst="rect">
              <a:avLst/>
            </a:prstGeom>
            <a:solidFill>
              <a:srgbClr val="7BC143"/>
            </a:solidFill>
            <a:ln w="9525" cap="flat" cmpd="sng">
              <a:solidFill>
                <a:schemeClr val="bg1"/>
              </a:solidFill>
              <a:prstDash val="solid"/>
              <a:miter/>
              <a:headEnd type="none" w="med" len="med"/>
              <a:tailEnd type="none" w="med" len="med"/>
            </a:ln>
          </p:spPr>
          <p:txBody>
            <a:bodyPr anchor="ctr"/>
            <a:p>
              <a:pPr lvl="0" algn="ctr">
                <a:lnSpc>
                  <a:spcPct val="100000"/>
                </a:lnSpc>
              </a:pPr>
              <a:endParaRPr>
                <a:solidFill>
                  <a:schemeClr val="bg1"/>
                </a:solidFill>
                <a:latin typeface="微软雅黑" panose="020B0503020204020204" charset="-122"/>
                <a:ea typeface="微软雅黑" panose="020B0503020204020204" charset="-122"/>
                <a:sym typeface="微软雅黑" panose="020B0503020204020204" charset="-122"/>
              </a:endParaRPr>
            </a:p>
          </p:txBody>
        </p:sp>
        <p:pic>
          <p:nvPicPr>
            <p:cNvPr id="34857" name="Picture 6" descr="E:\仝德志文件，勿删！\03-参考文档\！PPT图片及版面资源\06-PPT精选插图\12-标签\橙色把手-阴影.png"/>
            <p:cNvPicPr>
              <a:picLocks noChangeAspect="1"/>
            </p:cNvPicPr>
            <p:nvPr/>
          </p:nvPicPr>
          <p:blipFill>
            <a:blip r:embed="rId2"/>
            <a:stretch>
              <a:fillRect/>
            </a:stretch>
          </p:blipFill>
          <p:spPr>
            <a:xfrm>
              <a:off x="858733" y="0"/>
              <a:ext cx="1062000" cy="828000"/>
            </a:xfrm>
            <a:prstGeom prst="rect">
              <a:avLst/>
            </a:prstGeom>
            <a:noFill/>
            <a:ln w="9525">
              <a:noFill/>
            </a:ln>
          </p:spPr>
        </p:pic>
        <p:sp>
          <p:nvSpPr>
            <p:cNvPr id="34859" name="椭圆 16"/>
            <p:cNvSpPr/>
            <p:nvPr/>
          </p:nvSpPr>
          <p:spPr>
            <a:xfrm>
              <a:off x="144015" y="186480"/>
              <a:ext cx="360040" cy="360040"/>
            </a:xfrm>
            <a:prstGeom prst="ellipse">
              <a:avLst/>
            </a:prstGeom>
            <a:solidFill>
              <a:schemeClr val="bg1"/>
            </a:solidFill>
            <a:ln w="25400" cap="flat" cmpd="sng">
              <a:solidFill>
                <a:schemeClr val="bg1"/>
              </a:solidFill>
              <a:prstDash val="solid"/>
              <a:headEnd type="none" w="med" len="med"/>
              <a:tailEnd type="none" w="med" len="med"/>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sp>
        <p:nvSpPr>
          <p:cNvPr id="34860" name="TextBox 17"/>
          <p:cNvSpPr/>
          <p:nvPr/>
        </p:nvSpPr>
        <p:spPr>
          <a:xfrm>
            <a:off x="3791585" y="6203950"/>
            <a:ext cx="5545138" cy="384810"/>
          </a:xfrm>
          <a:prstGeom prst="rect">
            <a:avLst/>
          </a:prstGeom>
          <a:noFill/>
          <a:ln w="9525">
            <a:noFill/>
          </a:ln>
        </p:spPr>
        <p:txBody>
          <a:bodyPr wrap="square" lIns="0">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自我中心</a:t>
            </a:r>
            <a:endParaRPr lang="en-US" altLang="zh-CN" dirty="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34861" name="TextBox 18"/>
          <p:cNvSpPr/>
          <p:nvPr/>
        </p:nvSpPr>
        <p:spPr>
          <a:xfrm>
            <a:off x="1940243" y="6229350"/>
            <a:ext cx="407987" cy="304800"/>
          </a:xfrm>
          <a:prstGeom prst="rect">
            <a:avLst/>
          </a:prstGeom>
          <a:noFill/>
          <a:ln w="9525">
            <a:noFill/>
          </a:ln>
        </p:spPr>
        <p:txBody>
          <a:bodyPr wrap="square">
            <a:spAutoFit/>
          </a:bodyPr>
          <a:p>
            <a:pPr lvl="0" fontAlgn="base">
              <a:lnSpc>
                <a:spcPct val="100000"/>
              </a:lnSpc>
              <a:spcBef>
                <a:spcPct val="0"/>
              </a:spcBef>
              <a:spcAft>
                <a:spcPct val="0"/>
              </a:spcAft>
            </a:pPr>
            <a:r>
              <a:rPr lang="en-US" sz="1400" b="1" i="1" dirty="0">
                <a:solidFill>
                  <a:srgbClr val="7BC143"/>
                </a:solidFill>
                <a:latin typeface="Broadway" panose="04040905080B02020502" pitchFamily="2" charset="0"/>
                <a:ea typeface="DFPYeaSong-B5" pitchFamily="2" charset="-120"/>
                <a:sym typeface="Broadway" panose="04040905080B02020502" pitchFamily="2" charset="0"/>
              </a:rPr>
              <a:t>10</a:t>
            </a:r>
            <a:endParaRPr lang="en-US" sz="1400" dirty="0">
              <a:ea typeface="宋体" panose="02010600030101010101" pitchFamily="2" charset="-122"/>
            </a:endParaRPr>
          </a:p>
        </p:txBody>
      </p:sp>
      <p:sp>
        <p:nvSpPr>
          <p:cNvPr id="34862" name="Text Box 44"/>
          <p:cNvSpPr/>
          <p:nvPr/>
        </p:nvSpPr>
        <p:spPr>
          <a:xfrm>
            <a:off x="2118995" y="1350645"/>
            <a:ext cx="4843145" cy="4038600"/>
          </a:xfrm>
          <a:prstGeom prst="rect">
            <a:avLst/>
          </a:prstGeom>
          <a:noFill/>
          <a:ln w="9525">
            <a:noFill/>
          </a:ln>
        </p:spPr>
        <p:txBody>
          <a:bodyPr wrap="square">
            <a:spAutoFit/>
          </a:bodyPr>
          <a:p>
            <a:pPr lvl="0" indent="457200">
              <a:lnSpc>
                <a:spcPct val="120000"/>
              </a:lnSpc>
            </a:pPr>
            <a:r>
              <a:rPr lang="zh-CN" altLang="en-US" dirty="0">
                <a:solidFill>
                  <a:srgbClr val="000000"/>
                </a:solidFill>
                <a:latin typeface="Calibri" panose="020F0502020204030204" charset="0"/>
                <a:ea typeface="宋体" panose="02010600030101010101" pitchFamily="2" charset="-122"/>
                <a:sym typeface="宋体" panose="02010600030101010101" pitchFamily="2" charset="-122"/>
              </a:rPr>
              <a:t>自我中心是指考虑问题、处理事情都以自我为中心，将自我作为思考问题的出发点与归宿。表现为一切以自己为出发点，目中无人，自私自利。自尊心强、优越感强、自信心高、独立性强的中职学生，比较容易陷入自我中心之中。改变自我中心的途径主要有：一是正确估价自己，既不妄自菲薄也不夜郎自大，既不自我贬损也不自恋；二是树立正确的人生观与价值观，将自己与他人，自我与社会、个人利益与集体利益统筹考虑，从狭獈的小天地走出来；三是学会尊重自己与尊重他人，懂得设身处地，换位思考，真诚待人。</a:t>
            </a:r>
            <a:endParaRPr lang="zh-CN" altLang="en-US" dirty="0">
              <a:solidFill>
                <a:srgbClr val="000000"/>
              </a:solidFill>
              <a:latin typeface="Calibri" panose="020F0502020204030204" charset="0"/>
              <a:ea typeface="宋体" panose="02010600030101010101" pitchFamily="2" charset="-122"/>
              <a:sym typeface="宋体" panose="02010600030101010101" pitchFamily="2" charset="-122"/>
            </a:endParaRPr>
          </a:p>
        </p:txBody>
      </p:sp>
      <p:grpSp>
        <p:nvGrpSpPr>
          <p:cNvPr id="3" name="组合 2"/>
          <p:cNvGrpSpPr/>
          <p:nvPr/>
        </p:nvGrpSpPr>
        <p:grpSpPr>
          <a:xfrm>
            <a:off x="-42545" y="1123950"/>
            <a:ext cx="1748155" cy="4826000"/>
            <a:chOff x="-68" y="1770"/>
            <a:chExt cx="2753" cy="7600"/>
          </a:xfrm>
        </p:grpSpPr>
        <p:sp>
          <p:nvSpPr>
            <p:cNvPr id="2" name="矩形 13"/>
            <p:cNvSpPr/>
            <p:nvPr/>
          </p:nvSpPr>
          <p:spPr>
            <a:xfrm>
              <a:off x="3" y="1770"/>
              <a:ext cx="2680" cy="76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152" name="矩形 19"/>
            <p:cNvSpPr/>
            <p:nvPr/>
          </p:nvSpPr>
          <p:spPr>
            <a:xfrm>
              <a:off x="921" y="4880"/>
              <a:ext cx="1736"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3" name="矩形 20"/>
            <p:cNvSpPr/>
            <p:nvPr/>
          </p:nvSpPr>
          <p:spPr>
            <a:xfrm>
              <a:off x="3" y="2789"/>
              <a:ext cx="777"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4" name="TextBox 21"/>
            <p:cNvSpPr/>
            <p:nvPr/>
          </p:nvSpPr>
          <p:spPr>
            <a:xfrm>
              <a:off x="-68" y="2678"/>
              <a:ext cx="994"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01</a:t>
              </a:r>
              <a:endParaRPr lang="en-US" altLang="zh-CN" sz="2800" b="1">
                <a:solidFill>
                  <a:srgbClr val="F2F2F2"/>
                </a:solidFill>
                <a:latin typeface="Bradley Hand ITC" pitchFamily="2" charset="0"/>
                <a:ea typeface="楷体_GB2312" panose="02010609030101010101" pitchFamily="1" charset="-122"/>
                <a:sym typeface="Bradley Hand ITC" pitchFamily="2" charset="0"/>
              </a:endParaRPr>
            </a:p>
          </p:txBody>
        </p:sp>
        <p:sp>
          <p:nvSpPr>
            <p:cNvPr id="6155" name="TextBox 22">
              <a:hlinkClick r:id="rId3" action="ppaction://hlinksldjump"/>
            </p:cNvPr>
            <p:cNvSpPr/>
            <p:nvPr/>
          </p:nvSpPr>
          <p:spPr>
            <a:xfrm>
              <a:off x="1041" y="275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rPr>
                <a:t>单元一</a:t>
              </a:r>
              <a:endPar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endParaRPr>
            </a:p>
          </p:txBody>
        </p:sp>
        <p:sp>
          <p:nvSpPr>
            <p:cNvPr id="6158" name="矩形 41"/>
            <p:cNvSpPr/>
            <p:nvPr/>
          </p:nvSpPr>
          <p:spPr>
            <a:xfrm>
              <a:off x="4" y="3835"/>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9" name="TextBox 42"/>
            <p:cNvSpPr/>
            <p:nvPr/>
          </p:nvSpPr>
          <p:spPr>
            <a:xfrm>
              <a:off x="-68" y="3724"/>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02</a:t>
              </a:r>
              <a:endParaRPr lang="en-US" altLang="zh-CN">
                <a:ea typeface="宋体" panose="02010600030101010101" pitchFamily="2" charset="-122"/>
              </a:endParaRPr>
            </a:p>
          </p:txBody>
        </p:sp>
        <p:sp>
          <p:nvSpPr>
            <p:cNvPr id="6160" name="TextBox 43">
              <a:hlinkClick r:id="rId3" action="ppaction://hlinksldjump"/>
            </p:cNvPr>
            <p:cNvSpPr/>
            <p:nvPr/>
          </p:nvSpPr>
          <p:spPr>
            <a:xfrm>
              <a:off x="1042" y="3803"/>
              <a:ext cx="1641" cy="658"/>
            </a:xfrm>
            <a:prstGeom prst="rect">
              <a:avLst/>
            </a:prstGeom>
            <a:noFill/>
            <a:ln w="9525">
              <a:noFill/>
            </a:ln>
          </p:spPr>
          <p:txBody>
            <a:bodyPr wrap="square">
              <a:spAutoFit/>
            </a:bodyPr>
            <a:p>
              <a:pPr lvl="0">
                <a:lnSpc>
                  <a:spcPct val="100000"/>
                </a:lnSpc>
              </a:pPr>
              <a:r>
                <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rPr>
                <a:t>单元二</a:t>
              </a:r>
              <a:endPar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endParaRPr>
            </a:p>
          </p:txBody>
        </p:sp>
        <p:sp>
          <p:nvSpPr>
            <p:cNvPr id="6162" name="矩形 38"/>
            <p:cNvSpPr/>
            <p:nvPr/>
          </p:nvSpPr>
          <p:spPr>
            <a:xfrm>
              <a:off x="4" y="4881"/>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3" name="TextBox 39"/>
            <p:cNvSpPr/>
            <p:nvPr/>
          </p:nvSpPr>
          <p:spPr>
            <a:xfrm>
              <a:off x="-68" y="4770"/>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03</a:t>
              </a:r>
              <a:endParaRPr lang="en-US" altLang="zh-CN">
                <a:ea typeface="宋体" panose="02010600030101010101" pitchFamily="2" charset="-122"/>
              </a:endParaRPr>
            </a:p>
          </p:txBody>
        </p:sp>
        <p:sp>
          <p:nvSpPr>
            <p:cNvPr id="6164" name="TextBox 40">
              <a:hlinkClick r:id="rId3" action="ppaction://hlinksldjump"/>
            </p:cNvPr>
            <p:cNvSpPr/>
            <p:nvPr/>
          </p:nvSpPr>
          <p:spPr>
            <a:xfrm>
              <a:off x="1042" y="4849"/>
              <a:ext cx="1641" cy="658"/>
            </a:xfrm>
            <a:prstGeom prst="rect">
              <a:avLst/>
            </a:prstGeom>
            <a:noFill/>
            <a:ln w="9525">
              <a:noFill/>
            </a:ln>
          </p:spPr>
          <p:txBody>
            <a:bodyPr wrap="square">
              <a:spAutoFit/>
            </a:bodyPr>
            <a:p>
              <a:pPr lvl="0">
                <a:lnSpc>
                  <a:spcPct val="100000"/>
                </a:lnSpc>
              </a:pPr>
              <a:r>
                <a:rPr lang="zh-CN" altLang="en-US" sz="2000">
                  <a:solidFill>
                    <a:schemeClr val="bg1"/>
                  </a:solidFill>
                  <a:latin typeface="微软雅黑" panose="020B0503020204020204" charset="-122"/>
                  <a:ea typeface="微软雅黑" panose="020B0503020204020204" charset="-122"/>
                  <a:sym typeface="微软雅黑" panose="020B0503020204020204" charset="-122"/>
                </a:rPr>
                <a:t>单元三</a:t>
              </a:r>
              <a:endParaRPr lang="zh-CN" altLang="en-US" sz="200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6166" name="矩形 35"/>
            <p:cNvSpPr/>
            <p:nvPr/>
          </p:nvSpPr>
          <p:spPr>
            <a:xfrm>
              <a:off x="4" y="5885"/>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7" name="TextBox 36"/>
            <p:cNvSpPr/>
            <p:nvPr/>
          </p:nvSpPr>
          <p:spPr>
            <a:xfrm>
              <a:off x="-68" y="5812"/>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04</a:t>
              </a:r>
              <a:endParaRPr lang="en-US" altLang="zh-CN">
                <a:ea typeface="宋体" panose="02010600030101010101" pitchFamily="2" charset="-122"/>
              </a:endParaRPr>
            </a:p>
          </p:txBody>
        </p:sp>
        <p:sp>
          <p:nvSpPr>
            <p:cNvPr id="6168" name="TextBox 37">
              <a:hlinkClick r:id="rId3" action="ppaction://hlinksldjump"/>
            </p:cNvPr>
            <p:cNvSpPr/>
            <p:nvPr/>
          </p:nvSpPr>
          <p:spPr>
            <a:xfrm>
              <a:off x="1042" y="5885"/>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单元四</a:t>
              </a:r>
              <a:endParaRPr lang="zh-CN" altLang="en-US">
                <a:ea typeface="宋体" panose="02010600030101010101" pitchFamily="2" charset="-122"/>
              </a:endParaRPr>
            </a:p>
          </p:txBody>
        </p:sp>
        <p:sp>
          <p:nvSpPr>
            <p:cNvPr id="6170" name="矩形 32"/>
            <p:cNvSpPr/>
            <p:nvPr/>
          </p:nvSpPr>
          <p:spPr>
            <a:xfrm>
              <a:off x="4" y="6926"/>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1" name="TextBox 33"/>
            <p:cNvSpPr/>
            <p:nvPr/>
          </p:nvSpPr>
          <p:spPr>
            <a:xfrm>
              <a:off x="-68" y="6853"/>
              <a:ext cx="98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05</a:t>
              </a:r>
              <a:endParaRPr lang="en-US" altLang="zh-CN">
                <a:ea typeface="宋体" panose="02010600030101010101" pitchFamily="2" charset="-122"/>
              </a:endParaRPr>
            </a:p>
          </p:txBody>
        </p:sp>
        <p:sp>
          <p:nvSpPr>
            <p:cNvPr id="6172" name="TextBox 34">
              <a:hlinkClick r:id="rId3" action="ppaction://hlinksldjump"/>
            </p:cNvPr>
            <p:cNvSpPr/>
            <p:nvPr/>
          </p:nvSpPr>
          <p:spPr>
            <a:xfrm>
              <a:off x="1042" y="6926"/>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单元五</a:t>
              </a:r>
              <a:endParaRPr lang="zh-CN" altLang="en-US">
                <a:ea typeface="宋体" panose="02010600030101010101" pitchFamily="2" charset="-122"/>
              </a:endParaRPr>
            </a:p>
          </p:txBody>
        </p:sp>
        <p:sp>
          <p:nvSpPr>
            <p:cNvPr id="6174" name="矩形 29"/>
            <p:cNvSpPr/>
            <p:nvPr/>
          </p:nvSpPr>
          <p:spPr>
            <a:xfrm>
              <a:off x="6" y="7967"/>
              <a:ext cx="776"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5" name="TextBox 30"/>
            <p:cNvSpPr/>
            <p:nvPr/>
          </p:nvSpPr>
          <p:spPr>
            <a:xfrm>
              <a:off x="-68" y="7894"/>
              <a:ext cx="110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06</a:t>
              </a:r>
              <a:endParaRPr lang="en-US" altLang="zh-CN">
                <a:ea typeface="宋体" panose="02010600030101010101" pitchFamily="2" charset="-122"/>
              </a:endParaRPr>
            </a:p>
          </p:txBody>
        </p:sp>
        <p:sp>
          <p:nvSpPr>
            <p:cNvPr id="6176" name="TextBox 31">
              <a:hlinkClick r:id="rId3" action="ppaction://hlinksldjump"/>
            </p:cNvPr>
            <p:cNvSpPr/>
            <p:nvPr/>
          </p:nvSpPr>
          <p:spPr>
            <a:xfrm>
              <a:off x="1041" y="796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单元六</a:t>
              </a:r>
              <a:endParaRPr lang="zh-CN" altLang="en-US">
                <a:ea typeface="宋体" panose="02010600030101010101" pitchFamily="2" charset="-122"/>
              </a:endParaRPr>
            </a:p>
          </p:txBody>
        </p:sp>
      </p:grpSp>
      <p:sp>
        <p:nvSpPr>
          <p:cNvPr id="15367" name="标题 1"/>
          <p:cNvSpPr/>
          <p:nvPr/>
        </p:nvSpPr>
        <p:spPr>
          <a:xfrm>
            <a:off x="8598535" y="525939"/>
            <a:ext cx="2330450" cy="461010"/>
          </a:xfrm>
          <a:prstGeom prst="rect">
            <a:avLst/>
          </a:prstGeom>
          <a:noFill/>
          <a:ln w="9525">
            <a:noFill/>
          </a:ln>
        </p:spPr>
        <p:txBody>
          <a:bodyPr anchor="ctr" anchorCtr="0">
            <a:normAutofit/>
          </a:bodyPr>
          <a:p>
            <a:pPr lvl="0" algn="r">
              <a:lnSpc>
                <a:spcPct val="100000"/>
              </a:lnSpc>
            </a:pPr>
            <a:r>
              <a:rPr lang="zh-CN" altLang="en-US" sz="1400">
                <a:solidFill>
                  <a:srgbClr val="7BC143"/>
                </a:solidFill>
                <a:latin typeface="微软雅黑" panose="020B0503020204020204" charset="-122"/>
                <a:ea typeface="微软雅黑" panose="020B0503020204020204" charset="-122"/>
                <a:sym typeface="Calibri" panose="020F0502020204030204" charset="0"/>
              </a:rPr>
              <a:t>孕育生命之花</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4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学习单元三</a:t>
            </a:r>
            <a:endParaRPr lang="zh-CN" altLang="en-US" sz="1400" baseline="0">
              <a:solidFill>
                <a:srgbClr val="7BC143"/>
              </a:solidFill>
              <a:latin typeface="微软雅黑" panose="020B0503020204020204" charset="-122"/>
              <a:ea typeface="微软雅黑" panose="020B0503020204020204" charset="-122"/>
              <a:sym typeface="Calibri" panose="020F050202020403020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34862"/>
                                        </p:tgtEl>
                                        <p:attrNameLst>
                                          <p:attrName>style.visibility</p:attrName>
                                        </p:attrNameLst>
                                      </p:cBhvr>
                                      <p:to>
                                        <p:strVal val="visible"/>
                                      </p:to>
                                    </p:set>
                                    <p:animEffect filter="fade">
                                      <p:cBhvr>
                                        <p:cTn id="7" dur="1000"/>
                                        <p:tgtEl>
                                          <p:spTgt spid="34862"/>
                                        </p:tgtEl>
                                      </p:cBhvr>
                                    </p:animEffect>
                                    <p:anim calcmode="lin" valueType="num">
                                      <p:cBhvr>
                                        <p:cTn id="8" dur="1000" fill="hold"/>
                                        <p:tgtEl>
                                          <p:spTgt spid="34862"/>
                                        </p:tgtEl>
                                        <p:attrNameLst>
                                          <p:attrName>ppt_x</p:attrName>
                                        </p:attrNameLst>
                                      </p:cBhvr>
                                      <p:tavLst>
                                        <p:tav tm="0">
                                          <p:val>
                                            <p:strVal val="#ppt_x"/>
                                          </p:val>
                                        </p:tav>
                                        <p:tav tm="100000">
                                          <p:val>
                                            <p:strVal val="#ppt_x"/>
                                          </p:val>
                                        </p:tav>
                                      </p:tavLst>
                                    </p:anim>
                                    <p:anim calcmode="lin" valueType="num">
                                      <p:cBhvr>
                                        <p:cTn id="9" dur="1000" fill="hold"/>
                                        <p:tgtEl>
                                          <p:spTgt spid="3486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62" grpId="0" bldLvl="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299" name="矩形 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5301" name="标题 1"/>
          <p:cNvSpPr/>
          <p:nvPr/>
        </p:nvSpPr>
        <p:spPr>
          <a:xfrm>
            <a:off x="9479598" y="638175"/>
            <a:ext cx="1449387" cy="287338"/>
          </a:xfrm>
          <a:prstGeom prst="rect">
            <a:avLst/>
          </a:prstGeom>
          <a:noFill/>
          <a:ln w="9525">
            <a:noFill/>
          </a:ln>
        </p:spPr>
        <p:txBody>
          <a:bodyPr>
            <a:normAutofit fontScale="70000"/>
          </a:bodyPr>
          <a:p>
            <a:pPr lvl="0">
              <a:lnSpc>
                <a:spcPct val="100000"/>
              </a:lnSpc>
            </a:pPr>
            <a:r>
              <a:rPr lang="zh-CN" altLang="en-US" sz="16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6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6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600" baseline="0">
                <a:solidFill>
                  <a:srgbClr val="7BC143"/>
                </a:solidFill>
                <a:latin typeface="微软雅黑" panose="020B0503020204020204" charset="-122"/>
                <a:ea typeface="微软雅黑" panose="020B0503020204020204" charset="-122"/>
                <a:sym typeface="宋体" panose="02010600030101010101" pitchFamily="2" charset="-122"/>
              </a:rPr>
              <a:t>第五章</a:t>
            </a:r>
            <a:endParaRPr lang="zh-CN" altLang="en-US">
              <a:ea typeface="宋体" panose="02010600030101010101" pitchFamily="2" charset="-122"/>
            </a:endParaRPr>
          </a:p>
        </p:txBody>
      </p:sp>
      <p:sp>
        <p:nvSpPr>
          <p:cNvPr id="55302" name="直接连接符 5"/>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grpSp>
        <p:nvGrpSpPr>
          <p:cNvPr id="55330" name="组合 55329"/>
          <p:cNvGrpSpPr/>
          <p:nvPr/>
        </p:nvGrpSpPr>
        <p:grpSpPr>
          <a:xfrm>
            <a:off x="1883410" y="512763"/>
            <a:ext cx="539750" cy="539750"/>
            <a:chOff x="0" y="0"/>
            <a:chExt cx="540000" cy="540000"/>
          </a:xfrm>
        </p:grpSpPr>
        <p:sp>
          <p:nvSpPr>
            <p:cNvPr id="55331"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55332"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08</a:t>
              </a:r>
              <a:endParaRPr lang="zh-CN" altLang="en-US" dirty="0">
                <a:ea typeface="宋体" panose="02010600030101010101" pitchFamily="2" charset="-122"/>
              </a:endParaRPr>
            </a:p>
          </p:txBody>
        </p:sp>
      </p:grpSp>
      <p:sp>
        <p:nvSpPr>
          <p:cNvPr id="55333" name="TextBox 12"/>
          <p:cNvSpPr/>
          <p:nvPr/>
        </p:nvSpPr>
        <p:spPr>
          <a:xfrm>
            <a:off x="2712085" y="552450"/>
            <a:ext cx="5045075"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中职学生塑造健康人格的途径和方法</a:t>
            </a:r>
            <a:endParaRPr lang="zh-CN" altLang="en-US" dirty="0">
              <a:ea typeface="宋体" panose="02010600030101010101" pitchFamily="2" charset="-122"/>
            </a:endParaRPr>
          </a:p>
        </p:txBody>
      </p:sp>
      <p:sp>
        <p:nvSpPr>
          <p:cNvPr id="55335" name="直接连接符 33"/>
          <p:cNvSpPr/>
          <p:nvPr/>
        </p:nvSpPr>
        <p:spPr>
          <a:xfrm>
            <a:off x="5076825" y="5805805"/>
            <a:ext cx="6491605" cy="0"/>
          </a:xfrm>
          <a:prstGeom prst="line">
            <a:avLst/>
          </a:prstGeom>
          <a:ln w="9525" cap="flat" cmpd="sng">
            <a:solidFill>
              <a:srgbClr val="92D050"/>
            </a:solidFill>
            <a:prstDash val="dash"/>
            <a:headEnd type="oval" w="med" len="med"/>
            <a:tailEnd type="oval" w="med" len="med"/>
          </a:ln>
        </p:spPr>
      </p:sp>
      <p:grpSp>
        <p:nvGrpSpPr>
          <p:cNvPr id="55341" name="组合 55340"/>
          <p:cNvGrpSpPr/>
          <p:nvPr/>
        </p:nvGrpSpPr>
        <p:grpSpPr>
          <a:xfrm rot="0">
            <a:off x="4899940" y="3736975"/>
            <a:ext cx="6669125" cy="2016602"/>
            <a:chOff x="3454" y="0"/>
            <a:chExt cx="6667712" cy="2016238"/>
          </a:xfrm>
        </p:grpSpPr>
        <p:sp>
          <p:nvSpPr>
            <p:cNvPr id="55342" name="TextBox 41"/>
            <p:cNvSpPr/>
            <p:nvPr/>
          </p:nvSpPr>
          <p:spPr>
            <a:xfrm>
              <a:off x="3454" y="0"/>
              <a:ext cx="724381" cy="1097082"/>
            </a:xfrm>
            <a:prstGeom prst="rect">
              <a:avLst/>
            </a:prstGeom>
            <a:noFill/>
            <a:ln w="9525">
              <a:noFill/>
            </a:ln>
          </p:spPr>
          <p:txBody>
            <a:bodyPr wrap="none">
              <a:spAutoFit/>
            </a:bodyPr>
            <a:p>
              <a:pPr lvl="0" algn="ctr">
                <a:lnSpc>
                  <a:spcPct val="100000"/>
                </a:lnSpc>
              </a:pPr>
              <a:r>
                <a:rPr lang="en-US" altLang="x-none" sz="6600" dirty="0">
                  <a:solidFill>
                    <a:srgbClr val="92D050"/>
                  </a:solidFill>
                  <a:latin typeface="Broadway" panose="04040905080B02020502" pitchFamily="2" charset="0"/>
                  <a:ea typeface="微软雅黑" panose="020B0503020204020204" charset="-122"/>
                  <a:sym typeface="Broadway" panose="04040905080B02020502" pitchFamily="2" charset="0"/>
                </a:rPr>
                <a:t>2</a:t>
              </a:r>
              <a:endParaRPr lang="zh-CN" altLang="en-US" dirty="0">
                <a:ea typeface="宋体" panose="02010600030101010101" pitchFamily="2" charset="-122"/>
              </a:endParaRPr>
            </a:p>
          </p:txBody>
        </p:sp>
        <p:sp>
          <p:nvSpPr>
            <p:cNvPr id="55343" name="矩形 42"/>
            <p:cNvSpPr/>
            <p:nvPr/>
          </p:nvSpPr>
          <p:spPr>
            <a:xfrm>
              <a:off x="724354" y="59521"/>
              <a:ext cx="5946812" cy="1956717"/>
            </a:xfrm>
            <a:prstGeom prst="rect">
              <a:avLst/>
            </a:prstGeom>
            <a:noFill/>
            <a:ln w="9525">
              <a:noFill/>
            </a:ln>
          </p:spPr>
          <p:txBody>
            <a:bodyPr wrap="square">
              <a:spAutoFit/>
            </a:bodyPr>
            <a:p>
              <a:pPr lvl="0">
                <a:lnSpc>
                  <a:spcPct val="120000"/>
                </a:lnSpc>
                <a:spcAft>
                  <a:spcPts val="600"/>
                </a:spcAft>
              </a:pPr>
              <a:r>
                <a:rPr lang="zh-CN" altLang="en-US" b="1" dirty="0">
                  <a:solidFill>
                    <a:srgbClr val="92D050"/>
                  </a:solidFill>
                  <a:latin typeface="微软雅黑" panose="020B0503020204020204" charset="-122"/>
                  <a:ea typeface="微软雅黑" panose="020B0503020204020204" charset="-122"/>
                  <a:sym typeface="微软雅黑" panose="020B0503020204020204" charset="-122"/>
                </a:rPr>
                <a:t>努力学习科学文化知识</a:t>
              </a:r>
              <a:endParaRPr lang="zh-CN" altLang="en-US" b="1" dirty="0">
                <a:solidFill>
                  <a:srgbClr val="92D050"/>
                </a:solidFill>
                <a:latin typeface="微软雅黑" panose="020B0503020204020204" charset="-122"/>
                <a:ea typeface="微软雅黑" panose="020B0503020204020204" charset="-122"/>
                <a:sym typeface="微软雅黑" panose="020B0503020204020204" charset="-122"/>
              </a:endParaRPr>
            </a:p>
            <a:p>
              <a:pPr lvl="0">
                <a:lnSpc>
                  <a:spcPct val="120000"/>
                </a:lnSpc>
              </a:pPr>
              <a:r>
                <a:rPr lang="zh-CN" altLang="en-US" sz="1600" dirty="0">
                  <a:solidFill>
                    <a:srgbClr val="7F7F7F"/>
                  </a:solidFill>
                  <a:latin typeface="微软雅黑" panose="020B0503020204020204" charset="-122"/>
                  <a:ea typeface="微软雅黑" panose="020B0503020204020204" charset="-122"/>
                  <a:sym typeface="微软雅黑" panose="020B0503020204020204" charset="-122"/>
                </a:rPr>
                <a:t>卡尔·荣格说过：“文化的最后成果是人格”。中职学生要积极博览群书，广泛阅读名著，不断开阔自己的知识视野、完善自己的知识结构，从而使自己的文化素养得到提高，人格日趋完善。“读史使人明智，读诗使人灵秀，数学使人周密，科学使人深刻，伦理学使人庄重，逻辑修辞学使人善辩，凡有所学，皆成性格。”</a:t>
              </a:r>
              <a:endParaRPr lang="zh-CN" altLang="en-US" sz="1600" dirty="0">
                <a:solidFill>
                  <a:srgbClr val="7F7F7F"/>
                </a:solidFill>
                <a:latin typeface="微软雅黑" panose="020B0503020204020204" charset="-122"/>
                <a:ea typeface="微软雅黑" panose="020B0503020204020204" charset="-122"/>
                <a:sym typeface="微软雅黑" panose="020B0503020204020204" charset="-122"/>
              </a:endParaRPr>
            </a:p>
          </p:txBody>
        </p:sp>
      </p:grpSp>
      <p:grpSp>
        <p:nvGrpSpPr>
          <p:cNvPr id="55344" name="组合 55343"/>
          <p:cNvGrpSpPr/>
          <p:nvPr/>
        </p:nvGrpSpPr>
        <p:grpSpPr>
          <a:xfrm>
            <a:off x="4899923" y="1312863"/>
            <a:ext cx="6669460" cy="2377758"/>
            <a:chOff x="3437" y="0"/>
            <a:chExt cx="6668366" cy="2378808"/>
          </a:xfrm>
        </p:grpSpPr>
        <p:grpSp>
          <p:nvGrpSpPr>
            <p:cNvPr id="55345" name="组合 55344"/>
            <p:cNvGrpSpPr/>
            <p:nvPr/>
          </p:nvGrpSpPr>
          <p:grpSpPr>
            <a:xfrm>
              <a:off x="3437" y="0"/>
              <a:ext cx="6667731" cy="2258119"/>
              <a:chOff x="3437" y="0"/>
              <a:chExt cx="6667731" cy="2258119"/>
            </a:xfrm>
          </p:grpSpPr>
          <p:sp>
            <p:nvSpPr>
              <p:cNvPr id="55346" name="TextBox 46"/>
              <p:cNvSpPr/>
              <p:nvPr/>
            </p:nvSpPr>
            <p:spPr>
              <a:xfrm>
                <a:off x="3437" y="0"/>
                <a:ext cx="724416" cy="1097765"/>
              </a:xfrm>
              <a:prstGeom prst="rect">
                <a:avLst/>
              </a:prstGeom>
              <a:noFill/>
              <a:ln w="9525">
                <a:noFill/>
              </a:ln>
            </p:spPr>
            <p:txBody>
              <a:bodyPr wrap="none">
                <a:spAutoFit/>
              </a:bodyPr>
              <a:p>
                <a:pPr lvl="0" algn="ctr">
                  <a:lnSpc>
                    <a:spcPct val="100000"/>
                  </a:lnSpc>
                </a:pPr>
                <a:r>
                  <a:rPr lang="en-US" altLang="x-none" sz="6600" dirty="0">
                    <a:solidFill>
                      <a:srgbClr val="92D050"/>
                    </a:solidFill>
                    <a:latin typeface="Broadway" panose="04040905080B02020502" pitchFamily="2" charset="0"/>
                    <a:ea typeface="微软雅黑" panose="020B0503020204020204" charset="-122"/>
                    <a:sym typeface="Broadway" panose="04040905080B02020502" pitchFamily="2" charset="0"/>
                  </a:rPr>
                  <a:t>1</a:t>
                </a:r>
                <a:endParaRPr lang="zh-CN" altLang="en-US" dirty="0">
                  <a:ea typeface="宋体" panose="02010600030101010101" pitchFamily="2" charset="-122"/>
                </a:endParaRPr>
              </a:p>
            </p:txBody>
          </p:sp>
          <p:sp>
            <p:nvSpPr>
              <p:cNvPr id="55347" name="矩形 47"/>
              <p:cNvSpPr/>
              <p:nvPr/>
            </p:nvSpPr>
            <p:spPr>
              <a:xfrm>
                <a:off x="724356" y="7956"/>
                <a:ext cx="5946812" cy="2250163"/>
              </a:xfrm>
              <a:prstGeom prst="rect">
                <a:avLst/>
              </a:prstGeom>
              <a:noFill/>
              <a:ln w="9525">
                <a:noFill/>
              </a:ln>
            </p:spPr>
            <p:txBody>
              <a:bodyPr wrap="square">
                <a:spAutoFit/>
              </a:bodyPr>
              <a:p>
                <a:pPr lvl="0">
                  <a:lnSpc>
                    <a:spcPct val="120000"/>
                  </a:lnSpc>
                  <a:spcAft>
                    <a:spcPts val="600"/>
                  </a:spcAft>
                </a:pPr>
                <a:r>
                  <a:rPr lang="zh-CN" altLang="en-US" b="1" dirty="0">
                    <a:solidFill>
                      <a:srgbClr val="92D050"/>
                    </a:solidFill>
                    <a:latin typeface="微软雅黑" panose="020B0503020204020204" charset="-122"/>
                    <a:ea typeface="微软雅黑" panose="020B0503020204020204" charset="-122"/>
                    <a:sym typeface="微软雅黑" panose="020B0503020204020204" charset="-122"/>
                  </a:rPr>
                  <a:t>自我教育，优化人格整合</a:t>
                </a:r>
                <a:endParaRPr lang="zh-CN" altLang="en-US" b="1" dirty="0">
                  <a:solidFill>
                    <a:srgbClr val="92D050"/>
                  </a:solidFill>
                  <a:latin typeface="微软雅黑" panose="020B0503020204020204" charset="-122"/>
                  <a:ea typeface="微软雅黑" panose="020B0503020204020204" charset="-122"/>
                  <a:sym typeface="微软雅黑" panose="020B0503020204020204" charset="-122"/>
                </a:endParaRPr>
              </a:p>
              <a:p>
                <a:pPr lvl="0">
                  <a:lnSpc>
                    <a:spcPct val="120000"/>
                  </a:lnSpc>
                </a:pPr>
                <a:r>
                  <a:rPr lang="zh-CN" altLang="en-US" sz="1600" dirty="0">
                    <a:solidFill>
                      <a:srgbClr val="7F7F7F"/>
                    </a:solidFill>
                    <a:latin typeface="微软雅黑" panose="020B0503020204020204" charset="-122"/>
                    <a:ea typeface="微软雅黑" panose="020B0503020204020204" charset="-122"/>
                    <a:sym typeface="微软雅黑" panose="020B0503020204020204" charset="-122"/>
                  </a:rPr>
                  <a:t>中职学生应该把自我教育放在的首位。人格的自我教育应包括自我认识、自我评价和自我调节。能够积极的开放自我，充分了解和深刻理解自己的人格状况，包括自己的优点和缺点，坦率地接受自己的囿限并提升重塑人格的动机。明确人格塑造的目标、内容、途径、方法，对自己的人格特质进行调节，择优汰劣，优化整合，以达到人格的健全。</a:t>
                </a:r>
                <a:endParaRPr lang="zh-CN" altLang="en-US" sz="1600" dirty="0">
                  <a:solidFill>
                    <a:srgbClr val="7F7F7F"/>
                  </a:solidFill>
                  <a:latin typeface="微软雅黑" panose="020B0503020204020204" charset="-122"/>
                  <a:ea typeface="微软雅黑" panose="020B0503020204020204" charset="-122"/>
                  <a:sym typeface="微软雅黑" panose="020B0503020204020204" charset="-122"/>
                </a:endParaRPr>
              </a:p>
            </p:txBody>
          </p:sp>
        </p:grpSp>
        <p:sp>
          <p:nvSpPr>
            <p:cNvPr id="55348" name="直接连接符 45"/>
            <p:cNvSpPr/>
            <p:nvPr/>
          </p:nvSpPr>
          <p:spPr>
            <a:xfrm>
              <a:off x="181003" y="2378807"/>
              <a:ext cx="6490800" cy="1"/>
            </a:xfrm>
            <a:prstGeom prst="line">
              <a:avLst/>
            </a:prstGeom>
            <a:ln w="9525" cap="flat" cmpd="sng">
              <a:solidFill>
                <a:srgbClr val="92D050"/>
              </a:solidFill>
              <a:prstDash val="dash"/>
              <a:headEnd type="oval" w="med" len="med"/>
              <a:tailEnd type="oval" w="med" len="med"/>
            </a:ln>
          </p:spPr>
        </p:sp>
      </p:grpSp>
      <p:sp>
        <p:nvSpPr>
          <p:cNvPr id="55349" name="椭圆 48"/>
          <p:cNvSpPr/>
          <p:nvPr/>
        </p:nvSpPr>
        <p:spPr>
          <a:xfrm>
            <a:off x="1551623" y="1844675"/>
            <a:ext cx="3313112" cy="3311525"/>
          </a:xfrm>
          <a:prstGeom prst="ellipse">
            <a:avLst/>
          </a:prstGeom>
          <a:blipFill rotWithShape="1">
            <a:blip r:embed="rId1"/>
            <a:stretch>
              <a:fillRect/>
            </a:stretch>
          </a:blipFill>
          <a:ln w="25400" cap="flat" cmpd="sng">
            <a:solidFill>
              <a:srgbClr val="92D050"/>
            </a:solidFill>
            <a:prstDash val="solid"/>
            <a:headEnd type="none" w="med" len="med"/>
            <a:tailEnd type="none" w="med" len="med"/>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3" name="组合 2"/>
          <p:cNvGrpSpPr/>
          <p:nvPr/>
        </p:nvGrpSpPr>
        <p:grpSpPr>
          <a:xfrm>
            <a:off x="-42545" y="1123950"/>
            <a:ext cx="1748155" cy="4826000"/>
            <a:chOff x="-68" y="1770"/>
            <a:chExt cx="2753" cy="7600"/>
          </a:xfrm>
        </p:grpSpPr>
        <p:sp>
          <p:nvSpPr>
            <p:cNvPr id="2" name="矩形 13"/>
            <p:cNvSpPr/>
            <p:nvPr/>
          </p:nvSpPr>
          <p:spPr>
            <a:xfrm>
              <a:off x="3" y="1770"/>
              <a:ext cx="2680" cy="76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152" name="矩形 19"/>
            <p:cNvSpPr/>
            <p:nvPr/>
          </p:nvSpPr>
          <p:spPr>
            <a:xfrm>
              <a:off x="921" y="4880"/>
              <a:ext cx="1736"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3" name="矩形 20"/>
            <p:cNvSpPr/>
            <p:nvPr/>
          </p:nvSpPr>
          <p:spPr>
            <a:xfrm>
              <a:off x="3" y="2789"/>
              <a:ext cx="777"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4" name="TextBox 21"/>
            <p:cNvSpPr/>
            <p:nvPr/>
          </p:nvSpPr>
          <p:spPr>
            <a:xfrm>
              <a:off x="-68" y="2678"/>
              <a:ext cx="994"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01</a:t>
              </a:r>
              <a:endParaRPr lang="en-US" altLang="zh-CN" sz="2800" b="1">
                <a:solidFill>
                  <a:srgbClr val="F2F2F2"/>
                </a:solidFill>
                <a:latin typeface="Bradley Hand ITC" pitchFamily="2" charset="0"/>
                <a:ea typeface="楷体_GB2312" panose="02010609030101010101" pitchFamily="1" charset="-122"/>
                <a:sym typeface="Bradley Hand ITC" pitchFamily="2" charset="0"/>
              </a:endParaRPr>
            </a:p>
          </p:txBody>
        </p:sp>
        <p:sp>
          <p:nvSpPr>
            <p:cNvPr id="6155" name="TextBox 22">
              <a:hlinkClick r:id="rId2" action="ppaction://hlinksldjump"/>
            </p:cNvPr>
            <p:cNvSpPr/>
            <p:nvPr/>
          </p:nvSpPr>
          <p:spPr>
            <a:xfrm>
              <a:off x="1041" y="275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rPr>
                <a:t>单元一</a:t>
              </a:r>
              <a:endPar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endParaRPr>
            </a:p>
          </p:txBody>
        </p:sp>
        <p:sp>
          <p:nvSpPr>
            <p:cNvPr id="6158" name="矩形 41"/>
            <p:cNvSpPr/>
            <p:nvPr/>
          </p:nvSpPr>
          <p:spPr>
            <a:xfrm>
              <a:off x="4" y="3835"/>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9" name="TextBox 42"/>
            <p:cNvSpPr/>
            <p:nvPr/>
          </p:nvSpPr>
          <p:spPr>
            <a:xfrm>
              <a:off x="-68" y="3724"/>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02</a:t>
              </a:r>
              <a:endParaRPr lang="en-US" altLang="zh-CN">
                <a:ea typeface="宋体" panose="02010600030101010101" pitchFamily="2" charset="-122"/>
              </a:endParaRPr>
            </a:p>
          </p:txBody>
        </p:sp>
        <p:sp>
          <p:nvSpPr>
            <p:cNvPr id="6160" name="TextBox 43">
              <a:hlinkClick r:id="rId2" action="ppaction://hlinksldjump"/>
            </p:cNvPr>
            <p:cNvSpPr/>
            <p:nvPr/>
          </p:nvSpPr>
          <p:spPr>
            <a:xfrm>
              <a:off x="1042" y="3803"/>
              <a:ext cx="1641" cy="658"/>
            </a:xfrm>
            <a:prstGeom prst="rect">
              <a:avLst/>
            </a:prstGeom>
            <a:noFill/>
            <a:ln w="9525">
              <a:noFill/>
            </a:ln>
          </p:spPr>
          <p:txBody>
            <a:bodyPr wrap="square">
              <a:spAutoFit/>
            </a:bodyPr>
            <a:p>
              <a:pPr lvl="0">
                <a:lnSpc>
                  <a:spcPct val="100000"/>
                </a:lnSpc>
              </a:pPr>
              <a:r>
                <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rPr>
                <a:t>单元二</a:t>
              </a:r>
              <a:endPar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endParaRPr>
            </a:p>
          </p:txBody>
        </p:sp>
        <p:sp>
          <p:nvSpPr>
            <p:cNvPr id="6162" name="矩形 38"/>
            <p:cNvSpPr/>
            <p:nvPr/>
          </p:nvSpPr>
          <p:spPr>
            <a:xfrm>
              <a:off x="4" y="4881"/>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3" name="TextBox 39"/>
            <p:cNvSpPr/>
            <p:nvPr/>
          </p:nvSpPr>
          <p:spPr>
            <a:xfrm>
              <a:off x="-68" y="4770"/>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03</a:t>
              </a:r>
              <a:endParaRPr lang="en-US" altLang="zh-CN">
                <a:ea typeface="宋体" panose="02010600030101010101" pitchFamily="2" charset="-122"/>
              </a:endParaRPr>
            </a:p>
          </p:txBody>
        </p:sp>
        <p:sp>
          <p:nvSpPr>
            <p:cNvPr id="6164" name="TextBox 40">
              <a:hlinkClick r:id="rId2" action="ppaction://hlinksldjump"/>
            </p:cNvPr>
            <p:cNvSpPr/>
            <p:nvPr/>
          </p:nvSpPr>
          <p:spPr>
            <a:xfrm>
              <a:off x="1042" y="4849"/>
              <a:ext cx="1641" cy="658"/>
            </a:xfrm>
            <a:prstGeom prst="rect">
              <a:avLst/>
            </a:prstGeom>
            <a:noFill/>
            <a:ln w="9525">
              <a:noFill/>
            </a:ln>
          </p:spPr>
          <p:txBody>
            <a:bodyPr wrap="square">
              <a:spAutoFit/>
            </a:bodyPr>
            <a:p>
              <a:pPr lvl="0">
                <a:lnSpc>
                  <a:spcPct val="100000"/>
                </a:lnSpc>
              </a:pPr>
              <a:r>
                <a:rPr lang="zh-CN" altLang="en-US" sz="2000">
                  <a:solidFill>
                    <a:schemeClr val="bg1"/>
                  </a:solidFill>
                  <a:latin typeface="微软雅黑" panose="020B0503020204020204" charset="-122"/>
                  <a:ea typeface="微软雅黑" panose="020B0503020204020204" charset="-122"/>
                  <a:sym typeface="微软雅黑" panose="020B0503020204020204" charset="-122"/>
                </a:rPr>
                <a:t>单元三</a:t>
              </a:r>
              <a:endParaRPr lang="zh-CN" altLang="en-US" sz="200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6166" name="矩形 35"/>
            <p:cNvSpPr/>
            <p:nvPr/>
          </p:nvSpPr>
          <p:spPr>
            <a:xfrm>
              <a:off x="4" y="5885"/>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7" name="TextBox 36"/>
            <p:cNvSpPr/>
            <p:nvPr/>
          </p:nvSpPr>
          <p:spPr>
            <a:xfrm>
              <a:off x="-68" y="5812"/>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04</a:t>
              </a:r>
              <a:endParaRPr lang="en-US" altLang="zh-CN">
                <a:ea typeface="宋体" panose="02010600030101010101" pitchFamily="2" charset="-122"/>
              </a:endParaRPr>
            </a:p>
          </p:txBody>
        </p:sp>
        <p:sp>
          <p:nvSpPr>
            <p:cNvPr id="6168" name="TextBox 37">
              <a:hlinkClick r:id="rId2" action="ppaction://hlinksldjump"/>
            </p:cNvPr>
            <p:cNvSpPr/>
            <p:nvPr/>
          </p:nvSpPr>
          <p:spPr>
            <a:xfrm>
              <a:off x="1042" y="5885"/>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单元四</a:t>
              </a:r>
              <a:endParaRPr lang="zh-CN" altLang="en-US">
                <a:ea typeface="宋体" panose="02010600030101010101" pitchFamily="2" charset="-122"/>
              </a:endParaRPr>
            </a:p>
          </p:txBody>
        </p:sp>
        <p:sp>
          <p:nvSpPr>
            <p:cNvPr id="6170" name="矩形 32"/>
            <p:cNvSpPr/>
            <p:nvPr/>
          </p:nvSpPr>
          <p:spPr>
            <a:xfrm>
              <a:off x="4" y="6926"/>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1" name="TextBox 33"/>
            <p:cNvSpPr/>
            <p:nvPr/>
          </p:nvSpPr>
          <p:spPr>
            <a:xfrm>
              <a:off x="-68" y="6853"/>
              <a:ext cx="98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05</a:t>
              </a:r>
              <a:endParaRPr lang="en-US" altLang="zh-CN">
                <a:ea typeface="宋体" panose="02010600030101010101" pitchFamily="2" charset="-122"/>
              </a:endParaRPr>
            </a:p>
          </p:txBody>
        </p:sp>
        <p:sp>
          <p:nvSpPr>
            <p:cNvPr id="6172" name="TextBox 34">
              <a:hlinkClick r:id="rId2" action="ppaction://hlinksldjump"/>
            </p:cNvPr>
            <p:cNvSpPr/>
            <p:nvPr/>
          </p:nvSpPr>
          <p:spPr>
            <a:xfrm>
              <a:off x="1042" y="6926"/>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单元五</a:t>
              </a:r>
              <a:endParaRPr lang="zh-CN" altLang="en-US">
                <a:ea typeface="宋体" panose="02010600030101010101" pitchFamily="2" charset="-122"/>
              </a:endParaRPr>
            </a:p>
          </p:txBody>
        </p:sp>
        <p:sp>
          <p:nvSpPr>
            <p:cNvPr id="6174" name="矩形 29"/>
            <p:cNvSpPr/>
            <p:nvPr/>
          </p:nvSpPr>
          <p:spPr>
            <a:xfrm>
              <a:off x="6" y="7967"/>
              <a:ext cx="776"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5" name="TextBox 30"/>
            <p:cNvSpPr/>
            <p:nvPr/>
          </p:nvSpPr>
          <p:spPr>
            <a:xfrm>
              <a:off x="-68" y="7894"/>
              <a:ext cx="110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06</a:t>
              </a:r>
              <a:endParaRPr lang="en-US" altLang="zh-CN">
                <a:ea typeface="宋体" panose="02010600030101010101" pitchFamily="2" charset="-122"/>
              </a:endParaRPr>
            </a:p>
          </p:txBody>
        </p:sp>
        <p:sp>
          <p:nvSpPr>
            <p:cNvPr id="6176" name="TextBox 31">
              <a:hlinkClick r:id="rId2" action="ppaction://hlinksldjump"/>
            </p:cNvPr>
            <p:cNvSpPr/>
            <p:nvPr/>
          </p:nvSpPr>
          <p:spPr>
            <a:xfrm>
              <a:off x="1041" y="796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单元六</a:t>
              </a:r>
              <a:endParaRPr lang="zh-CN" altLang="en-US">
                <a:ea typeface="宋体" panose="02010600030101010101" pitchFamily="2" charset="-122"/>
              </a:endParaRP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55330"/>
                                        </p:tgtEl>
                                        <p:attrNameLst>
                                          <p:attrName>style.visibility</p:attrName>
                                        </p:attrNameLst>
                                      </p:cBhvr>
                                      <p:to>
                                        <p:strVal val="visible"/>
                                      </p:to>
                                    </p:set>
                                    <p:anim calcmode="lin" valueType="num">
                                      <p:cBhvr>
                                        <p:cTn id="7" dur="500" fill="hold"/>
                                        <p:tgtEl>
                                          <p:spTgt spid="55330"/>
                                        </p:tgtEl>
                                        <p:attrNameLst>
                                          <p:attrName>ppt_x</p:attrName>
                                        </p:attrNameLst>
                                      </p:cBhvr>
                                      <p:tavLst>
                                        <p:tav tm="0">
                                          <p:val>
                                            <p:strVal val="#ppt_x"/>
                                          </p:val>
                                        </p:tav>
                                        <p:tav tm="100000">
                                          <p:val>
                                            <p:strVal val="#ppt_x"/>
                                          </p:val>
                                        </p:tav>
                                      </p:tavLst>
                                    </p:anim>
                                    <p:anim calcmode="lin" valueType="num">
                                      <p:cBhvr>
                                        <p:cTn id="8" dur="500" fill="hold"/>
                                        <p:tgtEl>
                                          <p:spTgt spid="55330"/>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55333"/>
                                        </p:tgtEl>
                                        <p:attrNameLst>
                                          <p:attrName>style.visibility</p:attrName>
                                        </p:attrNameLst>
                                      </p:cBhvr>
                                      <p:to>
                                        <p:strVal val="visible"/>
                                      </p:to>
                                    </p:set>
                                    <p:anim calcmode="lin" valueType="num">
                                      <p:cBhvr>
                                        <p:cTn id="11" dur="500" fill="hold"/>
                                        <p:tgtEl>
                                          <p:spTgt spid="55333"/>
                                        </p:tgtEl>
                                        <p:attrNameLst>
                                          <p:attrName>ppt_x</p:attrName>
                                        </p:attrNameLst>
                                      </p:cBhvr>
                                      <p:tavLst>
                                        <p:tav tm="0">
                                          <p:val>
                                            <p:strVal val="#ppt_x"/>
                                          </p:val>
                                        </p:tav>
                                        <p:tav tm="100000">
                                          <p:val>
                                            <p:strVal val="#ppt_x"/>
                                          </p:val>
                                        </p:tav>
                                      </p:tavLst>
                                    </p:anim>
                                    <p:anim calcmode="lin" valueType="num">
                                      <p:cBhvr>
                                        <p:cTn id="12" dur="500" fill="hold"/>
                                        <p:tgtEl>
                                          <p:spTgt spid="55333"/>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55349"/>
                                        </p:tgtEl>
                                        <p:attrNameLst>
                                          <p:attrName>style.visibility</p:attrName>
                                        </p:attrNameLst>
                                      </p:cBhvr>
                                      <p:to>
                                        <p:strVal val="visible"/>
                                      </p:to>
                                    </p:set>
                                    <p:anim calcmode="lin" valueType="num">
                                      <p:cBhvr>
                                        <p:cTn id="16" dur="100" fill="hold"/>
                                        <p:tgtEl>
                                          <p:spTgt spid="55349"/>
                                        </p:tgtEl>
                                        <p:attrNameLst>
                                          <p:attrName>ppt_w</p:attrName>
                                        </p:attrNameLst>
                                      </p:cBhvr>
                                      <p:tavLst>
                                        <p:tav tm="0">
                                          <p:val>
                                            <p:fltVal val="0.000000"/>
                                          </p:val>
                                        </p:tav>
                                        <p:tav tm="100000">
                                          <p:val>
                                            <p:strVal val="#ppt_w"/>
                                          </p:val>
                                        </p:tav>
                                      </p:tavLst>
                                    </p:anim>
                                    <p:anim calcmode="lin" valueType="num">
                                      <p:cBhvr>
                                        <p:cTn id="17" dur="100" fill="hold"/>
                                        <p:tgtEl>
                                          <p:spTgt spid="55349"/>
                                        </p:tgtEl>
                                        <p:attrNameLst>
                                          <p:attrName>ppt_h</p:attrName>
                                        </p:attrNameLst>
                                      </p:cBhvr>
                                      <p:tavLst>
                                        <p:tav tm="0">
                                          <p:val>
                                            <p:fltVal val="0.000000"/>
                                          </p:val>
                                        </p:tav>
                                        <p:tav tm="100000">
                                          <p:val>
                                            <p:strVal val="#ppt_h"/>
                                          </p:val>
                                        </p:tav>
                                      </p:tavLst>
                                    </p:anim>
                                    <p:animEffect filter="fade">
                                      <p:cBhvr>
                                        <p:cTn id="18" dur="100"/>
                                        <p:tgtEl>
                                          <p:spTgt spid="55349"/>
                                        </p:tgtEl>
                                      </p:cBhvr>
                                    </p:animEffect>
                                  </p:childTnLst>
                                </p:cTn>
                              </p:par>
                              <p:par>
                                <p:cTn id="19" presetID="6" presetClass="emph" presetSubtype="0" fill="hold" grpId="1" nodeType="withEffect">
                                  <p:stCondLst>
                                    <p:cond delay="100"/>
                                  </p:stCondLst>
                                  <p:childTnLst>
                                    <p:animScale>
                                      <p:cBhvr>
                                        <p:cTn id="20" dur="100" fill="hold"/>
                                        <p:tgtEl>
                                          <p:spTgt spid="55349"/>
                                        </p:tgtEl>
                                      </p:cBhvr>
                                      <p:by x="110000" y="110000"/>
                                    </p:animScale>
                                  </p:childTnLst>
                                </p:cTn>
                              </p:par>
                              <p:par>
                                <p:cTn id="21" presetID="6" presetClass="emph" presetSubtype="0" fill="hold" grpId="2" nodeType="withEffect">
                                  <p:stCondLst>
                                    <p:cond delay="200"/>
                                  </p:stCondLst>
                                  <p:childTnLst>
                                    <p:animScale>
                                      <p:cBhvr>
                                        <p:cTn id="22" dur="200" fill="hold"/>
                                        <p:tgtEl>
                                          <p:spTgt spid="55349"/>
                                        </p:tgtEl>
                                      </p:cBhvr>
                                      <p:by x="90000" y="90000"/>
                                    </p:animScale>
                                  </p:childTnLst>
                                </p:cTn>
                              </p:par>
                              <p:par>
                                <p:cTn id="23" presetID="6" presetClass="emph" presetSubtype="0" fill="hold" grpId="3" nodeType="withEffect">
                                  <p:stCondLst>
                                    <p:cond delay="400"/>
                                  </p:stCondLst>
                                  <p:childTnLst>
                                    <p:animScale>
                                      <p:cBhvr>
                                        <p:cTn id="24" dur="100" fill="hold"/>
                                        <p:tgtEl>
                                          <p:spTgt spid="55349"/>
                                        </p:tgtEl>
                                      </p:cBhvr>
                                      <p:by x="105000" y="105000"/>
                                    </p:animScale>
                                  </p:childTnLst>
                                </p:cTn>
                              </p:par>
                              <p:par>
                                <p:cTn id="25" presetID="6" presetClass="emph" presetSubtype="0" fill="hold" grpId="4" nodeType="withEffect">
                                  <p:stCondLst>
                                    <p:cond delay="500"/>
                                  </p:stCondLst>
                                  <p:childTnLst>
                                    <p:animScale>
                                      <p:cBhvr>
                                        <p:cTn id="26" dur="200" fill="hold"/>
                                        <p:tgtEl>
                                          <p:spTgt spid="55349"/>
                                        </p:tgtEl>
                                      </p:cBhvr>
                                      <p:by x="95000" y="95000"/>
                                    </p:animScale>
                                  </p:childTnLst>
                                </p:cTn>
                              </p:par>
                            </p:childTnLst>
                          </p:cTn>
                        </p:par>
                        <p:par>
                          <p:cTn id="27" fill="hold">
                            <p:stCondLst>
                              <p:cond delay="1000"/>
                            </p:stCondLst>
                            <p:childTnLst>
                              <p:par>
                                <p:cTn id="28" presetID="14" presetClass="entr" presetSubtype="10" fill="hold" nodeType="afterEffect">
                                  <p:stCondLst>
                                    <p:cond delay="0"/>
                                  </p:stCondLst>
                                  <p:childTnLst>
                                    <p:set>
                                      <p:cBhvr>
                                        <p:cTn id="29" dur="1" fill="hold">
                                          <p:stCondLst>
                                            <p:cond delay="0"/>
                                          </p:stCondLst>
                                        </p:cTn>
                                        <p:tgtEl>
                                          <p:spTgt spid="55344"/>
                                        </p:tgtEl>
                                        <p:attrNameLst>
                                          <p:attrName>style.visibility</p:attrName>
                                        </p:attrNameLst>
                                      </p:cBhvr>
                                      <p:to>
                                        <p:strVal val="visible"/>
                                      </p:to>
                                    </p:set>
                                    <p:animEffect filter="randombar(horizontal)">
                                      <p:cBhvr>
                                        <p:cTn id="30" dur="500"/>
                                        <p:tgtEl>
                                          <p:spTgt spid="553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333" grpId="0" bldLvl="0"/>
      <p:bldP spid="55349" grpId="0" bldLvl="0" animBg="1"/>
      <p:bldP spid="55349" grpId="1" bldLvl="0" animBg="1"/>
      <p:bldP spid="55349" grpId="2" bldLvl="0" animBg="1"/>
      <p:bldP spid="55349" grpId="3" bldLvl="0" animBg="1"/>
      <p:bldP spid="55349" grpId="4" bldLvl="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299" name="矩形 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5301" name="标题 1"/>
          <p:cNvSpPr/>
          <p:nvPr/>
        </p:nvSpPr>
        <p:spPr>
          <a:xfrm>
            <a:off x="9479598" y="638175"/>
            <a:ext cx="1449387" cy="287338"/>
          </a:xfrm>
          <a:prstGeom prst="rect">
            <a:avLst/>
          </a:prstGeom>
          <a:noFill/>
          <a:ln w="9525">
            <a:noFill/>
          </a:ln>
        </p:spPr>
        <p:txBody>
          <a:bodyPr>
            <a:normAutofit fontScale="70000"/>
          </a:bodyPr>
          <a:p>
            <a:pPr lvl="0">
              <a:lnSpc>
                <a:spcPct val="100000"/>
              </a:lnSpc>
            </a:pPr>
            <a:r>
              <a:rPr lang="zh-CN" altLang="en-US" sz="16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6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6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600" baseline="0">
                <a:solidFill>
                  <a:srgbClr val="7BC143"/>
                </a:solidFill>
                <a:latin typeface="微软雅黑" panose="020B0503020204020204" charset="-122"/>
                <a:ea typeface="微软雅黑" panose="020B0503020204020204" charset="-122"/>
                <a:sym typeface="宋体" panose="02010600030101010101" pitchFamily="2" charset="-122"/>
              </a:rPr>
              <a:t>第五章</a:t>
            </a:r>
            <a:endParaRPr lang="zh-CN" altLang="en-US">
              <a:ea typeface="宋体" panose="02010600030101010101" pitchFamily="2" charset="-122"/>
            </a:endParaRPr>
          </a:p>
        </p:txBody>
      </p:sp>
      <p:sp>
        <p:nvSpPr>
          <p:cNvPr id="55302" name="直接连接符 5"/>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grpSp>
        <p:nvGrpSpPr>
          <p:cNvPr id="55330" name="组合 55329"/>
          <p:cNvGrpSpPr/>
          <p:nvPr/>
        </p:nvGrpSpPr>
        <p:grpSpPr>
          <a:xfrm>
            <a:off x="1883410" y="512763"/>
            <a:ext cx="539750" cy="539750"/>
            <a:chOff x="0" y="0"/>
            <a:chExt cx="540000" cy="540000"/>
          </a:xfrm>
        </p:grpSpPr>
        <p:sp>
          <p:nvSpPr>
            <p:cNvPr id="55331"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55332"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08</a:t>
              </a:r>
              <a:endParaRPr lang="zh-CN" altLang="en-US" dirty="0">
                <a:ea typeface="宋体" panose="02010600030101010101" pitchFamily="2" charset="-122"/>
              </a:endParaRPr>
            </a:p>
          </p:txBody>
        </p:sp>
      </p:grpSp>
      <p:sp>
        <p:nvSpPr>
          <p:cNvPr id="55333" name="TextBox 12"/>
          <p:cNvSpPr/>
          <p:nvPr/>
        </p:nvSpPr>
        <p:spPr>
          <a:xfrm>
            <a:off x="2712085" y="552450"/>
            <a:ext cx="5045075"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中职学生塑造健康人格的途径和方法</a:t>
            </a:r>
            <a:endParaRPr lang="zh-CN" altLang="en-US" dirty="0">
              <a:ea typeface="宋体" panose="02010600030101010101" pitchFamily="2" charset="-122"/>
            </a:endParaRPr>
          </a:p>
        </p:txBody>
      </p:sp>
      <p:sp>
        <p:nvSpPr>
          <p:cNvPr id="55335" name="直接连接符 33"/>
          <p:cNvSpPr/>
          <p:nvPr/>
        </p:nvSpPr>
        <p:spPr>
          <a:xfrm>
            <a:off x="5076825" y="5805805"/>
            <a:ext cx="6491605" cy="0"/>
          </a:xfrm>
          <a:prstGeom prst="line">
            <a:avLst/>
          </a:prstGeom>
          <a:ln w="9525" cap="flat" cmpd="sng">
            <a:solidFill>
              <a:srgbClr val="92D050"/>
            </a:solidFill>
            <a:prstDash val="dash"/>
            <a:headEnd type="oval" w="med" len="med"/>
            <a:tailEnd type="oval" w="med" len="med"/>
          </a:ln>
        </p:spPr>
      </p:sp>
      <p:grpSp>
        <p:nvGrpSpPr>
          <p:cNvPr id="55341" name="组合 55340"/>
          <p:cNvGrpSpPr/>
          <p:nvPr/>
        </p:nvGrpSpPr>
        <p:grpSpPr>
          <a:xfrm rot="0">
            <a:off x="4899940" y="3547110"/>
            <a:ext cx="6669125" cy="2308702"/>
            <a:chOff x="3454" y="0"/>
            <a:chExt cx="6667712" cy="2308285"/>
          </a:xfrm>
        </p:grpSpPr>
        <p:sp>
          <p:nvSpPr>
            <p:cNvPr id="55342" name="TextBox 41"/>
            <p:cNvSpPr/>
            <p:nvPr/>
          </p:nvSpPr>
          <p:spPr>
            <a:xfrm>
              <a:off x="3454" y="0"/>
              <a:ext cx="724381" cy="1097082"/>
            </a:xfrm>
            <a:prstGeom prst="rect">
              <a:avLst/>
            </a:prstGeom>
            <a:noFill/>
            <a:ln w="9525">
              <a:noFill/>
            </a:ln>
          </p:spPr>
          <p:txBody>
            <a:bodyPr wrap="none">
              <a:spAutoFit/>
            </a:bodyPr>
            <a:p>
              <a:pPr lvl="0" algn="ctr">
                <a:lnSpc>
                  <a:spcPct val="100000"/>
                </a:lnSpc>
              </a:pPr>
              <a:r>
                <a:rPr lang="en-US" sz="6600" dirty="0">
                  <a:solidFill>
                    <a:srgbClr val="92D050"/>
                  </a:solidFill>
                  <a:latin typeface="Broadway" panose="04040905080B02020502" pitchFamily="2" charset="0"/>
                  <a:ea typeface="微软雅黑" panose="020B0503020204020204" charset="-122"/>
                  <a:sym typeface="Broadway" panose="04040905080B02020502" pitchFamily="2" charset="0"/>
                </a:rPr>
                <a:t>4</a:t>
              </a:r>
              <a:endParaRPr lang="en-US" dirty="0">
                <a:ea typeface="宋体" panose="02010600030101010101" pitchFamily="2" charset="-122"/>
              </a:endParaRPr>
            </a:p>
          </p:txBody>
        </p:sp>
        <p:sp>
          <p:nvSpPr>
            <p:cNvPr id="55343" name="矩形 42"/>
            <p:cNvSpPr/>
            <p:nvPr/>
          </p:nvSpPr>
          <p:spPr>
            <a:xfrm>
              <a:off x="724354" y="59521"/>
              <a:ext cx="5946812" cy="2248764"/>
            </a:xfrm>
            <a:prstGeom prst="rect">
              <a:avLst/>
            </a:prstGeom>
            <a:noFill/>
            <a:ln w="9525">
              <a:noFill/>
            </a:ln>
          </p:spPr>
          <p:txBody>
            <a:bodyPr wrap="square">
              <a:spAutoFit/>
            </a:bodyPr>
            <a:p>
              <a:pPr lvl="0">
                <a:lnSpc>
                  <a:spcPct val="120000"/>
                </a:lnSpc>
                <a:spcAft>
                  <a:spcPts val="600"/>
                </a:spcAft>
              </a:pPr>
              <a:r>
                <a:rPr lang="zh-CN" altLang="en-US" b="1" dirty="0">
                  <a:solidFill>
                    <a:srgbClr val="92D050"/>
                  </a:solidFill>
                  <a:latin typeface="微软雅黑" panose="020B0503020204020204" charset="-122"/>
                  <a:ea typeface="微软雅黑" panose="020B0503020204020204" charset="-122"/>
                  <a:sym typeface="微软雅黑" panose="020B0503020204020204" charset="-122"/>
                </a:rPr>
                <a:t>发展良好的人际关系</a:t>
              </a:r>
              <a:endParaRPr lang="zh-CN" altLang="en-US" b="1" dirty="0">
                <a:solidFill>
                  <a:srgbClr val="92D050"/>
                </a:solidFill>
                <a:latin typeface="微软雅黑" panose="020B0503020204020204" charset="-122"/>
                <a:ea typeface="微软雅黑" panose="020B0503020204020204" charset="-122"/>
                <a:sym typeface="微软雅黑" panose="020B0503020204020204" charset="-122"/>
              </a:endParaRPr>
            </a:p>
            <a:p>
              <a:pPr lvl="0">
                <a:lnSpc>
                  <a:spcPct val="120000"/>
                </a:lnSpc>
              </a:pPr>
              <a:r>
                <a:rPr lang="zh-CN" altLang="en-US" sz="1600" dirty="0">
                  <a:solidFill>
                    <a:srgbClr val="7F7F7F"/>
                  </a:solidFill>
                  <a:latin typeface="微软雅黑" panose="020B0503020204020204" charset="-122"/>
                  <a:ea typeface="微软雅黑" panose="020B0503020204020204" charset="-122"/>
                  <a:sym typeface="微软雅黑" panose="020B0503020204020204" charset="-122"/>
                </a:rPr>
                <a:t>人格发展、塑造的过程是个体实现社会化的过程，是个体与他人、集体、社会相互作用的过程。塑造健全人格，必须发展良好的人际关系：尊重社会习俗、关心他人的需要、真诚地赞美、不作无建设性的批评、多与他人沟通意见、保持自尊和独立等。主动进行人际交往，学习他人的优点，弥补自身的不足，促使个人人格向健康的方向发展。</a:t>
              </a:r>
              <a:endParaRPr lang="zh-CN" altLang="en-US" sz="1600" dirty="0">
                <a:solidFill>
                  <a:srgbClr val="7F7F7F"/>
                </a:solidFill>
                <a:latin typeface="微软雅黑" panose="020B0503020204020204" charset="-122"/>
                <a:ea typeface="微软雅黑" panose="020B0503020204020204" charset="-122"/>
                <a:sym typeface="微软雅黑" panose="020B0503020204020204" charset="-122"/>
              </a:endParaRPr>
            </a:p>
          </p:txBody>
        </p:sp>
      </p:grpSp>
      <p:grpSp>
        <p:nvGrpSpPr>
          <p:cNvPr id="55344" name="组合 55343"/>
          <p:cNvGrpSpPr/>
          <p:nvPr/>
        </p:nvGrpSpPr>
        <p:grpSpPr>
          <a:xfrm>
            <a:off x="4899923" y="1312863"/>
            <a:ext cx="6668825" cy="2052638"/>
            <a:chOff x="3437" y="0"/>
            <a:chExt cx="6667731" cy="2053544"/>
          </a:xfrm>
        </p:grpSpPr>
        <p:grpSp>
          <p:nvGrpSpPr>
            <p:cNvPr id="55345" name="组合 55344"/>
            <p:cNvGrpSpPr/>
            <p:nvPr/>
          </p:nvGrpSpPr>
          <p:grpSpPr>
            <a:xfrm>
              <a:off x="3437" y="0"/>
              <a:ext cx="6667731" cy="1965890"/>
              <a:chOff x="3437" y="0"/>
              <a:chExt cx="6667731" cy="1965890"/>
            </a:xfrm>
          </p:grpSpPr>
          <p:sp>
            <p:nvSpPr>
              <p:cNvPr id="55346" name="TextBox 46"/>
              <p:cNvSpPr/>
              <p:nvPr/>
            </p:nvSpPr>
            <p:spPr>
              <a:xfrm>
                <a:off x="3437" y="0"/>
                <a:ext cx="724416" cy="1097764"/>
              </a:xfrm>
              <a:prstGeom prst="rect">
                <a:avLst/>
              </a:prstGeom>
              <a:noFill/>
              <a:ln w="9525">
                <a:noFill/>
              </a:ln>
            </p:spPr>
            <p:txBody>
              <a:bodyPr wrap="none">
                <a:spAutoFit/>
              </a:bodyPr>
              <a:p>
                <a:pPr lvl="0" algn="ctr">
                  <a:lnSpc>
                    <a:spcPct val="100000"/>
                  </a:lnSpc>
                </a:pPr>
                <a:r>
                  <a:rPr lang="en-US" sz="6600" dirty="0">
                    <a:solidFill>
                      <a:srgbClr val="92D050"/>
                    </a:solidFill>
                    <a:latin typeface="Broadway" panose="04040905080B02020502" pitchFamily="2" charset="0"/>
                    <a:ea typeface="微软雅黑" panose="020B0503020204020204" charset="-122"/>
                    <a:sym typeface="Broadway" panose="04040905080B02020502" pitchFamily="2" charset="0"/>
                  </a:rPr>
                  <a:t>3</a:t>
                </a:r>
                <a:endParaRPr lang="en-US" dirty="0">
                  <a:ea typeface="宋体" panose="02010600030101010101" pitchFamily="2" charset="-122"/>
                </a:endParaRPr>
              </a:p>
            </p:txBody>
          </p:sp>
          <p:sp>
            <p:nvSpPr>
              <p:cNvPr id="55347" name="矩形 47"/>
              <p:cNvSpPr/>
              <p:nvPr/>
            </p:nvSpPr>
            <p:spPr>
              <a:xfrm>
                <a:off x="724356" y="7956"/>
                <a:ext cx="5946812" cy="1957934"/>
              </a:xfrm>
              <a:prstGeom prst="rect">
                <a:avLst/>
              </a:prstGeom>
              <a:noFill/>
              <a:ln w="9525">
                <a:noFill/>
              </a:ln>
            </p:spPr>
            <p:txBody>
              <a:bodyPr wrap="square">
                <a:spAutoFit/>
              </a:bodyPr>
              <a:p>
                <a:pPr lvl="0">
                  <a:lnSpc>
                    <a:spcPct val="120000"/>
                  </a:lnSpc>
                  <a:spcAft>
                    <a:spcPts val="600"/>
                  </a:spcAft>
                </a:pPr>
                <a:r>
                  <a:rPr lang="zh-CN" altLang="en-US" b="1" dirty="0">
                    <a:solidFill>
                      <a:srgbClr val="92D050"/>
                    </a:solidFill>
                    <a:latin typeface="微软雅黑" panose="020B0503020204020204" charset="-122"/>
                    <a:ea typeface="微软雅黑" panose="020B0503020204020204" charset="-122"/>
                    <a:sym typeface="微软雅黑" panose="020B0503020204020204" charset="-122"/>
                  </a:rPr>
                  <a:t>积极参加社会实践</a:t>
                </a:r>
                <a:endParaRPr lang="zh-CN" altLang="en-US" b="1" dirty="0">
                  <a:solidFill>
                    <a:srgbClr val="92D050"/>
                  </a:solidFill>
                  <a:latin typeface="微软雅黑" panose="020B0503020204020204" charset="-122"/>
                  <a:ea typeface="微软雅黑" panose="020B0503020204020204" charset="-122"/>
                  <a:sym typeface="微软雅黑" panose="020B0503020204020204" charset="-122"/>
                </a:endParaRPr>
              </a:p>
              <a:p>
                <a:pPr lvl="0">
                  <a:lnSpc>
                    <a:spcPct val="120000"/>
                  </a:lnSpc>
                </a:pPr>
                <a:r>
                  <a:rPr lang="zh-CN" altLang="en-US" sz="1600" dirty="0">
                    <a:solidFill>
                      <a:srgbClr val="7F7F7F"/>
                    </a:solidFill>
                    <a:latin typeface="微软雅黑" panose="020B0503020204020204" charset="-122"/>
                    <a:ea typeface="微软雅黑" panose="020B0503020204020204" charset="-122"/>
                    <a:sym typeface="微软雅黑" panose="020B0503020204020204" charset="-122"/>
                  </a:rPr>
                  <a:t>爱因斯坦曾说过：“人格绝不是靠所听到的和所说出的言语，而是靠劳动和行动形成的”。知识的获取、能力的形成，意志的磨练都离不开实践。诸如一个人的勤奋、坚韧、乐观、细致等人格特征都是长期实践锻炼的结果。中职学生应积极参加各种有益身心健康的社会实践活动，以此践行知识，锤炼人格。</a:t>
                </a:r>
                <a:endParaRPr lang="zh-CN" altLang="en-US" sz="1600" dirty="0">
                  <a:solidFill>
                    <a:srgbClr val="7F7F7F"/>
                  </a:solidFill>
                  <a:latin typeface="微软雅黑" panose="020B0503020204020204" charset="-122"/>
                  <a:ea typeface="微软雅黑" panose="020B0503020204020204" charset="-122"/>
                  <a:sym typeface="微软雅黑" panose="020B0503020204020204" charset="-122"/>
                </a:endParaRPr>
              </a:p>
            </p:txBody>
          </p:sp>
        </p:grpSp>
        <p:sp>
          <p:nvSpPr>
            <p:cNvPr id="55348" name="直接连接符 45"/>
            <p:cNvSpPr/>
            <p:nvPr/>
          </p:nvSpPr>
          <p:spPr>
            <a:xfrm>
              <a:off x="180368" y="2053543"/>
              <a:ext cx="6490800" cy="1"/>
            </a:xfrm>
            <a:prstGeom prst="line">
              <a:avLst/>
            </a:prstGeom>
            <a:ln w="9525" cap="flat" cmpd="sng">
              <a:solidFill>
                <a:srgbClr val="92D050"/>
              </a:solidFill>
              <a:prstDash val="dash"/>
              <a:headEnd type="oval" w="med" len="med"/>
              <a:tailEnd type="oval" w="med" len="med"/>
            </a:ln>
          </p:spPr>
        </p:sp>
      </p:grpSp>
      <p:sp>
        <p:nvSpPr>
          <p:cNvPr id="55349" name="椭圆 48"/>
          <p:cNvSpPr/>
          <p:nvPr/>
        </p:nvSpPr>
        <p:spPr>
          <a:xfrm>
            <a:off x="1551623" y="1844675"/>
            <a:ext cx="3313112" cy="3311525"/>
          </a:xfrm>
          <a:prstGeom prst="ellipse">
            <a:avLst/>
          </a:prstGeom>
          <a:blipFill rotWithShape="1">
            <a:blip r:embed="rId1"/>
            <a:stretch>
              <a:fillRect/>
            </a:stretch>
          </a:blipFill>
          <a:ln w="25400" cap="flat" cmpd="sng">
            <a:solidFill>
              <a:srgbClr val="92D050"/>
            </a:solidFill>
            <a:prstDash val="solid"/>
            <a:headEnd type="none" w="med" len="med"/>
            <a:tailEnd type="none" w="med" len="med"/>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3" name="组合 2"/>
          <p:cNvGrpSpPr/>
          <p:nvPr/>
        </p:nvGrpSpPr>
        <p:grpSpPr>
          <a:xfrm>
            <a:off x="-42545" y="1123950"/>
            <a:ext cx="1748155" cy="4826000"/>
            <a:chOff x="-68" y="1770"/>
            <a:chExt cx="2753" cy="7600"/>
          </a:xfrm>
        </p:grpSpPr>
        <p:sp>
          <p:nvSpPr>
            <p:cNvPr id="2" name="矩形 13"/>
            <p:cNvSpPr/>
            <p:nvPr/>
          </p:nvSpPr>
          <p:spPr>
            <a:xfrm>
              <a:off x="3" y="1770"/>
              <a:ext cx="2680" cy="76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152" name="矩形 19"/>
            <p:cNvSpPr/>
            <p:nvPr/>
          </p:nvSpPr>
          <p:spPr>
            <a:xfrm>
              <a:off x="921" y="4880"/>
              <a:ext cx="1736"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3" name="矩形 20"/>
            <p:cNvSpPr/>
            <p:nvPr/>
          </p:nvSpPr>
          <p:spPr>
            <a:xfrm>
              <a:off x="3" y="2789"/>
              <a:ext cx="777"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4" name="TextBox 21"/>
            <p:cNvSpPr/>
            <p:nvPr/>
          </p:nvSpPr>
          <p:spPr>
            <a:xfrm>
              <a:off x="-68" y="2678"/>
              <a:ext cx="994"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01</a:t>
              </a:r>
              <a:endParaRPr lang="en-US" altLang="zh-CN" sz="2800" b="1">
                <a:solidFill>
                  <a:srgbClr val="F2F2F2"/>
                </a:solidFill>
                <a:latin typeface="Bradley Hand ITC" pitchFamily="2" charset="0"/>
                <a:ea typeface="楷体_GB2312" panose="02010609030101010101" pitchFamily="1" charset="-122"/>
                <a:sym typeface="Bradley Hand ITC" pitchFamily="2" charset="0"/>
              </a:endParaRPr>
            </a:p>
          </p:txBody>
        </p:sp>
        <p:sp>
          <p:nvSpPr>
            <p:cNvPr id="6155" name="TextBox 22">
              <a:hlinkClick r:id="rId2" action="ppaction://hlinksldjump"/>
            </p:cNvPr>
            <p:cNvSpPr/>
            <p:nvPr/>
          </p:nvSpPr>
          <p:spPr>
            <a:xfrm>
              <a:off x="1041" y="275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rPr>
                <a:t>单元一</a:t>
              </a:r>
              <a:endPar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endParaRPr>
            </a:p>
          </p:txBody>
        </p:sp>
        <p:sp>
          <p:nvSpPr>
            <p:cNvPr id="6158" name="矩形 41"/>
            <p:cNvSpPr/>
            <p:nvPr/>
          </p:nvSpPr>
          <p:spPr>
            <a:xfrm>
              <a:off x="4" y="3835"/>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9" name="TextBox 42"/>
            <p:cNvSpPr/>
            <p:nvPr/>
          </p:nvSpPr>
          <p:spPr>
            <a:xfrm>
              <a:off x="-68" y="3724"/>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02</a:t>
              </a:r>
              <a:endParaRPr lang="en-US" altLang="zh-CN">
                <a:ea typeface="宋体" panose="02010600030101010101" pitchFamily="2" charset="-122"/>
              </a:endParaRPr>
            </a:p>
          </p:txBody>
        </p:sp>
        <p:sp>
          <p:nvSpPr>
            <p:cNvPr id="6160" name="TextBox 43">
              <a:hlinkClick r:id="rId2" action="ppaction://hlinksldjump"/>
            </p:cNvPr>
            <p:cNvSpPr/>
            <p:nvPr/>
          </p:nvSpPr>
          <p:spPr>
            <a:xfrm>
              <a:off x="1042" y="3803"/>
              <a:ext cx="1641" cy="658"/>
            </a:xfrm>
            <a:prstGeom prst="rect">
              <a:avLst/>
            </a:prstGeom>
            <a:noFill/>
            <a:ln w="9525">
              <a:noFill/>
            </a:ln>
          </p:spPr>
          <p:txBody>
            <a:bodyPr wrap="square">
              <a:spAutoFit/>
            </a:bodyPr>
            <a:p>
              <a:pPr lvl="0">
                <a:lnSpc>
                  <a:spcPct val="100000"/>
                </a:lnSpc>
              </a:pPr>
              <a:r>
                <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rPr>
                <a:t>单元二</a:t>
              </a:r>
              <a:endPar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endParaRPr>
            </a:p>
          </p:txBody>
        </p:sp>
        <p:sp>
          <p:nvSpPr>
            <p:cNvPr id="6162" name="矩形 38"/>
            <p:cNvSpPr/>
            <p:nvPr/>
          </p:nvSpPr>
          <p:spPr>
            <a:xfrm>
              <a:off x="4" y="4881"/>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3" name="TextBox 39"/>
            <p:cNvSpPr/>
            <p:nvPr/>
          </p:nvSpPr>
          <p:spPr>
            <a:xfrm>
              <a:off x="-68" y="4770"/>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03</a:t>
              </a:r>
              <a:endParaRPr lang="en-US" altLang="zh-CN">
                <a:ea typeface="宋体" panose="02010600030101010101" pitchFamily="2" charset="-122"/>
              </a:endParaRPr>
            </a:p>
          </p:txBody>
        </p:sp>
        <p:sp>
          <p:nvSpPr>
            <p:cNvPr id="6164" name="TextBox 40">
              <a:hlinkClick r:id="rId2" action="ppaction://hlinksldjump"/>
            </p:cNvPr>
            <p:cNvSpPr/>
            <p:nvPr/>
          </p:nvSpPr>
          <p:spPr>
            <a:xfrm>
              <a:off x="1042" y="4849"/>
              <a:ext cx="1641" cy="658"/>
            </a:xfrm>
            <a:prstGeom prst="rect">
              <a:avLst/>
            </a:prstGeom>
            <a:noFill/>
            <a:ln w="9525">
              <a:noFill/>
            </a:ln>
          </p:spPr>
          <p:txBody>
            <a:bodyPr wrap="square">
              <a:spAutoFit/>
            </a:bodyPr>
            <a:p>
              <a:pPr lvl="0">
                <a:lnSpc>
                  <a:spcPct val="100000"/>
                </a:lnSpc>
              </a:pPr>
              <a:r>
                <a:rPr lang="zh-CN" altLang="en-US" sz="2000">
                  <a:solidFill>
                    <a:schemeClr val="bg1"/>
                  </a:solidFill>
                  <a:latin typeface="微软雅黑" panose="020B0503020204020204" charset="-122"/>
                  <a:ea typeface="微软雅黑" panose="020B0503020204020204" charset="-122"/>
                  <a:sym typeface="微软雅黑" panose="020B0503020204020204" charset="-122"/>
                </a:rPr>
                <a:t>单元三</a:t>
              </a:r>
              <a:endParaRPr lang="zh-CN" altLang="en-US" sz="200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6166" name="矩形 35"/>
            <p:cNvSpPr/>
            <p:nvPr/>
          </p:nvSpPr>
          <p:spPr>
            <a:xfrm>
              <a:off x="4" y="5885"/>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7" name="TextBox 36"/>
            <p:cNvSpPr/>
            <p:nvPr/>
          </p:nvSpPr>
          <p:spPr>
            <a:xfrm>
              <a:off x="-68" y="5812"/>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04</a:t>
              </a:r>
              <a:endParaRPr lang="en-US" altLang="zh-CN">
                <a:ea typeface="宋体" panose="02010600030101010101" pitchFamily="2" charset="-122"/>
              </a:endParaRPr>
            </a:p>
          </p:txBody>
        </p:sp>
        <p:sp>
          <p:nvSpPr>
            <p:cNvPr id="6168" name="TextBox 37">
              <a:hlinkClick r:id="rId2" action="ppaction://hlinksldjump"/>
            </p:cNvPr>
            <p:cNvSpPr/>
            <p:nvPr/>
          </p:nvSpPr>
          <p:spPr>
            <a:xfrm>
              <a:off x="1042" y="5885"/>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单元四</a:t>
              </a:r>
              <a:endParaRPr lang="zh-CN" altLang="en-US">
                <a:ea typeface="宋体" panose="02010600030101010101" pitchFamily="2" charset="-122"/>
              </a:endParaRPr>
            </a:p>
          </p:txBody>
        </p:sp>
        <p:sp>
          <p:nvSpPr>
            <p:cNvPr id="6170" name="矩形 32"/>
            <p:cNvSpPr/>
            <p:nvPr/>
          </p:nvSpPr>
          <p:spPr>
            <a:xfrm>
              <a:off x="4" y="6926"/>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1" name="TextBox 33"/>
            <p:cNvSpPr/>
            <p:nvPr/>
          </p:nvSpPr>
          <p:spPr>
            <a:xfrm>
              <a:off x="-68" y="6853"/>
              <a:ext cx="98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05</a:t>
              </a:r>
              <a:endParaRPr lang="en-US" altLang="zh-CN">
                <a:ea typeface="宋体" panose="02010600030101010101" pitchFamily="2" charset="-122"/>
              </a:endParaRPr>
            </a:p>
          </p:txBody>
        </p:sp>
        <p:sp>
          <p:nvSpPr>
            <p:cNvPr id="6172" name="TextBox 34">
              <a:hlinkClick r:id="rId2" action="ppaction://hlinksldjump"/>
            </p:cNvPr>
            <p:cNvSpPr/>
            <p:nvPr/>
          </p:nvSpPr>
          <p:spPr>
            <a:xfrm>
              <a:off x="1042" y="6926"/>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单元五</a:t>
              </a:r>
              <a:endParaRPr lang="zh-CN" altLang="en-US">
                <a:ea typeface="宋体" panose="02010600030101010101" pitchFamily="2" charset="-122"/>
              </a:endParaRPr>
            </a:p>
          </p:txBody>
        </p:sp>
        <p:sp>
          <p:nvSpPr>
            <p:cNvPr id="6174" name="矩形 29"/>
            <p:cNvSpPr/>
            <p:nvPr/>
          </p:nvSpPr>
          <p:spPr>
            <a:xfrm>
              <a:off x="6" y="7967"/>
              <a:ext cx="776"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5" name="TextBox 30"/>
            <p:cNvSpPr/>
            <p:nvPr/>
          </p:nvSpPr>
          <p:spPr>
            <a:xfrm>
              <a:off x="-68" y="7894"/>
              <a:ext cx="110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06</a:t>
              </a:r>
              <a:endParaRPr lang="en-US" altLang="zh-CN">
                <a:ea typeface="宋体" panose="02010600030101010101" pitchFamily="2" charset="-122"/>
              </a:endParaRPr>
            </a:p>
          </p:txBody>
        </p:sp>
        <p:sp>
          <p:nvSpPr>
            <p:cNvPr id="6176" name="TextBox 31">
              <a:hlinkClick r:id="rId2" action="ppaction://hlinksldjump"/>
            </p:cNvPr>
            <p:cNvSpPr/>
            <p:nvPr/>
          </p:nvSpPr>
          <p:spPr>
            <a:xfrm>
              <a:off x="1041" y="796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单元六</a:t>
              </a:r>
              <a:endParaRPr lang="zh-CN" altLang="en-US">
                <a:ea typeface="宋体" panose="02010600030101010101" pitchFamily="2" charset="-122"/>
              </a:endParaRP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55330"/>
                                        </p:tgtEl>
                                        <p:attrNameLst>
                                          <p:attrName>style.visibility</p:attrName>
                                        </p:attrNameLst>
                                      </p:cBhvr>
                                      <p:to>
                                        <p:strVal val="visible"/>
                                      </p:to>
                                    </p:set>
                                    <p:anim calcmode="lin" valueType="num">
                                      <p:cBhvr>
                                        <p:cTn id="7" dur="500" fill="hold"/>
                                        <p:tgtEl>
                                          <p:spTgt spid="55330"/>
                                        </p:tgtEl>
                                        <p:attrNameLst>
                                          <p:attrName>ppt_x</p:attrName>
                                        </p:attrNameLst>
                                      </p:cBhvr>
                                      <p:tavLst>
                                        <p:tav tm="0">
                                          <p:val>
                                            <p:strVal val="#ppt_x"/>
                                          </p:val>
                                        </p:tav>
                                        <p:tav tm="100000">
                                          <p:val>
                                            <p:strVal val="#ppt_x"/>
                                          </p:val>
                                        </p:tav>
                                      </p:tavLst>
                                    </p:anim>
                                    <p:anim calcmode="lin" valueType="num">
                                      <p:cBhvr>
                                        <p:cTn id="8" dur="500" fill="hold"/>
                                        <p:tgtEl>
                                          <p:spTgt spid="55330"/>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55333"/>
                                        </p:tgtEl>
                                        <p:attrNameLst>
                                          <p:attrName>style.visibility</p:attrName>
                                        </p:attrNameLst>
                                      </p:cBhvr>
                                      <p:to>
                                        <p:strVal val="visible"/>
                                      </p:to>
                                    </p:set>
                                    <p:anim calcmode="lin" valueType="num">
                                      <p:cBhvr>
                                        <p:cTn id="11" dur="500" fill="hold"/>
                                        <p:tgtEl>
                                          <p:spTgt spid="55333"/>
                                        </p:tgtEl>
                                        <p:attrNameLst>
                                          <p:attrName>ppt_x</p:attrName>
                                        </p:attrNameLst>
                                      </p:cBhvr>
                                      <p:tavLst>
                                        <p:tav tm="0">
                                          <p:val>
                                            <p:strVal val="#ppt_x"/>
                                          </p:val>
                                        </p:tav>
                                        <p:tav tm="100000">
                                          <p:val>
                                            <p:strVal val="#ppt_x"/>
                                          </p:val>
                                        </p:tav>
                                      </p:tavLst>
                                    </p:anim>
                                    <p:anim calcmode="lin" valueType="num">
                                      <p:cBhvr>
                                        <p:cTn id="12" dur="500" fill="hold"/>
                                        <p:tgtEl>
                                          <p:spTgt spid="55333"/>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55349"/>
                                        </p:tgtEl>
                                        <p:attrNameLst>
                                          <p:attrName>style.visibility</p:attrName>
                                        </p:attrNameLst>
                                      </p:cBhvr>
                                      <p:to>
                                        <p:strVal val="visible"/>
                                      </p:to>
                                    </p:set>
                                    <p:anim calcmode="lin" valueType="num">
                                      <p:cBhvr>
                                        <p:cTn id="16" dur="100" fill="hold"/>
                                        <p:tgtEl>
                                          <p:spTgt spid="55349"/>
                                        </p:tgtEl>
                                        <p:attrNameLst>
                                          <p:attrName>ppt_w</p:attrName>
                                        </p:attrNameLst>
                                      </p:cBhvr>
                                      <p:tavLst>
                                        <p:tav tm="0">
                                          <p:val>
                                            <p:fltVal val="0.000000"/>
                                          </p:val>
                                        </p:tav>
                                        <p:tav tm="100000">
                                          <p:val>
                                            <p:strVal val="#ppt_w"/>
                                          </p:val>
                                        </p:tav>
                                      </p:tavLst>
                                    </p:anim>
                                    <p:anim calcmode="lin" valueType="num">
                                      <p:cBhvr>
                                        <p:cTn id="17" dur="100" fill="hold"/>
                                        <p:tgtEl>
                                          <p:spTgt spid="55349"/>
                                        </p:tgtEl>
                                        <p:attrNameLst>
                                          <p:attrName>ppt_h</p:attrName>
                                        </p:attrNameLst>
                                      </p:cBhvr>
                                      <p:tavLst>
                                        <p:tav tm="0">
                                          <p:val>
                                            <p:fltVal val="0.000000"/>
                                          </p:val>
                                        </p:tav>
                                        <p:tav tm="100000">
                                          <p:val>
                                            <p:strVal val="#ppt_h"/>
                                          </p:val>
                                        </p:tav>
                                      </p:tavLst>
                                    </p:anim>
                                    <p:animEffect filter="fade">
                                      <p:cBhvr>
                                        <p:cTn id="18" dur="100"/>
                                        <p:tgtEl>
                                          <p:spTgt spid="55349"/>
                                        </p:tgtEl>
                                      </p:cBhvr>
                                    </p:animEffect>
                                  </p:childTnLst>
                                </p:cTn>
                              </p:par>
                              <p:par>
                                <p:cTn id="19" presetID="6" presetClass="emph" presetSubtype="0" fill="hold" grpId="1" nodeType="withEffect">
                                  <p:stCondLst>
                                    <p:cond delay="100"/>
                                  </p:stCondLst>
                                  <p:childTnLst>
                                    <p:animScale>
                                      <p:cBhvr>
                                        <p:cTn id="20" dur="100" fill="hold"/>
                                        <p:tgtEl>
                                          <p:spTgt spid="55349"/>
                                        </p:tgtEl>
                                      </p:cBhvr>
                                      <p:by x="110000" y="110000"/>
                                    </p:animScale>
                                  </p:childTnLst>
                                </p:cTn>
                              </p:par>
                              <p:par>
                                <p:cTn id="21" presetID="6" presetClass="emph" presetSubtype="0" fill="hold" grpId="2" nodeType="withEffect">
                                  <p:stCondLst>
                                    <p:cond delay="200"/>
                                  </p:stCondLst>
                                  <p:childTnLst>
                                    <p:animScale>
                                      <p:cBhvr>
                                        <p:cTn id="22" dur="200" fill="hold"/>
                                        <p:tgtEl>
                                          <p:spTgt spid="55349"/>
                                        </p:tgtEl>
                                      </p:cBhvr>
                                      <p:by x="90000" y="90000"/>
                                    </p:animScale>
                                  </p:childTnLst>
                                </p:cTn>
                              </p:par>
                              <p:par>
                                <p:cTn id="23" presetID="6" presetClass="emph" presetSubtype="0" fill="hold" grpId="3" nodeType="withEffect">
                                  <p:stCondLst>
                                    <p:cond delay="400"/>
                                  </p:stCondLst>
                                  <p:childTnLst>
                                    <p:animScale>
                                      <p:cBhvr>
                                        <p:cTn id="24" dur="100" fill="hold"/>
                                        <p:tgtEl>
                                          <p:spTgt spid="55349"/>
                                        </p:tgtEl>
                                      </p:cBhvr>
                                      <p:by x="105000" y="105000"/>
                                    </p:animScale>
                                  </p:childTnLst>
                                </p:cTn>
                              </p:par>
                              <p:par>
                                <p:cTn id="25" presetID="6" presetClass="emph" presetSubtype="0" fill="hold" grpId="4" nodeType="withEffect">
                                  <p:stCondLst>
                                    <p:cond delay="500"/>
                                  </p:stCondLst>
                                  <p:childTnLst>
                                    <p:animScale>
                                      <p:cBhvr>
                                        <p:cTn id="26" dur="200" fill="hold"/>
                                        <p:tgtEl>
                                          <p:spTgt spid="55349"/>
                                        </p:tgtEl>
                                      </p:cBhvr>
                                      <p:by x="95000" y="95000"/>
                                    </p:animScale>
                                  </p:childTnLst>
                                </p:cTn>
                              </p:par>
                            </p:childTnLst>
                          </p:cTn>
                        </p:par>
                        <p:par>
                          <p:cTn id="27" fill="hold">
                            <p:stCondLst>
                              <p:cond delay="1000"/>
                            </p:stCondLst>
                            <p:childTnLst>
                              <p:par>
                                <p:cTn id="28" presetID="14" presetClass="entr" presetSubtype="10" fill="hold" nodeType="afterEffect">
                                  <p:stCondLst>
                                    <p:cond delay="0"/>
                                  </p:stCondLst>
                                  <p:childTnLst>
                                    <p:set>
                                      <p:cBhvr>
                                        <p:cTn id="29" dur="1" fill="hold">
                                          <p:stCondLst>
                                            <p:cond delay="0"/>
                                          </p:stCondLst>
                                        </p:cTn>
                                        <p:tgtEl>
                                          <p:spTgt spid="55344"/>
                                        </p:tgtEl>
                                        <p:attrNameLst>
                                          <p:attrName>style.visibility</p:attrName>
                                        </p:attrNameLst>
                                      </p:cBhvr>
                                      <p:to>
                                        <p:strVal val="visible"/>
                                      </p:to>
                                    </p:set>
                                    <p:animEffect filter="randombar(horizontal)">
                                      <p:cBhvr>
                                        <p:cTn id="30" dur="500"/>
                                        <p:tgtEl>
                                          <p:spTgt spid="553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333" grpId="0" bldLvl="0"/>
      <p:bldP spid="55349" grpId="0" bldLvl="0" animBg="1"/>
      <p:bldP spid="55349" grpId="1" bldLvl="0" animBg="1"/>
      <p:bldP spid="55349" grpId="2" bldLvl="0" animBg="1"/>
      <p:bldP spid="55349" grpId="3" bldLvl="0" animBg="1"/>
      <p:bldP spid="55349" grpId="4" bldLvl="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299" name="矩形 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5301" name="标题 1"/>
          <p:cNvSpPr/>
          <p:nvPr/>
        </p:nvSpPr>
        <p:spPr>
          <a:xfrm>
            <a:off x="9479598" y="638175"/>
            <a:ext cx="1449387" cy="287338"/>
          </a:xfrm>
          <a:prstGeom prst="rect">
            <a:avLst/>
          </a:prstGeom>
          <a:noFill/>
          <a:ln w="9525">
            <a:noFill/>
          </a:ln>
        </p:spPr>
        <p:txBody>
          <a:bodyPr>
            <a:normAutofit fontScale="70000"/>
          </a:bodyPr>
          <a:p>
            <a:pPr lvl="0">
              <a:lnSpc>
                <a:spcPct val="100000"/>
              </a:lnSpc>
            </a:pPr>
            <a:r>
              <a:rPr lang="zh-CN" altLang="en-US" sz="16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6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6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600" baseline="0">
                <a:solidFill>
                  <a:srgbClr val="7BC143"/>
                </a:solidFill>
                <a:latin typeface="微软雅黑" panose="020B0503020204020204" charset="-122"/>
                <a:ea typeface="微软雅黑" panose="020B0503020204020204" charset="-122"/>
                <a:sym typeface="宋体" panose="02010600030101010101" pitchFamily="2" charset="-122"/>
              </a:rPr>
              <a:t>第五章</a:t>
            </a:r>
            <a:endParaRPr lang="zh-CN" altLang="en-US">
              <a:ea typeface="宋体" panose="02010600030101010101" pitchFamily="2" charset="-122"/>
            </a:endParaRPr>
          </a:p>
        </p:txBody>
      </p:sp>
      <p:sp>
        <p:nvSpPr>
          <p:cNvPr id="55302" name="直接连接符 5"/>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grpSp>
        <p:nvGrpSpPr>
          <p:cNvPr id="55330" name="组合 55329"/>
          <p:cNvGrpSpPr/>
          <p:nvPr/>
        </p:nvGrpSpPr>
        <p:grpSpPr>
          <a:xfrm>
            <a:off x="1883410" y="512763"/>
            <a:ext cx="539750" cy="539750"/>
            <a:chOff x="0" y="0"/>
            <a:chExt cx="540000" cy="540000"/>
          </a:xfrm>
        </p:grpSpPr>
        <p:sp>
          <p:nvSpPr>
            <p:cNvPr id="55331"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55332"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08</a:t>
              </a:r>
              <a:endParaRPr lang="zh-CN" altLang="en-US" dirty="0">
                <a:ea typeface="宋体" panose="02010600030101010101" pitchFamily="2" charset="-122"/>
              </a:endParaRPr>
            </a:p>
          </p:txBody>
        </p:sp>
      </p:grpSp>
      <p:sp>
        <p:nvSpPr>
          <p:cNvPr id="55333" name="TextBox 12"/>
          <p:cNvSpPr/>
          <p:nvPr/>
        </p:nvSpPr>
        <p:spPr>
          <a:xfrm>
            <a:off x="2712085" y="552450"/>
            <a:ext cx="5045075"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中职学生塑造健康人格的途径和方法</a:t>
            </a:r>
            <a:endParaRPr lang="zh-CN" altLang="en-US" dirty="0">
              <a:ea typeface="宋体" panose="02010600030101010101" pitchFamily="2" charset="-122"/>
            </a:endParaRPr>
          </a:p>
        </p:txBody>
      </p:sp>
      <p:sp>
        <p:nvSpPr>
          <p:cNvPr id="55335" name="直接连接符 33"/>
          <p:cNvSpPr/>
          <p:nvPr/>
        </p:nvSpPr>
        <p:spPr>
          <a:xfrm>
            <a:off x="5076825" y="4585970"/>
            <a:ext cx="6491605" cy="0"/>
          </a:xfrm>
          <a:prstGeom prst="line">
            <a:avLst/>
          </a:prstGeom>
          <a:ln w="9525" cap="flat" cmpd="sng">
            <a:solidFill>
              <a:srgbClr val="92D050"/>
            </a:solidFill>
            <a:prstDash val="dash"/>
            <a:headEnd type="oval" w="med" len="med"/>
            <a:tailEnd type="oval" w="med" len="med"/>
          </a:ln>
        </p:spPr>
      </p:sp>
      <p:grpSp>
        <p:nvGrpSpPr>
          <p:cNvPr id="55345" name="组合 55344"/>
          <p:cNvGrpSpPr/>
          <p:nvPr/>
        </p:nvGrpSpPr>
        <p:grpSpPr>
          <a:xfrm rot="0">
            <a:off x="4899657" y="1313180"/>
            <a:ext cx="6668773" cy="3133424"/>
            <a:chOff x="3434" y="0"/>
            <a:chExt cx="6667734" cy="3134325"/>
          </a:xfrm>
        </p:grpSpPr>
        <p:sp>
          <p:nvSpPr>
            <p:cNvPr id="55346" name="TextBox 46"/>
            <p:cNvSpPr/>
            <p:nvPr/>
          </p:nvSpPr>
          <p:spPr>
            <a:xfrm>
              <a:off x="3434" y="0"/>
              <a:ext cx="724422" cy="1097596"/>
            </a:xfrm>
            <a:prstGeom prst="rect">
              <a:avLst/>
            </a:prstGeom>
            <a:noFill/>
            <a:ln w="9525">
              <a:noFill/>
            </a:ln>
          </p:spPr>
          <p:txBody>
            <a:bodyPr wrap="none">
              <a:spAutoFit/>
            </a:bodyPr>
            <a:p>
              <a:pPr lvl="0" algn="ctr">
                <a:lnSpc>
                  <a:spcPct val="100000"/>
                </a:lnSpc>
              </a:pPr>
              <a:r>
                <a:rPr lang="en-US" sz="6600" dirty="0">
                  <a:solidFill>
                    <a:srgbClr val="92D050"/>
                  </a:solidFill>
                  <a:latin typeface="Broadway" panose="04040905080B02020502" pitchFamily="2" charset="0"/>
                  <a:ea typeface="微软雅黑" panose="020B0503020204020204" charset="-122"/>
                  <a:sym typeface="Broadway" panose="04040905080B02020502" pitchFamily="2" charset="0"/>
                </a:rPr>
                <a:t>5</a:t>
              </a:r>
              <a:endParaRPr lang="en-US" dirty="0">
                <a:ea typeface="宋体" panose="02010600030101010101" pitchFamily="2" charset="-122"/>
              </a:endParaRPr>
            </a:p>
          </p:txBody>
        </p:sp>
        <p:sp>
          <p:nvSpPr>
            <p:cNvPr id="55347" name="矩形 47"/>
            <p:cNvSpPr/>
            <p:nvPr/>
          </p:nvSpPr>
          <p:spPr>
            <a:xfrm>
              <a:off x="724356" y="7956"/>
              <a:ext cx="5946812" cy="3126369"/>
            </a:xfrm>
            <a:prstGeom prst="rect">
              <a:avLst/>
            </a:prstGeom>
            <a:noFill/>
            <a:ln w="9525">
              <a:noFill/>
            </a:ln>
          </p:spPr>
          <p:txBody>
            <a:bodyPr wrap="square">
              <a:spAutoFit/>
            </a:bodyPr>
            <a:p>
              <a:pPr lvl="0">
                <a:lnSpc>
                  <a:spcPct val="120000"/>
                </a:lnSpc>
                <a:spcAft>
                  <a:spcPts val="600"/>
                </a:spcAft>
              </a:pPr>
              <a:r>
                <a:rPr lang="zh-CN" altLang="en-US" b="1" dirty="0">
                  <a:solidFill>
                    <a:srgbClr val="92D050"/>
                  </a:solidFill>
                  <a:latin typeface="微软雅黑" panose="020B0503020204020204" charset="-122"/>
                  <a:ea typeface="微软雅黑" panose="020B0503020204020204" charset="-122"/>
                  <a:sym typeface="微软雅黑" panose="020B0503020204020204" charset="-122"/>
                </a:rPr>
                <a:t>加强意志力和耐挫力的培养</a:t>
              </a:r>
              <a:endParaRPr lang="zh-CN" altLang="en-US" b="1" dirty="0">
                <a:solidFill>
                  <a:srgbClr val="92D050"/>
                </a:solidFill>
                <a:latin typeface="微软雅黑" panose="020B0503020204020204" charset="-122"/>
                <a:ea typeface="微软雅黑" panose="020B0503020204020204" charset="-122"/>
                <a:sym typeface="微软雅黑" panose="020B0503020204020204" charset="-122"/>
              </a:endParaRPr>
            </a:p>
            <a:p>
              <a:pPr lvl="0">
                <a:lnSpc>
                  <a:spcPct val="120000"/>
                </a:lnSpc>
              </a:pPr>
              <a:r>
                <a:rPr lang="zh-CN" altLang="en-US" sz="1600" dirty="0">
                  <a:solidFill>
                    <a:srgbClr val="7F7F7F"/>
                  </a:solidFill>
                  <a:latin typeface="微软雅黑" panose="020B0503020204020204" charset="-122"/>
                  <a:ea typeface="微软雅黑" panose="020B0503020204020204" charset="-122"/>
                  <a:sym typeface="微软雅黑" panose="020B0503020204020204" charset="-122"/>
                </a:rPr>
                <a:t>意志力和耐挫力是中职学生在实现目标过程中所表现出来的自觉克服人性弱点及不良因素的顽强毅力和坚持精神。它是认知、情感转化为行动的关节点，是人格形成的关键环节。中职学生要加强意志力和耐挫力的培养，应认识到挫折是人生的必经阶段，要勇于从挫折中站立，提高战胜挫折的心理承受能力。</a:t>
              </a:r>
              <a:endParaRPr lang="zh-CN" altLang="en-US" sz="1600" dirty="0">
                <a:solidFill>
                  <a:srgbClr val="7F7F7F"/>
                </a:solidFill>
                <a:latin typeface="微软雅黑" panose="020B0503020204020204" charset="-122"/>
                <a:ea typeface="微软雅黑" panose="020B0503020204020204" charset="-122"/>
                <a:sym typeface="微软雅黑" panose="020B0503020204020204" charset="-122"/>
              </a:endParaRPr>
            </a:p>
            <a:p>
              <a:pPr lvl="0">
                <a:lnSpc>
                  <a:spcPct val="120000"/>
                </a:lnSpc>
              </a:pPr>
              <a:r>
                <a:rPr lang="zh-CN" altLang="en-US" sz="1600" dirty="0">
                  <a:solidFill>
                    <a:srgbClr val="7F7F7F"/>
                  </a:solidFill>
                  <a:latin typeface="微软雅黑" panose="020B0503020204020204" charset="-122"/>
                  <a:ea typeface="微软雅黑" panose="020B0503020204020204" charset="-122"/>
                  <a:sym typeface="微软雅黑" panose="020B0503020204020204" charset="-122"/>
                </a:rPr>
                <a:t>人格健全的过程，就是心理健康和心理成熟的过程。塑造健全人格，是一项系统的自我改造、自我实现的工程，要从小做起，贵在坚持。当代中职学生应从塑造健全人格做起，努力将自己塑造成为符合时代要求的具有良好综合素质的现代型人才。</a:t>
              </a:r>
              <a:endParaRPr lang="zh-CN" altLang="en-US" sz="1600" dirty="0">
                <a:solidFill>
                  <a:srgbClr val="7F7F7F"/>
                </a:solidFill>
                <a:latin typeface="微软雅黑" panose="020B0503020204020204" charset="-122"/>
                <a:ea typeface="微软雅黑" panose="020B0503020204020204" charset="-122"/>
                <a:sym typeface="微软雅黑" panose="020B0503020204020204" charset="-122"/>
              </a:endParaRPr>
            </a:p>
          </p:txBody>
        </p:sp>
      </p:grpSp>
      <p:sp>
        <p:nvSpPr>
          <p:cNvPr id="55349" name="椭圆 48"/>
          <p:cNvSpPr/>
          <p:nvPr/>
        </p:nvSpPr>
        <p:spPr>
          <a:xfrm>
            <a:off x="1551623" y="1844675"/>
            <a:ext cx="3313112" cy="3311525"/>
          </a:xfrm>
          <a:prstGeom prst="ellipse">
            <a:avLst/>
          </a:prstGeom>
          <a:blipFill rotWithShape="1">
            <a:blip r:embed="rId1"/>
            <a:stretch>
              <a:fillRect/>
            </a:stretch>
          </a:blipFill>
          <a:ln w="25400" cap="flat" cmpd="sng">
            <a:solidFill>
              <a:srgbClr val="92D050"/>
            </a:solidFill>
            <a:prstDash val="solid"/>
            <a:headEnd type="none" w="med" len="med"/>
            <a:tailEnd type="none" w="med" len="med"/>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3" name="组合 2"/>
          <p:cNvGrpSpPr/>
          <p:nvPr/>
        </p:nvGrpSpPr>
        <p:grpSpPr>
          <a:xfrm>
            <a:off x="-42545" y="1123950"/>
            <a:ext cx="1748155" cy="4826000"/>
            <a:chOff x="-68" y="1770"/>
            <a:chExt cx="2753" cy="7600"/>
          </a:xfrm>
        </p:grpSpPr>
        <p:sp>
          <p:nvSpPr>
            <p:cNvPr id="2" name="矩形 13"/>
            <p:cNvSpPr/>
            <p:nvPr/>
          </p:nvSpPr>
          <p:spPr>
            <a:xfrm>
              <a:off x="3" y="1770"/>
              <a:ext cx="2680" cy="76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152" name="矩形 19"/>
            <p:cNvSpPr/>
            <p:nvPr/>
          </p:nvSpPr>
          <p:spPr>
            <a:xfrm>
              <a:off x="921" y="4880"/>
              <a:ext cx="1736"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3" name="矩形 20"/>
            <p:cNvSpPr/>
            <p:nvPr/>
          </p:nvSpPr>
          <p:spPr>
            <a:xfrm>
              <a:off x="3" y="2789"/>
              <a:ext cx="777"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4" name="TextBox 21"/>
            <p:cNvSpPr/>
            <p:nvPr/>
          </p:nvSpPr>
          <p:spPr>
            <a:xfrm>
              <a:off x="-68" y="2678"/>
              <a:ext cx="994"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01</a:t>
              </a:r>
              <a:endParaRPr lang="en-US" altLang="zh-CN" sz="2800" b="1">
                <a:solidFill>
                  <a:srgbClr val="F2F2F2"/>
                </a:solidFill>
                <a:latin typeface="Bradley Hand ITC" pitchFamily="2" charset="0"/>
                <a:ea typeface="楷体_GB2312" panose="02010609030101010101" pitchFamily="1" charset="-122"/>
                <a:sym typeface="Bradley Hand ITC" pitchFamily="2" charset="0"/>
              </a:endParaRPr>
            </a:p>
          </p:txBody>
        </p:sp>
        <p:sp>
          <p:nvSpPr>
            <p:cNvPr id="6155" name="TextBox 22">
              <a:hlinkClick r:id="rId2" action="ppaction://hlinksldjump"/>
            </p:cNvPr>
            <p:cNvSpPr/>
            <p:nvPr/>
          </p:nvSpPr>
          <p:spPr>
            <a:xfrm>
              <a:off x="1041" y="275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rPr>
                <a:t>单元一</a:t>
              </a:r>
              <a:endPar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endParaRPr>
            </a:p>
          </p:txBody>
        </p:sp>
        <p:sp>
          <p:nvSpPr>
            <p:cNvPr id="6158" name="矩形 41"/>
            <p:cNvSpPr/>
            <p:nvPr/>
          </p:nvSpPr>
          <p:spPr>
            <a:xfrm>
              <a:off x="4" y="3835"/>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9" name="TextBox 42"/>
            <p:cNvSpPr/>
            <p:nvPr/>
          </p:nvSpPr>
          <p:spPr>
            <a:xfrm>
              <a:off x="-68" y="3724"/>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02</a:t>
              </a:r>
              <a:endParaRPr lang="en-US" altLang="zh-CN">
                <a:ea typeface="宋体" panose="02010600030101010101" pitchFamily="2" charset="-122"/>
              </a:endParaRPr>
            </a:p>
          </p:txBody>
        </p:sp>
        <p:sp>
          <p:nvSpPr>
            <p:cNvPr id="6160" name="TextBox 43">
              <a:hlinkClick r:id="rId2" action="ppaction://hlinksldjump"/>
            </p:cNvPr>
            <p:cNvSpPr/>
            <p:nvPr/>
          </p:nvSpPr>
          <p:spPr>
            <a:xfrm>
              <a:off x="1042" y="3803"/>
              <a:ext cx="1641" cy="658"/>
            </a:xfrm>
            <a:prstGeom prst="rect">
              <a:avLst/>
            </a:prstGeom>
            <a:noFill/>
            <a:ln w="9525">
              <a:noFill/>
            </a:ln>
          </p:spPr>
          <p:txBody>
            <a:bodyPr wrap="square">
              <a:spAutoFit/>
            </a:bodyPr>
            <a:p>
              <a:pPr lvl="0">
                <a:lnSpc>
                  <a:spcPct val="100000"/>
                </a:lnSpc>
              </a:pPr>
              <a:r>
                <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rPr>
                <a:t>单元二</a:t>
              </a:r>
              <a:endPar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endParaRPr>
            </a:p>
          </p:txBody>
        </p:sp>
        <p:sp>
          <p:nvSpPr>
            <p:cNvPr id="6162" name="矩形 38"/>
            <p:cNvSpPr/>
            <p:nvPr/>
          </p:nvSpPr>
          <p:spPr>
            <a:xfrm>
              <a:off x="4" y="4881"/>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3" name="TextBox 39"/>
            <p:cNvSpPr/>
            <p:nvPr/>
          </p:nvSpPr>
          <p:spPr>
            <a:xfrm>
              <a:off x="-68" y="4770"/>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03</a:t>
              </a:r>
              <a:endParaRPr lang="en-US" altLang="zh-CN">
                <a:ea typeface="宋体" panose="02010600030101010101" pitchFamily="2" charset="-122"/>
              </a:endParaRPr>
            </a:p>
          </p:txBody>
        </p:sp>
        <p:sp>
          <p:nvSpPr>
            <p:cNvPr id="6164" name="TextBox 40">
              <a:hlinkClick r:id="rId2" action="ppaction://hlinksldjump"/>
            </p:cNvPr>
            <p:cNvSpPr/>
            <p:nvPr/>
          </p:nvSpPr>
          <p:spPr>
            <a:xfrm>
              <a:off x="1042" y="4849"/>
              <a:ext cx="1641" cy="658"/>
            </a:xfrm>
            <a:prstGeom prst="rect">
              <a:avLst/>
            </a:prstGeom>
            <a:noFill/>
            <a:ln w="9525">
              <a:noFill/>
            </a:ln>
          </p:spPr>
          <p:txBody>
            <a:bodyPr wrap="square">
              <a:spAutoFit/>
            </a:bodyPr>
            <a:p>
              <a:pPr lvl="0">
                <a:lnSpc>
                  <a:spcPct val="100000"/>
                </a:lnSpc>
              </a:pPr>
              <a:r>
                <a:rPr lang="zh-CN" altLang="en-US" sz="2000">
                  <a:solidFill>
                    <a:schemeClr val="bg1"/>
                  </a:solidFill>
                  <a:latin typeface="微软雅黑" panose="020B0503020204020204" charset="-122"/>
                  <a:ea typeface="微软雅黑" panose="020B0503020204020204" charset="-122"/>
                  <a:sym typeface="微软雅黑" panose="020B0503020204020204" charset="-122"/>
                </a:rPr>
                <a:t>单元三</a:t>
              </a:r>
              <a:endParaRPr lang="zh-CN" altLang="en-US" sz="200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6166" name="矩形 35"/>
            <p:cNvSpPr/>
            <p:nvPr/>
          </p:nvSpPr>
          <p:spPr>
            <a:xfrm>
              <a:off x="4" y="5885"/>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7" name="TextBox 36"/>
            <p:cNvSpPr/>
            <p:nvPr/>
          </p:nvSpPr>
          <p:spPr>
            <a:xfrm>
              <a:off x="-68" y="5812"/>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04</a:t>
              </a:r>
              <a:endParaRPr lang="en-US" altLang="zh-CN">
                <a:ea typeface="宋体" panose="02010600030101010101" pitchFamily="2" charset="-122"/>
              </a:endParaRPr>
            </a:p>
          </p:txBody>
        </p:sp>
        <p:sp>
          <p:nvSpPr>
            <p:cNvPr id="6168" name="TextBox 37">
              <a:hlinkClick r:id="rId2" action="ppaction://hlinksldjump"/>
            </p:cNvPr>
            <p:cNvSpPr/>
            <p:nvPr/>
          </p:nvSpPr>
          <p:spPr>
            <a:xfrm>
              <a:off x="1042" y="5885"/>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单元四</a:t>
              </a:r>
              <a:endParaRPr lang="zh-CN" altLang="en-US">
                <a:ea typeface="宋体" panose="02010600030101010101" pitchFamily="2" charset="-122"/>
              </a:endParaRPr>
            </a:p>
          </p:txBody>
        </p:sp>
        <p:sp>
          <p:nvSpPr>
            <p:cNvPr id="6170" name="矩形 32"/>
            <p:cNvSpPr/>
            <p:nvPr/>
          </p:nvSpPr>
          <p:spPr>
            <a:xfrm>
              <a:off x="4" y="6926"/>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1" name="TextBox 33"/>
            <p:cNvSpPr/>
            <p:nvPr/>
          </p:nvSpPr>
          <p:spPr>
            <a:xfrm>
              <a:off x="-68" y="6853"/>
              <a:ext cx="98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05</a:t>
              </a:r>
              <a:endParaRPr lang="en-US" altLang="zh-CN">
                <a:ea typeface="宋体" panose="02010600030101010101" pitchFamily="2" charset="-122"/>
              </a:endParaRPr>
            </a:p>
          </p:txBody>
        </p:sp>
        <p:sp>
          <p:nvSpPr>
            <p:cNvPr id="6172" name="TextBox 34">
              <a:hlinkClick r:id="rId2" action="ppaction://hlinksldjump"/>
            </p:cNvPr>
            <p:cNvSpPr/>
            <p:nvPr/>
          </p:nvSpPr>
          <p:spPr>
            <a:xfrm>
              <a:off x="1042" y="6926"/>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单元五</a:t>
              </a:r>
              <a:endParaRPr lang="zh-CN" altLang="en-US">
                <a:ea typeface="宋体" panose="02010600030101010101" pitchFamily="2" charset="-122"/>
              </a:endParaRPr>
            </a:p>
          </p:txBody>
        </p:sp>
        <p:sp>
          <p:nvSpPr>
            <p:cNvPr id="6174" name="矩形 29"/>
            <p:cNvSpPr/>
            <p:nvPr/>
          </p:nvSpPr>
          <p:spPr>
            <a:xfrm>
              <a:off x="6" y="7967"/>
              <a:ext cx="776"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5" name="TextBox 30"/>
            <p:cNvSpPr/>
            <p:nvPr/>
          </p:nvSpPr>
          <p:spPr>
            <a:xfrm>
              <a:off x="-68" y="7894"/>
              <a:ext cx="110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06</a:t>
              </a:r>
              <a:endParaRPr lang="en-US" altLang="zh-CN">
                <a:ea typeface="宋体" panose="02010600030101010101" pitchFamily="2" charset="-122"/>
              </a:endParaRPr>
            </a:p>
          </p:txBody>
        </p:sp>
        <p:sp>
          <p:nvSpPr>
            <p:cNvPr id="6176" name="TextBox 31">
              <a:hlinkClick r:id="rId2" action="ppaction://hlinksldjump"/>
            </p:cNvPr>
            <p:cNvSpPr/>
            <p:nvPr/>
          </p:nvSpPr>
          <p:spPr>
            <a:xfrm>
              <a:off x="1041" y="796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单元六</a:t>
              </a:r>
              <a:endParaRPr lang="zh-CN" altLang="en-US">
                <a:ea typeface="宋体" panose="02010600030101010101" pitchFamily="2" charset="-122"/>
              </a:endParaRP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55330"/>
                                        </p:tgtEl>
                                        <p:attrNameLst>
                                          <p:attrName>style.visibility</p:attrName>
                                        </p:attrNameLst>
                                      </p:cBhvr>
                                      <p:to>
                                        <p:strVal val="visible"/>
                                      </p:to>
                                    </p:set>
                                    <p:anim calcmode="lin" valueType="num">
                                      <p:cBhvr>
                                        <p:cTn id="7" dur="500" fill="hold"/>
                                        <p:tgtEl>
                                          <p:spTgt spid="55330"/>
                                        </p:tgtEl>
                                        <p:attrNameLst>
                                          <p:attrName>ppt_x</p:attrName>
                                        </p:attrNameLst>
                                      </p:cBhvr>
                                      <p:tavLst>
                                        <p:tav tm="0">
                                          <p:val>
                                            <p:strVal val="#ppt_x"/>
                                          </p:val>
                                        </p:tav>
                                        <p:tav tm="100000">
                                          <p:val>
                                            <p:strVal val="#ppt_x"/>
                                          </p:val>
                                        </p:tav>
                                      </p:tavLst>
                                    </p:anim>
                                    <p:anim calcmode="lin" valueType="num">
                                      <p:cBhvr>
                                        <p:cTn id="8" dur="500" fill="hold"/>
                                        <p:tgtEl>
                                          <p:spTgt spid="55330"/>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55333"/>
                                        </p:tgtEl>
                                        <p:attrNameLst>
                                          <p:attrName>style.visibility</p:attrName>
                                        </p:attrNameLst>
                                      </p:cBhvr>
                                      <p:to>
                                        <p:strVal val="visible"/>
                                      </p:to>
                                    </p:set>
                                    <p:anim calcmode="lin" valueType="num">
                                      <p:cBhvr>
                                        <p:cTn id="11" dur="500" fill="hold"/>
                                        <p:tgtEl>
                                          <p:spTgt spid="55333"/>
                                        </p:tgtEl>
                                        <p:attrNameLst>
                                          <p:attrName>ppt_x</p:attrName>
                                        </p:attrNameLst>
                                      </p:cBhvr>
                                      <p:tavLst>
                                        <p:tav tm="0">
                                          <p:val>
                                            <p:strVal val="#ppt_x"/>
                                          </p:val>
                                        </p:tav>
                                        <p:tav tm="100000">
                                          <p:val>
                                            <p:strVal val="#ppt_x"/>
                                          </p:val>
                                        </p:tav>
                                      </p:tavLst>
                                    </p:anim>
                                    <p:anim calcmode="lin" valueType="num">
                                      <p:cBhvr>
                                        <p:cTn id="12" dur="500" fill="hold"/>
                                        <p:tgtEl>
                                          <p:spTgt spid="55333"/>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55349"/>
                                        </p:tgtEl>
                                        <p:attrNameLst>
                                          <p:attrName>style.visibility</p:attrName>
                                        </p:attrNameLst>
                                      </p:cBhvr>
                                      <p:to>
                                        <p:strVal val="visible"/>
                                      </p:to>
                                    </p:set>
                                    <p:anim calcmode="lin" valueType="num">
                                      <p:cBhvr>
                                        <p:cTn id="16" dur="100" fill="hold"/>
                                        <p:tgtEl>
                                          <p:spTgt spid="55349"/>
                                        </p:tgtEl>
                                        <p:attrNameLst>
                                          <p:attrName>ppt_w</p:attrName>
                                        </p:attrNameLst>
                                      </p:cBhvr>
                                      <p:tavLst>
                                        <p:tav tm="0">
                                          <p:val>
                                            <p:fltVal val="0.000000"/>
                                          </p:val>
                                        </p:tav>
                                        <p:tav tm="100000">
                                          <p:val>
                                            <p:strVal val="#ppt_w"/>
                                          </p:val>
                                        </p:tav>
                                      </p:tavLst>
                                    </p:anim>
                                    <p:anim calcmode="lin" valueType="num">
                                      <p:cBhvr>
                                        <p:cTn id="17" dur="100" fill="hold"/>
                                        <p:tgtEl>
                                          <p:spTgt spid="55349"/>
                                        </p:tgtEl>
                                        <p:attrNameLst>
                                          <p:attrName>ppt_h</p:attrName>
                                        </p:attrNameLst>
                                      </p:cBhvr>
                                      <p:tavLst>
                                        <p:tav tm="0">
                                          <p:val>
                                            <p:fltVal val="0.000000"/>
                                          </p:val>
                                        </p:tav>
                                        <p:tav tm="100000">
                                          <p:val>
                                            <p:strVal val="#ppt_h"/>
                                          </p:val>
                                        </p:tav>
                                      </p:tavLst>
                                    </p:anim>
                                    <p:animEffect filter="fade">
                                      <p:cBhvr>
                                        <p:cTn id="18" dur="100"/>
                                        <p:tgtEl>
                                          <p:spTgt spid="55349"/>
                                        </p:tgtEl>
                                      </p:cBhvr>
                                    </p:animEffect>
                                  </p:childTnLst>
                                </p:cTn>
                              </p:par>
                              <p:par>
                                <p:cTn id="19" presetID="6" presetClass="emph" presetSubtype="0" fill="hold" grpId="1" nodeType="withEffect">
                                  <p:stCondLst>
                                    <p:cond delay="100"/>
                                  </p:stCondLst>
                                  <p:childTnLst>
                                    <p:animScale>
                                      <p:cBhvr>
                                        <p:cTn id="20" dur="100" fill="hold"/>
                                        <p:tgtEl>
                                          <p:spTgt spid="55349"/>
                                        </p:tgtEl>
                                      </p:cBhvr>
                                      <p:by x="110000" y="110000"/>
                                    </p:animScale>
                                  </p:childTnLst>
                                </p:cTn>
                              </p:par>
                              <p:par>
                                <p:cTn id="21" presetID="6" presetClass="emph" presetSubtype="0" fill="hold" grpId="2" nodeType="withEffect">
                                  <p:stCondLst>
                                    <p:cond delay="200"/>
                                  </p:stCondLst>
                                  <p:childTnLst>
                                    <p:animScale>
                                      <p:cBhvr>
                                        <p:cTn id="22" dur="200" fill="hold"/>
                                        <p:tgtEl>
                                          <p:spTgt spid="55349"/>
                                        </p:tgtEl>
                                      </p:cBhvr>
                                      <p:by x="90000" y="90000"/>
                                    </p:animScale>
                                  </p:childTnLst>
                                </p:cTn>
                              </p:par>
                              <p:par>
                                <p:cTn id="23" presetID="6" presetClass="emph" presetSubtype="0" fill="hold" grpId="3" nodeType="withEffect">
                                  <p:stCondLst>
                                    <p:cond delay="400"/>
                                  </p:stCondLst>
                                  <p:childTnLst>
                                    <p:animScale>
                                      <p:cBhvr>
                                        <p:cTn id="24" dur="100" fill="hold"/>
                                        <p:tgtEl>
                                          <p:spTgt spid="55349"/>
                                        </p:tgtEl>
                                      </p:cBhvr>
                                      <p:by x="105000" y="105000"/>
                                    </p:animScale>
                                  </p:childTnLst>
                                </p:cTn>
                              </p:par>
                              <p:par>
                                <p:cTn id="25" presetID="6" presetClass="emph" presetSubtype="0" fill="hold" grpId="4" nodeType="withEffect">
                                  <p:stCondLst>
                                    <p:cond delay="500"/>
                                  </p:stCondLst>
                                  <p:childTnLst>
                                    <p:animScale>
                                      <p:cBhvr>
                                        <p:cTn id="26" dur="200" fill="hold"/>
                                        <p:tgtEl>
                                          <p:spTgt spid="55349"/>
                                        </p:tgtEl>
                                      </p:cBhvr>
                                      <p:by x="95000" y="9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333" grpId="0" bldLvl="0"/>
      <p:bldP spid="55349" grpId="0" bldLvl="0" animBg="1"/>
      <p:bldP spid="55349" grpId="1" bldLvl="0" animBg="1"/>
      <p:bldP spid="55349" grpId="2" bldLvl="0" animBg="1"/>
      <p:bldP spid="55349" grpId="3" bldLvl="0" animBg="1"/>
      <p:bldP spid="55349" grpId="4" bldLvl="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custDataLst>
              <p:tags r:id="rId1"/>
            </p:custDataLst>
          </p:nvPr>
        </p:nvSpPr>
        <p:spPr>
          <a:xfrm>
            <a:off x="4532400" y="1332000"/>
            <a:ext cx="7048800" cy="2386800"/>
          </a:xfrm>
        </p:spPr>
        <p:txBody>
          <a:bodyPr/>
          <a:lstStyle/>
          <a:p>
            <a:r>
              <a:rPr lang="en-US" altLang="zh-CN" smtClean="0"/>
              <a:t>THANKS</a:t>
            </a:r>
            <a:endParaRPr lang="en-US" altLang="zh-CN" smtClean="0"/>
          </a:p>
        </p:txBody>
      </p:sp>
    </p:spTree>
    <p:custDataLst>
      <p:tags r:id="rId2"/>
    </p:custData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3" name="矩形 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0725" name="标题 1"/>
          <p:cNvSpPr/>
          <p:nvPr/>
        </p:nvSpPr>
        <p:spPr>
          <a:xfrm>
            <a:off x="9479598" y="638175"/>
            <a:ext cx="1449387" cy="287338"/>
          </a:xfrm>
          <a:prstGeom prst="rect">
            <a:avLst/>
          </a:prstGeom>
          <a:noFill/>
          <a:ln w="9525">
            <a:noFill/>
          </a:ln>
        </p:spPr>
        <p:txBody>
          <a:bodyPr>
            <a:normAutofit fontScale="70000"/>
          </a:bodyPr>
          <a:p>
            <a:pPr lvl="0">
              <a:lnSpc>
                <a:spcPct val="100000"/>
              </a:lnSpc>
            </a:pPr>
            <a:r>
              <a:rPr lang="zh-CN" altLang="en-US" sz="16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6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6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600" baseline="0">
                <a:solidFill>
                  <a:srgbClr val="7BC143"/>
                </a:solidFill>
                <a:latin typeface="微软雅黑" panose="020B0503020204020204" charset="-122"/>
                <a:ea typeface="微软雅黑" panose="020B0503020204020204" charset="-122"/>
                <a:sym typeface="宋体" panose="02010600030101010101" pitchFamily="2" charset="-122"/>
              </a:rPr>
              <a:t>第三章</a:t>
            </a:r>
            <a:endParaRPr lang="zh-CN" altLang="en-US">
              <a:ea typeface="宋体" panose="02010600030101010101" pitchFamily="2" charset="-122"/>
            </a:endParaRPr>
          </a:p>
        </p:txBody>
      </p:sp>
      <p:sp>
        <p:nvSpPr>
          <p:cNvPr id="30726" name="直接连接符 5"/>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sp>
        <p:nvSpPr>
          <p:cNvPr id="30754" name="弦形 9"/>
          <p:cNvSpPr/>
          <p:nvPr/>
        </p:nvSpPr>
        <p:spPr>
          <a:xfrm>
            <a:off x="1991360" y="1917700"/>
            <a:ext cx="4787900" cy="4787900"/>
          </a:xfrm>
          <a:custGeom>
            <a:avLst/>
            <a:gdLst>
              <a:gd name="txL" fmla="*/ 0 w 7540"/>
              <a:gd name="txT" fmla="*/ 0 h 7540"/>
              <a:gd name="txR" fmla="*/ 7540 w 7540"/>
              <a:gd name="txB" fmla="*/ 7540 h 7540"/>
            </a:gdLst>
            <a:ahLst/>
            <a:cxnLst/>
            <a:rect l="txL" t="txT" r="txR" b="txB"/>
            <a:pathLst>
              <a:path w="7540" h="7540">
                <a:moveTo>
                  <a:pt x="7524" y="4109"/>
                </a:moveTo>
                <a:arcTo wR="3770" hR="3770" stAng="-21290399" swAng="21596285"/>
                <a:close/>
              </a:path>
            </a:pathLst>
          </a:custGeom>
          <a:solidFill>
            <a:srgbClr val="F0F0F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30755" name="组合 30754"/>
          <p:cNvGrpSpPr/>
          <p:nvPr/>
        </p:nvGrpSpPr>
        <p:grpSpPr>
          <a:xfrm>
            <a:off x="1883410" y="512763"/>
            <a:ext cx="539750" cy="539750"/>
            <a:chOff x="0" y="0"/>
            <a:chExt cx="540000" cy="540000"/>
          </a:xfrm>
        </p:grpSpPr>
        <p:sp>
          <p:nvSpPr>
            <p:cNvPr id="30756"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30757"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a:t>
              </a:r>
              <a:r>
                <a:rPr lang="en-US"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1</a:t>
              </a:r>
              <a:endParaRPr lang="en-US" dirty="0">
                <a:ea typeface="宋体" panose="02010600030101010101" pitchFamily="2" charset="-122"/>
              </a:endParaRPr>
            </a:p>
          </p:txBody>
        </p:sp>
      </p:grpSp>
      <p:sp>
        <p:nvSpPr>
          <p:cNvPr id="30758" name="TextBox 12"/>
          <p:cNvSpPr/>
          <p:nvPr/>
        </p:nvSpPr>
        <p:spPr>
          <a:xfrm>
            <a:off x="2712085" y="552450"/>
            <a:ext cx="3527425"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人格的含义</a:t>
            </a:r>
            <a:endParaRPr lang="en-US" altLang="zh-CN" dirty="0">
              <a:ea typeface="宋体" panose="02010600030101010101" pitchFamily="2" charset="-122"/>
            </a:endParaRPr>
          </a:p>
        </p:txBody>
      </p:sp>
      <p:sp>
        <p:nvSpPr>
          <p:cNvPr id="30759"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sp>
        <p:nvSpPr>
          <p:cNvPr id="30760" name="弦形 8"/>
          <p:cNvSpPr/>
          <p:nvPr/>
        </p:nvSpPr>
        <p:spPr>
          <a:xfrm>
            <a:off x="2226310" y="2151063"/>
            <a:ext cx="4319588" cy="4319587"/>
          </a:xfrm>
          <a:custGeom>
            <a:avLst/>
            <a:gdLst>
              <a:gd name="txL" fmla="*/ 0 w 6803"/>
              <a:gd name="txT" fmla="*/ 0 h 6803"/>
              <a:gd name="txR" fmla="*/ 6803 w 6803"/>
              <a:gd name="txB" fmla="*/ 6803 h 6803"/>
            </a:gdLst>
            <a:ahLst/>
            <a:cxnLst/>
            <a:rect l="txL" t="txT" r="txR" b="txB"/>
            <a:pathLst>
              <a:path w="6803" h="6803">
                <a:moveTo>
                  <a:pt x="6416" y="4975"/>
                </a:moveTo>
                <a:arcTo wR="3401" hR="3401" stAng="-19946403" swAng="21484243"/>
                <a:close/>
              </a:path>
            </a:pathLst>
          </a:custGeom>
          <a:solidFill>
            <a:srgbClr val="92D050"/>
          </a:solidFill>
          <a:ln w="25400">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0761" name="矩形 10"/>
          <p:cNvSpPr/>
          <p:nvPr/>
        </p:nvSpPr>
        <p:spPr>
          <a:xfrm>
            <a:off x="2712085" y="2997200"/>
            <a:ext cx="3527425" cy="2788920"/>
          </a:xfrm>
          <a:prstGeom prst="rect">
            <a:avLst/>
          </a:prstGeom>
          <a:noFill/>
          <a:ln w="9525">
            <a:noFill/>
          </a:ln>
        </p:spPr>
        <p:txBody>
          <a:bodyPr wrap="square">
            <a:spAutoFit/>
          </a:bodyPr>
          <a:p>
            <a:pPr lvl="0">
              <a:lnSpc>
                <a:spcPct val="123000"/>
              </a:lnSpc>
            </a:pPr>
            <a:r>
              <a:rPr lang="zh-CN" altLang="en-US" sz="1600" dirty="0">
                <a:solidFill>
                  <a:schemeClr val="bg1"/>
                </a:solidFill>
                <a:latin typeface="微软雅黑" panose="020B0503020204020204" charset="-122"/>
                <a:ea typeface="微软雅黑" panose="020B0503020204020204" charset="-122"/>
                <a:sym typeface="微软雅黑" panose="020B0503020204020204" charset="-122"/>
              </a:rPr>
              <a:t>人格也称个性，这个概念源于希腊语Persona，原来主要是指演员在舞台上戴的面具，类似于中国京剧中的脸谱，后来心理学借用这个术语用来说明：在人生的大舞台上，人也会根据社会角色的不同来换面具，这些面具就是人格的外在表现。面具后面还有一个实实在在的真我，即真实的自我，它可能和外在的面具截然不同。</a:t>
            </a:r>
            <a:endParaRPr lang="zh-CN" altLang="en-US" sz="1600" dirty="0">
              <a:solidFill>
                <a:schemeClr val="bg1"/>
              </a:solidFill>
              <a:latin typeface="微软雅黑" panose="020B0503020204020204" charset="-122"/>
              <a:ea typeface="微软雅黑" panose="020B0503020204020204" charset="-122"/>
              <a:sym typeface="微软雅黑" panose="020B0503020204020204" charset="-122"/>
            </a:endParaRPr>
          </a:p>
        </p:txBody>
      </p:sp>
      <p:pic>
        <p:nvPicPr>
          <p:cNvPr id="30762" name="Picture 5" descr="C:\Users\cxy\Desktop\中职-《心理健康》\图\5209bd88780af.jpg5209bd88780af"/>
          <p:cNvPicPr>
            <a:picLocks noChangeAspect="1"/>
          </p:cNvPicPr>
          <p:nvPr/>
        </p:nvPicPr>
        <p:blipFill>
          <a:blip r:embed="rId1"/>
          <a:srcRect/>
          <a:stretch>
            <a:fillRect/>
          </a:stretch>
        </p:blipFill>
        <p:spPr>
          <a:xfrm>
            <a:off x="8286115" y="123825"/>
            <a:ext cx="3905250" cy="5826125"/>
          </a:xfrm>
          <a:prstGeom prst="rect">
            <a:avLst/>
          </a:prstGeom>
          <a:noFill/>
          <a:ln w="9525">
            <a:noFill/>
          </a:ln>
        </p:spPr>
      </p:pic>
      <p:grpSp>
        <p:nvGrpSpPr>
          <p:cNvPr id="3" name="组合 2"/>
          <p:cNvGrpSpPr/>
          <p:nvPr/>
        </p:nvGrpSpPr>
        <p:grpSpPr>
          <a:xfrm>
            <a:off x="-42545" y="1123950"/>
            <a:ext cx="1748155" cy="4826000"/>
            <a:chOff x="-68" y="1770"/>
            <a:chExt cx="2753" cy="7600"/>
          </a:xfrm>
        </p:grpSpPr>
        <p:sp>
          <p:nvSpPr>
            <p:cNvPr id="2" name="矩形 13"/>
            <p:cNvSpPr/>
            <p:nvPr/>
          </p:nvSpPr>
          <p:spPr>
            <a:xfrm>
              <a:off x="3" y="1770"/>
              <a:ext cx="2680" cy="76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152" name="矩形 19"/>
            <p:cNvSpPr/>
            <p:nvPr/>
          </p:nvSpPr>
          <p:spPr>
            <a:xfrm>
              <a:off x="921" y="4880"/>
              <a:ext cx="1736"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3" name="矩形 20"/>
            <p:cNvSpPr/>
            <p:nvPr/>
          </p:nvSpPr>
          <p:spPr>
            <a:xfrm>
              <a:off x="3" y="2789"/>
              <a:ext cx="777"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4" name="TextBox 21"/>
            <p:cNvSpPr/>
            <p:nvPr/>
          </p:nvSpPr>
          <p:spPr>
            <a:xfrm>
              <a:off x="-68" y="2678"/>
              <a:ext cx="994"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01</a:t>
              </a:r>
              <a:endParaRPr lang="en-US" altLang="zh-CN" sz="2800" b="1">
                <a:solidFill>
                  <a:srgbClr val="F2F2F2"/>
                </a:solidFill>
                <a:latin typeface="Bradley Hand ITC" pitchFamily="2" charset="0"/>
                <a:ea typeface="楷体_GB2312" panose="02010609030101010101" pitchFamily="1" charset="-122"/>
                <a:sym typeface="Bradley Hand ITC" pitchFamily="2" charset="0"/>
              </a:endParaRPr>
            </a:p>
          </p:txBody>
        </p:sp>
        <p:sp>
          <p:nvSpPr>
            <p:cNvPr id="6155" name="TextBox 22">
              <a:hlinkClick r:id="rId2" action="ppaction://hlinksldjump"/>
            </p:cNvPr>
            <p:cNvSpPr/>
            <p:nvPr/>
          </p:nvSpPr>
          <p:spPr>
            <a:xfrm>
              <a:off x="1041" y="275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rPr>
                <a:t>单元一</a:t>
              </a:r>
              <a:endPar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endParaRPr>
            </a:p>
          </p:txBody>
        </p:sp>
        <p:sp>
          <p:nvSpPr>
            <p:cNvPr id="6158" name="矩形 41"/>
            <p:cNvSpPr/>
            <p:nvPr/>
          </p:nvSpPr>
          <p:spPr>
            <a:xfrm>
              <a:off x="4" y="3835"/>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9" name="TextBox 42"/>
            <p:cNvSpPr/>
            <p:nvPr/>
          </p:nvSpPr>
          <p:spPr>
            <a:xfrm>
              <a:off x="-68" y="3724"/>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02</a:t>
              </a:r>
              <a:endParaRPr lang="en-US" altLang="zh-CN">
                <a:ea typeface="宋体" panose="02010600030101010101" pitchFamily="2" charset="-122"/>
              </a:endParaRPr>
            </a:p>
          </p:txBody>
        </p:sp>
        <p:sp>
          <p:nvSpPr>
            <p:cNvPr id="6160" name="TextBox 43">
              <a:hlinkClick r:id="rId2" action="ppaction://hlinksldjump"/>
            </p:cNvPr>
            <p:cNvSpPr/>
            <p:nvPr/>
          </p:nvSpPr>
          <p:spPr>
            <a:xfrm>
              <a:off x="1042" y="3803"/>
              <a:ext cx="1641" cy="658"/>
            </a:xfrm>
            <a:prstGeom prst="rect">
              <a:avLst/>
            </a:prstGeom>
            <a:noFill/>
            <a:ln w="9525">
              <a:noFill/>
            </a:ln>
          </p:spPr>
          <p:txBody>
            <a:bodyPr wrap="square">
              <a:spAutoFit/>
            </a:bodyPr>
            <a:p>
              <a:pPr lvl="0">
                <a:lnSpc>
                  <a:spcPct val="100000"/>
                </a:lnSpc>
              </a:pPr>
              <a:r>
                <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rPr>
                <a:t>单元二</a:t>
              </a:r>
              <a:endPar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endParaRPr>
            </a:p>
          </p:txBody>
        </p:sp>
        <p:sp>
          <p:nvSpPr>
            <p:cNvPr id="6162" name="矩形 38"/>
            <p:cNvSpPr/>
            <p:nvPr/>
          </p:nvSpPr>
          <p:spPr>
            <a:xfrm>
              <a:off x="4" y="4881"/>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3" name="TextBox 39"/>
            <p:cNvSpPr/>
            <p:nvPr/>
          </p:nvSpPr>
          <p:spPr>
            <a:xfrm>
              <a:off x="-68" y="4770"/>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03</a:t>
              </a:r>
              <a:endParaRPr lang="en-US" altLang="zh-CN">
                <a:ea typeface="宋体" panose="02010600030101010101" pitchFamily="2" charset="-122"/>
              </a:endParaRPr>
            </a:p>
          </p:txBody>
        </p:sp>
        <p:sp>
          <p:nvSpPr>
            <p:cNvPr id="6164" name="TextBox 40">
              <a:hlinkClick r:id="rId2" action="ppaction://hlinksldjump"/>
            </p:cNvPr>
            <p:cNvSpPr/>
            <p:nvPr/>
          </p:nvSpPr>
          <p:spPr>
            <a:xfrm>
              <a:off x="1042" y="4849"/>
              <a:ext cx="1641" cy="658"/>
            </a:xfrm>
            <a:prstGeom prst="rect">
              <a:avLst/>
            </a:prstGeom>
            <a:noFill/>
            <a:ln w="9525">
              <a:noFill/>
            </a:ln>
          </p:spPr>
          <p:txBody>
            <a:bodyPr wrap="square">
              <a:spAutoFit/>
            </a:bodyPr>
            <a:p>
              <a:pPr lvl="0">
                <a:lnSpc>
                  <a:spcPct val="100000"/>
                </a:lnSpc>
              </a:pPr>
              <a:r>
                <a:rPr lang="zh-CN" altLang="en-US" sz="2000">
                  <a:solidFill>
                    <a:schemeClr val="bg1"/>
                  </a:solidFill>
                  <a:latin typeface="微软雅黑" panose="020B0503020204020204" charset="-122"/>
                  <a:ea typeface="微软雅黑" panose="020B0503020204020204" charset="-122"/>
                  <a:sym typeface="微软雅黑" panose="020B0503020204020204" charset="-122"/>
                </a:rPr>
                <a:t>单元三</a:t>
              </a:r>
              <a:endParaRPr lang="zh-CN" altLang="en-US" sz="200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6166" name="矩形 35"/>
            <p:cNvSpPr/>
            <p:nvPr/>
          </p:nvSpPr>
          <p:spPr>
            <a:xfrm>
              <a:off x="4" y="5885"/>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7" name="TextBox 36"/>
            <p:cNvSpPr/>
            <p:nvPr/>
          </p:nvSpPr>
          <p:spPr>
            <a:xfrm>
              <a:off x="-68" y="5812"/>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04</a:t>
              </a:r>
              <a:endParaRPr lang="en-US" altLang="zh-CN">
                <a:ea typeface="宋体" panose="02010600030101010101" pitchFamily="2" charset="-122"/>
              </a:endParaRPr>
            </a:p>
          </p:txBody>
        </p:sp>
        <p:sp>
          <p:nvSpPr>
            <p:cNvPr id="6168" name="TextBox 37">
              <a:hlinkClick r:id="rId2" action="ppaction://hlinksldjump"/>
            </p:cNvPr>
            <p:cNvSpPr/>
            <p:nvPr/>
          </p:nvSpPr>
          <p:spPr>
            <a:xfrm>
              <a:off x="1042" y="5885"/>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单元四</a:t>
              </a:r>
              <a:endParaRPr lang="zh-CN" altLang="en-US">
                <a:ea typeface="宋体" panose="02010600030101010101" pitchFamily="2" charset="-122"/>
              </a:endParaRPr>
            </a:p>
          </p:txBody>
        </p:sp>
        <p:sp>
          <p:nvSpPr>
            <p:cNvPr id="6170" name="矩形 32"/>
            <p:cNvSpPr/>
            <p:nvPr/>
          </p:nvSpPr>
          <p:spPr>
            <a:xfrm>
              <a:off x="4" y="6926"/>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1" name="TextBox 33"/>
            <p:cNvSpPr/>
            <p:nvPr/>
          </p:nvSpPr>
          <p:spPr>
            <a:xfrm>
              <a:off x="-68" y="6853"/>
              <a:ext cx="98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05</a:t>
              </a:r>
              <a:endParaRPr lang="en-US" altLang="zh-CN">
                <a:ea typeface="宋体" panose="02010600030101010101" pitchFamily="2" charset="-122"/>
              </a:endParaRPr>
            </a:p>
          </p:txBody>
        </p:sp>
        <p:sp>
          <p:nvSpPr>
            <p:cNvPr id="6172" name="TextBox 34">
              <a:hlinkClick r:id="rId2" action="ppaction://hlinksldjump"/>
            </p:cNvPr>
            <p:cNvSpPr/>
            <p:nvPr/>
          </p:nvSpPr>
          <p:spPr>
            <a:xfrm>
              <a:off x="1042" y="6926"/>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单元五</a:t>
              </a:r>
              <a:endParaRPr lang="zh-CN" altLang="en-US">
                <a:ea typeface="宋体" panose="02010600030101010101" pitchFamily="2" charset="-122"/>
              </a:endParaRPr>
            </a:p>
          </p:txBody>
        </p:sp>
        <p:sp>
          <p:nvSpPr>
            <p:cNvPr id="6174" name="矩形 29"/>
            <p:cNvSpPr/>
            <p:nvPr/>
          </p:nvSpPr>
          <p:spPr>
            <a:xfrm>
              <a:off x="6" y="7967"/>
              <a:ext cx="776"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5" name="TextBox 30"/>
            <p:cNvSpPr/>
            <p:nvPr/>
          </p:nvSpPr>
          <p:spPr>
            <a:xfrm>
              <a:off x="-68" y="7894"/>
              <a:ext cx="110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06</a:t>
              </a:r>
              <a:endParaRPr lang="en-US" altLang="zh-CN">
                <a:ea typeface="宋体" panose="02010600030101010101" pitchFamily="2" charset="-122"/>
              </a:endParaRPr>
            </a:p>
          </p:txBody>
        </p:sp>
        <p:sp>
          <p:nvSpPr>
            <p:cNvPr id="6176" name="TextBox 31">
              <a:hlinkClick r:id="rId2" action="ppaction://hlinksldjump"/>
            </p:cNvPr>
            <p:cNvSpPr/>
            <p:nvPr/>
          </p:nvSpPr>
          <p:spPr>
            <a:xfrm>
              <a:off x="1041" y="796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单元六</a:t>
              </a:r>
              <a:endParaRPr lang="zh-CN" altLang="en-US">
                <a:ea typeface="宋体" panose="02010600030101010101" pitchFamily="2" charset="-122"/>
              </a:endParaRP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30755"/>
                                        </p:tgtEl>
                                        <p:attrNameLst>
                                          <p:attrName>style.visibility</p:attrName>
                                        </p:attrNameLst>
                                      </p:cBhvr>
                                      <p:to>
                                        <p:strVal val="visible"/>
                                      </p:to>
                                    </p:set>
                                    <p:anim calcmode="lin" valueType="num">
                                      <p:cBhvr>
                                        <p:cTn id="7" dur="500" fill="hold"/>
                                        <p:tgtEl>
                                          <p:spTgt spid="30755"/>
                                        </p:tgtEl>
                                        <p:attrNameLst>
                                          <p:attrName>ppt_x</p:attrName>
                                        </p:attrNameLst>
                                      </p:cBhvr>
                                      <p:tavLst>
                                        <p:tav tm="0">
                                          <p:val>
                                            <p:strVal val="#ppt_x"/>
                                          </p:val>
                                        </p:tav>
                                        <p:tav tm="100000">
                                          <p:val>
                                            <p:strVal val="#ppt_x"/>
                                          </p:val>
                                        </p:tav>
                                      </p:tavLst>
                                    </p:anim>
                                    <p:anim calcmode="lin" valueType="num">
                                      <p:cBhvr>
                                        <p:cTn id="8" dur="500" fill="hold"/>
                                        <p:tgtEl>
                                          <p:spTgt spid="30755"/>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30758"/>
                                        </p:tgtEl>
                                        <p:attrNameLst>
                                          <p:attrName>style.visibility</p:attrName>
                                        </p:attrNameLst>
                                      </p:cBhvr>
                                      <p:to>
                                        <p:strVal val="visible"/>
                                      </p:to>
                                    </p:set>
                                    <p:anim calcmode="lin" valueType="num">
                                      <p:cBhvr>
                                        <p:cTn id="11" dur="500" fill="hold"/>
                                        <p:tgtEl>
                                          <p:spTgt spid="30758"/>
                                        </p:tgtEl>
                                        <p:attrNameLst>
                                          <p:attrName>ppt_x</p:attrName>
                                        </p:attrNameLst>
                                      </p:cBhvr>
                                      <p:tavLst>
                                        <p:tav tm="0">
                                          <p:val>
                                            <p:strVal val="#ppt_x"/>
                                          </p:val>
                                        </p:tav>
                                        <p:tav tm="100000">
                                          <p:val>
                                            <p:strVal val="#ppt_x"/>
                                          </p:val>
                                        </p:tav>
                                      </p:tavLst>
                                    </p:anim>
                                    <p:anim calcmode="lin" valueType="num">
                                      <p:cBhvr>
                                        <p:cTn id="12" dur="500" fill="hold"/>
                                        <p:tgtEl>
                                          <p:spTgt spid="30758"/>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30761"/>
                                        </p:tgtEl>
                                        <p:attrNameLst>
                                          <p:attrName>style.visibility</p:attrName>
                                        </p:attrNameLst>
                                      </p:cBhvr>
                                      <p:to>
                                        <p:strVal val="visible"/>
                                      </p:to>
                                    </p:set>
                                    <p:anim calcmode="lin" valueType="num">
                                      <p:cBhvr>
                                        <p:cTn id="16" dur="500" fill="hold"/>
                                        <p:tgtEl>
                                          <p:spTgt spid="30761"/>
                                        </p:tgtEl>
                                        <p:attrNameLst>
                                          <p:attrName>ppt_w</p:attrName>
                                        </p:attrNameLst>
                                      </p:cBhvr>
                                      <p:tavLst>
                                        <p:tav tm="0">
                                          <p:val>
                                            <p:fltVal val="0.000000"/>
                                          </p:val>
                                        </p:tav>
                                        <p:tav tm="100000">
                                          <p:val>
                                            <p:strVal val="#ppt_w"/>
                                          </p:val>
                                        </p:tav>
                                      </p:tavLst>
                                    </p:anim>
                                    <p:anim calcmode="lin" valueType="num">
                                      <p:cBhvr>
                                        <p:cTn id="17" dur="500" fill="hold"/>
                                        <p:tgtEl>
                                          <p:spTgt spid="30761"/>
                                        </p:tgtEl>
                                        <p:attrNameLst>
                                          <p:attrName>ppt_h</p:attrName>
                                        </p:attrNameLst>
                                      </p:cBhvr>
                                      <p:tavLst>
                                        <p:tav tm="0">
                                          <p:val>
                                            <p:fltVal val="0.000000"/>
                                          </p:val>
                                        </p:tav>
                                        <p:tav tm="100000">
                                          <p:val>
                                            <p:strVal val="#ppt_h"/>
                                          </p:val>
                                        </p:tav>
                                      </p:tavLst>
                                    </p:anim>
                                    <p:animEffect filter="fade">
                                      <p:cBhvr>
                                        <p:cTn id="18" dur="500"/>
                                        <p:tgtEl>
                                          <p:spTgt spid="30761"/>
                                        </p:tgtEl>
                                      </p:cBhvr>
                                    </p:animEffect>
                                  </p:childTnLst>
                                </p:cTn>
                              </p:par>
                              <p:par>
                                <p:cTn id="19" presetID="8" presetClass="emph" presetSubtype="0" fill="hold" grpId="1" nodeType="withEffect">
                                  <p:stCondLst>
                                    <p:cond delay="0"/>
                                  </p:stCondLst>
                                  <p:childTnLst>
                                    <p:animRot by="21600000">
                                      <p:cBhvr>
                                        <p:cTn id="20" dur="500" fill="hold"/>
                                        <p:tgtEl>
                                          <p:spTgt spid="3076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58" grpId="0" bldLvl="0"/>
      <p:bldP spid="30761" grpId="0" bldLvl="0"/>
      <p:bldP spid="30761" grpId="1" bldLvl="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7" name="矩形 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1750" name="直接连接符 5"/>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grpSp>
        <p:nvGrpSpPr>
          <p:cNvPr id="31778" name="组合 31777"/>
          <p:cNvGrpSpPr/>
          <p:nvPr/>
        </p:nvGrpSpPr>
        <p:grpSpPr>
          <a:xfrm>
            <a:off x="1883410" y="512763"/>
            <a:ext cx="539750" cy="539750"/>
            <a:chOff x="0" y="0"/>
            <a:chExt cx="540000" cy="540000"/>
          </a:xfrm>
        </p:grpSpPr>
        <p:sp>
          <p:nvSpPr>
            <p:cNvPr id="31779"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31780"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a:t>
              </a:r>
              <a:r>
                <a:rPr lang="en-US"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1</a:t>
              </a:r>
              <a:endParaRPr lang="en-US" dirty="0">
                <a:ea typeface="宋体" panose="02010600030101010101" pitchFamily="2" charset="-122"/>
              </a:endParaRPr>
            </a:p>
          </p:txBody>
        </p:sp>
      </p:grpSp>
      <p:sp>
        <p:nvSpPr>
          <p:cNvPr id="31781" name="TextBox 12"/>
          <p:cNvSpPr/>
          <p:nvPr/>
        </p:nvSpPr>
        <p:spPr>
          <a:xfrm>
            <a:off x="2712085" y="552450"/>
            <a:ext cx="3527425"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人格的含义</a:t>
            </a:r>
            <a:endParaRPr lang="zh-CN" altLang="en-US" dirty="0">
              <a:ea typeface="宋体" panose="02010600030101010101" pitchFamily="2" charset="-122"/>
            </a:endParaRPr>
          </a:p>
        </p:txBody>
      </p:sp>
      <p:sp>
        <p:nvSpPr>
          <p:cNvPr id="31782"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pic>
        <p:nvPicPr>
          <p:cNvPr id="31790" name="Picture 2" descr="C:\Users\cxy\Desktop\中职-《心理健康》\图\56F58PICkIg_1024.png56F58PICkIg_1024"/>
          <p:cNvPicPr>
            <a:picLocks noChangeAspect="1"/>
          </p:cNvPicPr>
          <p:nvPr/>
        </p:nvPicPr>
        <p:blipFill>
          <a:blip r:embed="rId1"/>
          <a:srcRect/>
          <a:stretch>
            <a:fillRect/>
          </a:stretch>
        </p:blipFill>
        <p:spPr>
          <a:xfrm>
            <a:off x="8039735" y="2231549"/>
            <a:ext cx="4168775" cy="2723515"/>
          </a:xfrm>
          <a:prstGeom prst="rect">
            <a:avLst/>
          </a:prstGeom>
          <a:noFill/>
          <a:ln w="19050" cap="flat" cmpd="sng">
            <a:solidFill>
              <a:srgbClr val="92D050"/>
            </a:solidFill>
            <a:prstDash val="solid"/>
            <a:miter/>
            <a:headEnd type="none" w="med" len="med"/>
            <a:tailEnd type="none" w="med" len="med"/>
          </a:ln>
        </p:spPr>
      </p:pic>
      <p:sp>
        <p:nvSpPr>
          <p:cNvPr id="31791" name="矩形 19"/>
          <p:cNvSpPr/>
          <p:nvPr/>
        </p:nvSpPr>
        <p:spPr>
          <a:xfrm>
            <a:off x="2539683" y="2504440"/>
            <a:ext cx="5311775" cy="2065020"/>
          </a:xfrm>
          <a:prstGeom prst="rect">
            <a:avLst/>
          </a:prstGeom>
          <a:noFill/>
          <a:ln w="9525">
            <a:noFill/>
          </a:ln>
        </p:spPr>
        <p:txBody>
          <a:bodyPr wrap="square">
            <a:spAutoFit/>
          </a:bodyPr>
          <a:p>
            <a:pPr marL="0" lvl="0" indent="457200">
              <a:lnSpc>
                <a:spcPct val="135000"/>
              </a:lnSpc>
            </a:pPr>
            <a:r>
              <a:rPr lang="zh-CN" altLang="en-US" sz="1600" dirty="0">
                <a:solidFill>
                  <a:schemeClr val="bg1">
                    <a:lumMod val="65000"/>
                  </a:schemeClr>
                </a:solidFill>
                <a:latin typeface="微软雅黑" panose="020B0503020204020204" charset="-122"/>
                <a:ea typeface="微软雅黑" panose="020B0503020204020204" charset="-122"/>
                <a:sym typeface="微软雅黑" panose="020B0503020204020204" charset="-122"/>
              </a:rPr>
              <a:t>人格是一种具有</a:t>
            </a:r>
            <a:r>
              <a:rPr lang="zh-CN" altLang="en-US" sz="1600" b="1" dirty="0">
                <a:solidFill>
                  <a:srgbClr val="92D050"/>
                </a:solidFill>
                <a:latin typeface="微软雅黑" panose="020B0503020204020204" charset="-122"/>
                <a:ea typeface="微软雅黑" panose="020B0503020204020204" charset="-122"/>
                <a:sym typeface="微软雅黑" panose="020B0503020204020204" charset="-122"/>
              </a:rPr>
              <a:t>自我意识</a:t>
            </a:r>
            <a:r>
              <a:rPr lang="zh-CN" altLang="en-US" sz="1600" dirty="0">
                <a:solidFill>
                  <a:schemeClr val="bg1">
                    <a:lumMod val="65000"/>
                  </a:schemeClr>
                </a:solidFill>
                <a:latin typeface="微软雅黑" panose="020B0503020204020204" charset="-122"/>
                <a:ea typeface="微软雅黑" panose="020B0503020204020204" charset="-122"/>
                <a:sym typeface="微软雅黑" panose="020B0503020204020204" charset="-122"/>
              </a:rPr>
              <a:t>和</a:t>
            </a:r>
            <a:r>
              <a:rPr lang="zh-CN" altLang="en-US" sz="1600" b="1" dirty="0">
                <a:solidFill>
                  <a:srgbClr val="92D050"/>
                </a:solidFill>
                <a:latin typeface="微软雅黑" panose="020B0503020204020204" charset="-122"/>
                <a:ea typeface="微软雅黑" panose="020B0503020204020204" charset="-122"/>
                <a:sym typeface="微软雅黑" panose="020B0503020204020204" charset="-122"/>
              </a:rPr>
              <a:t>自我控制能力</a:t>
            </a:r>
            <a:r>
              <a:rPr lang="zh-CN" altLang="en-US" sz="1600" dirty="0">
                <a:solidFill>
                  <a:schemeClr val="bg1">
                    <a:lumMod val="65000"/>
                  </a:schemeClr>
                </a:solidFill>
                <a:latin typeface="微软雅黑" panose="020B0503020204020204" charset="-122"/>
                <a:ea typeface="微软雅黑" panose="020B0503020204020204" charset="-122"/>
                <a:sym typeface="微软雅黑" panose="020B0503020204020204" charset="-122"/>
              </a:rPr>
              <a:t>，具有感觉，情感，意志等机能的主体。(如同电脑的软件。）它可以离开人的肉体，离开人所处的物质生活条件。而独立存在在人类的精神文化维度里。</a:t>
            </a:r>
            <a:endParaRPr lang="zh-CN" altLang="en-US" sz="1600" dirty="0">
              <a:solidFill>
                <a:schemeClr val="bg1">
                  <a:lumMod val="65000"/>
                </a:schemeClr>
              </a:solidFill>
              <a:latin typeface="微软雅黑" panose="020B0503020204020204" charset="-122"/>
              <a:ea typeface="微软雅黑" panose="020B0503020204020204" charset="-122"/>
              <a:sym typeface="微软雅黑" panose="020B0503020204020204" charset="-122"/>
            </a:endParaRPr>
          </a:p>
          <a:p>
            <a:pPr marL="0" lvl="0" indent="457200">
              <a:lnSpc>
                <a:spcPct val="135000"/>
              </a:lnSpc>
            </a:pPr>
            <a:r>
              <a:rPr lang="zh-CN" altLang="en-US" sz="1600" dirty="0">
                <a:solidFill>
                  <a:schemeClr val="bg1">
                    <a:lumMod val="65000"/>
                  </a:schemeClr>
                </a:solidFill>
                <a:latin typeface="微软雅黑" panose="020B0503020204020204" charset="-122"/>
                <a:ea typeface="微软雅黑" panose="020B0503020204020204" charset="-122"/>
                <a:sym typeface="微软雅黑" panose="020B0503020204020204" charset="-122"/>
              </a:rPr>
              <a:t>人格主要是指</a:t>
            </a:r>
            <a:r>
              <a:rPr lang="zh-CN" altLang="en-US" sz="1600" b="1" dirty="0">
                <a:solidFill>
                  <a:srgbClr val="FFC000"/>
                </a:solidFill>
                <a:latin typeface="微软雅黑" panose="020B0503020204020204" charset="-122"/>
                <a:ea typeface="微软雅黑" panose="020B0503020204020204" charset="-122"/>
                <a:sym typeface="微软雅黑" panose="020B0503020204020204" charset="-122"/>
              </a:rPr>
              <a:t>人所具有的与他人相区别的独特而稳定的思维方式和行为风格。</a:t>
            </a:r>
            <a:endParaRPr lang="zh-CN" altLang="en-US" sz="1600" b="1" dirty="0">
              <a:solidFill>
                <a:srgbClr val="FFC000"/>
              </a:solidFill>
              <a:latin typeface="微软雅黑" panose="020B0503020204020204" charset="-122"/>
              <a:ea typeface="微软雅黑" panose="020B0503020204020204" charset="-122"/>
              <a:sym typeface="微软雅黑" panose="020B0503020204020204" charset="-122"/>
            </a:endParaRPr>
          </a:p>
        </p:txBody>
      </p:sp>
      <p:sp>
        <p:nvSpPr>
          <p:cNvPr id="31792" name="矩形 21"/>
          <p:cNvSpPr>
            <a:spLocks noChangeAspect="1"/>
          </p:cNvSpPr>
          <p:nvPr/>
        </p:nvSpPr>
        <p:spPr>
          <a:xfrm>
            <a:off x="2351723" y="2205038"/>
            <a:ext cx="5688012" cy="2778125"/>
          </a:xfrm>
          <a:prstGeom prst="rect">
            <a:avLst/>
          </a:prstGeom>
          <a:noFill/>
          <a:ln w="19050" cap="flat" cmpd="sng">
            <a:solidFill>
              <a:srgbClr val="92D050"/>
            </a:solidFill>
            <a:prstDash val="solid"/>
            <a:miter/>
            <a:headEnd type="none" w="med" len="med"/>
            <a:tailEnd type="none" w="med" len="med"/>
          </a:ln>
        </p:spPr>
        <p:txBody>
          <a:bodyPr anchor="ctr"/>
          <a:p>
            <a:pPr lvl="0" algn="ctr">
              <a:lnSpc>
                <a:spcPct val="100000"/>
              </a:lnSpc>
            </a:pPr>
            <a:endParaRPr>
              <a:solidFill>
                <a:schemeClr val="tx1"/>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3" name="组合 2"/>
          <p:cNvGrpSpPr/>
          <p:nvPr/>
        </p:nvGrpSpPr>
        <p:grpSpPr>
          <a:xfrm>
            <a:off x="-42545" y="1123950"/>
            <a:ext cx="1748155" cy="4826000"/>
            <a:chOff x="-68" y="1770"/>
            <a:chExt cx="2753" cy="7600"/>
          </a:xfrm>
        </p:grpSpPr>
        <p:sp>
          <p:nvSpPr>
            <p:cNvPr id="2" name="矩形 13"/>
            <p:cNvSpPr/>
            <p:nvPr/>
          </p:nvSpPr>
          <p:spPr>
            <a:xfrm>
              <a:off x="3" y="1770"/>
              <a:ext cx="2680" cy="76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152" name="矩形 19"/>
            <p:cNvSpPr/>
            <p:nvPr/>
          </p:nvSpPr>
          <p:spPr>
            <a:xfrm>
              <a:off x="921" y="4880"/>
              <a:ext cx="1736"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3" name="矩形 20"/>
            <p:cNvSpPr/>
            <p:nvPr/>
          </p:nvSpPr>
          <p:spPr>
            <a:xfrm>
              <a:off x="3" y="2789"/>
              <a:ext cx="777"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4" name="TextBox 21"/>
            <p:cNvSpPr/>
            <p:nvPr/>
          </p:nvSpPr>
          <p:spPr>
            <a:xfrm>
              <a:off x="-68" y="2678"/>
              <a:ext cx="994"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01</a:t>
              </a:r>
              <a:endParaRPr lang="en-US" altLang="zh-CN" sz="2800" b="1">
                <a:solidFill>
                  <a:srgbClr val="F2F2F2"/>
                </a:solidFill>
                <a:latin typeface="Bradley Hand ITC" pitchFamily="2" charset="0"/>
                <a:ea typeface="楷体_GB2312" panose="02010609030101010101" pitchFamily="1" charset="-122"/>
                <a:sym typeface="Bradley Hand ITC" pitchFamily="2" charset="0"/>
              </a:endParaRPr>
            </a:p>
          </p:txBody>
        </p:sp>
        <p:sp>
          <p:nvSpPr>
            <p:cNvPr id="6155" name="TextBox 22">
              <a:hlinkClick r:id="rId2" action="ppaction://hlinksldjump"/>
            </p:cNvPr>
            <p:cNvSpPr/>
            <p:nvPr/>
          </p:nvSpPr>
          <p:spPr>
            <a:xfrm>
              <a:off x="1041" y="275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rPr>
                <a:t>单元一</a:t>
              </a:r>
              <a:endPar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endParaRPr>
            </a:p>
          </p:txBody>
        </p:sp>
        <p:sp>
          <p:nvSpPr>
            <p:cNvPr id="6158" name="矩形 41"/>
            <p:cNvSpPr/>
            <p:nvPr/>
          </p:nvSpPr>
          <p:spPr>
            <a:xfrm>
              <a:off x="4" y="3835"/>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9" name="TextBox 42"/>
            <p:cNvSpPr/>
            <p:nvPr/>
          </p:nvSpPr>
          <p:spPr>
            <a:xfrm>
              <a:off x="-68" y="3724"/>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02</a:t>
              </a:r>
              <a:endParaRPr lang="en-US" altLang="zh-CN">
                <a:ea typeface="宋体" panose="02010600030101010101" pitchFamily="2" charset="-122"/>
              </a:endParaRPr>
            </a:p>
          </p:txBody>
        </p:sp>
        <p:sp>
          <p:nvSpPr>
            <p:cNvPr id="6160" name="TextBox 43">
              <a:hlinkClick r:id="rId2" action="ppaction://hlinksldjump"/>
            </p:cNvPr>
            <p:cNvSpPr/>
            <p:nvPr/>
          </p:nvSpPr>
          <p:spPr>
            <a:xfrm>
              <a:off x="1042" y="3803"/>
              <a:ext cx="1641" cy="658"/>
            </a:xfrm>
            <a:prstGeom prst="rect">
              <a:avLst/>
            </a:prstGeom>
            <a:noFill/>
            <a:ln w="9525">
              <a:noFill/>
            </a:ln>
          </p:spPr>
          <p:txBody>
            <a:bodyPr wrap="square">
              <a:spAutoFit/>
            </a:bodyPr>
            <a:p>
              <a:pPr lvl="0">
                <a:lnSpc>
                  <a:spcPct val="100000"/>
                </a:lnSpc>
              </a:pPr>
              <a:r>
                <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rPr>
                <a:t>单元二</a:t>
              </a:r>
              <a:endPar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endParaRPr>
            </a:p>
          </p:txBody>
        </p:sp>
        <p:sp>
          <p:nvSpPr>
            <p:cNvPr id="6162" name="矩形 38"/>
            <p:cNvSpPr/>
            <p:nvPr/>
          </p:nvSpPr>
          <p:spPr>
            <a:xfrm>
              <a:off x="4" y="4881"/>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3" name="TextBox 39"/>
            <p:cNvSpPr/>
            <p:nvPr/>
          </p:nvSpPr>
          <p:spPr>
            <a:xfrm>
              <a:off x="-68" y="4770"/>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03</a:t>
              </a:r>
              <a:endParaRPr lang="en-US" altLang="zh-CN">
                <a:ea typeface="宋体" panose="02010600030101010101" pitchFamily="2" charset="-122"/>
              </a:endParaRPr>
            </a:p>
          </p:txBody>
        </p:sp>
        <p:sp>
          <p:nvSpPr>
            <p:cNvPr id="6164" name="TextBox 40">
              <a:hlinkClick r:id="rId2" action="ppaction://hlinksldjump"/>
            </p:cNvPr>
            <p:cNvSpPr/>
            <p:nvPr/>
          </p:nvSpPr>
          <p:spPr>
            <a:xfrm>
              <a:off x="1042" y="4849"/>
              <a:ext cx="1641" cy="658"/>
            </a:xfrm>
            <a:prstGeom prst="rect">
              <a:avLst/>
            </a:prstGeom>
            <a:noFill/>
            <a:ln w="9525">
              <a:noFill/>
            </a:ln>
          </p:spPr>
          <p:txBody>
            <a:bodyPr wrap="square">
              <a:spAutoFit/>
            </a:bodyPr>
            <a:p>
              <a:pPr lvl="0">
                <a:lnSpc>
                  <a:spcPct val="100000"/>
                </a:lnSpc>
              </a:pPr>
              <a:r>
                <a:rPr lang="zh-CN" altLang="en-US" sz="2000">
                  <a:solidFill>
                    <a:schemeClr val="bg1"/>
                  </a:solidFill>
                  <a:latin typeface="微软雅黑" panose="020B0503020204020204" charset="-122"/>
                  <a:ea typeface="微软雅黑" panose="020B0503020204020204" charset="-122"/>
                  <a:sym typeface="微软雅黑" panose="020B0503020204020204" charset="-122"/>
                </a:rPr>
                <a:t>单元三</a:t>
              </a:r>
              <a:endParaRPr lang="zh-CN" altLang="en-US" sz="200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6166" name="矩形 35"/>
            <p:cNvSpPr/>
            <p:nvPr/>
          </p:nvSpPr>
          <p:spPr>
            <a:xfrm>
              <a:off x="4" y="5885"/>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7" name="TextBox 36"/>
            <p:cNvSpPr/>
            <p:nvPr/>
          </p:nvSpPr>
          <p:spPr>
            <a:xfrm>
              <a:off x="-68" y="5812"/>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04</a:t>
              </a:r>
              <a:endParaRPr lang="en-US" altLang="zh-CN">
                <a:ea typeface="宋体" panose="02010600030101010101" pitchFamily="2" charset="-122"/>
              </a:endParaRPr>
            </a:p>
          </p:txBody>
        </p:sp>
        <p:sp>
          <p:nvSpPr>
            <p:cNvPr id="6168" name="TextBox 37">
              <a:hlinkClick r:id="rId2" action="ppaction://hlinksldjump"/>
            </p:cNvPr>
            <p:cNvSpPr/>
            <p:nvPr/>
          </p:nvSpPr>
          <p:spPr>
            <a:xfrm>
              <a:off x="1042" y="5885"/>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单元四</a:t>
              </a:r>
              <a:endParaRPr lang="zh-CN" altLang="en-US">
                <a:ea typeface="宋体" panose="02010600030101010101" pitchFamily="2" charset="-122"/>
              </a:endParaRPr>
            </a:p>
          </p:txBody>
        </p:sp>
        <p:sp>
          <p:nvSpPr>
            <p:cNvPr id="6170" name="矩形 32"/>
            <p:cNvSpPr/>
            <p:nvPr/>
          </p:nvSpPr>
          <p:spPr>
            <a:xfrm>
              <a:off x="4" y="6926"/>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1" name="TextBox 33"/>
            <p:cNvSpPr/>
            <p:nvPr/>
          </p:nvSpPr>
          <p:spPr>
            <a:xfrm>
              <a:off x="-68" y="6853"/>
              <a:ext cx="98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05</a:t>
              </a:r>
              <a:endParaRPr lang="en-US" altLang="zh-CN">
                <a:ea typeface="宋体" panose="02010600030101010101" pitchFamily="2" charset="-122"/>
              </a:endParaRPr>
            </a:p>
          </p:txBody>
        </p:sp>
        <p:sp>
          <p:nvSpPr>
            <p:cNvPr id="6172" name="TextBox 34">
              <a:hlinkClick r:id="rId2" action="ppaction://hlinksldjump"/>
            </p:cNvPr>
            <p:cNvSpPr/>
            <p:nvPr/>
          </p:nvSpPr>
          <p:spPr>
            <a:xfrm>
              <a:off x="1042" y="6926"/>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单元五</a:t>
              </a:r>
              <a:endParaRPr lang="zh-CN" altLang="en-US">
                <a:ea typeface="宋体" panose="02010600030101010101" pitchFamily="2" charset="-122"/>
              </a:endParaRPr>
            </a:p>
          </p:txBody>
        </p:sp>
        <p:sp>
          <p:nvSpPr>
            <p:cNvPr id="6174" name="矩形 29"/>
            <p:cNvSpPr/>
            <p:nvPr/>
          </p:nvSpPr>
          <p:spPr>
            <a:xfrm>
              <a:off x="6" y="7967"/>
              <a:ext cx="776"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5" name="TextBox 30"/>
            <p:cNvSpPr/>
            <p:nvPr/>
          </p:nvSpPr>
          <p:spPr>
            <a:xfrm>
              <a:off x="-68" y="7894"/>
              <a:ext cx="110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06</a:t>
              </a:r>
              <a:endParaRPr lang="en-US" altLang="zh-CN">
                <a:ea typeface="宋体" panose="02010600030101010101" pitchFamily="2" charset="-122"/>
              </a:endParaRPr>
            </a:p>
          </p:txBody>
        </p:sp>
        <p:sp>
          <p:nvSpPr>
            <p:cNvPr id="6176" name="TextBox 31">
              <a:hlinkClick r:id="rId2" action="ppaction://hlinksldjump"/>
            </p:cNvPr>
            <p:cNvSpPr/>
            <p:nvPr/>
          </p:nvSpPr>
          <p:spPr>
            <a:xfrm>
              <a:off x="1041" y="796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单元六</a:t>
              </a:r>
              <a:endParaRPr lang="zh-CN" altLang="en-US">
                <a:ea typeface="宋体" panose="02010600030101010101" pitchFamily="2" charset="-122"/>
              </a:endParaRPr>
            </a:p>
          </p:txBody>
        </p:sp>
      </p:grpSp>
      <p:sp>
        <p:nvSpPr>
          <p:cNvPr id="15367" name="标题 1"/>
          <p:cNvSpPr/>
          <p:nvPr/>
        </p:nvSpPr>
        <p:spPr>
          <a:xfrm>
            <a:off x="8598535" y="525939"/>
            <a:ext cx="2330450" cy="461010"/>
          </a:xfrm>
          <a:prstGeom prst="rect">
            <a:avLst/>
          </a:prstGeom>
          <a:noFill/>
          <a:ln w="9525">
            <a:noFill/>
          </a:ln>
        </p:spPr>
        <p:txBody>
          <a:bodyPr anchor="ctr" anchorCtr="0">
            <a:normAutofit/>
          </a:bodyPr>
          <a:p>
            <a:pPr lvl="0" algn="r">
              <a:lnSpc>
                <a:spcPct val="100000"/>
              </a:lnSpc>
            </a:pPr>
            <a:r>
              <a:rPr lang="zh-CN" altLang="en-US" sz="1400">
                <a:solidFill>
                  <a:srgbClr val="7BC143"/>
                </a:solidFill>
                <a:latin typeface="微软雅黑" panose="020B0503020204020204" charset="-122"/>
                <a:ea typeface="微软雅黑" panose="020B0503020204020204" charset="-122"/>
                <a:sym typeface="Calibri" panose="020F0502020204030204" charset="0"/>
              </a:rPr>
              <a:t>孕育生命之花</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4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学习单元三</a:t>
            </a:r>
            <a:endParaRPr lang="zh-CN" altLang="en-US" sz="1400" baseline="0">
              <a:solidFill>
                <a:srgbClr val="7BC143"/>
              </a:solidFill>
              <a:latin typeface="微软雅黑" panose="020B0503020204020204" charset="-122"/>
              <a:ea typeface="微软雅黑" panose="020B0503020204020204" charset="-122"/>
              <a:sym typeface="Calibri" panose="020F050202020403020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1791"/>
                                        </p:tgtEl>
                                        <p:attrNameLst>
                                          <p:attrName>style.visibility</p:attrName>
                                        </p:attrNameLst>
                                      </p:cBhvr>
                                      <p:to>
                                        <p:strVal val="visible"/>
                                      </p:to>
                                    </p:set>
                                    <p:animEffect filter="fade">
                                      <p:cBhvr>
                                        <p:cTn id="7" dur="1000"/>
                                        <p:tgtEl>
                                          <p:spTgt spid="31791"/>
                                        </p:tgtEl>
                                      </p:cBhvr>
                                    </p:animEffect>
                                    <p:anim calcmode="lin" valueType="num">
                                      <p:cBhvr>
                                        <p:cTn id="8" dur="1000" fill="hold"/>
                                        <p:tgtEl>
                                          <p:spTgt spid="31791"/>
                                        </p:tgtEl>
                                        <p:attrNameLst>
                                          <p:attrName>ppt_x</p:attrName>
                                        </p:attrNameLst>
                                      </p:cBhvr>
                                      <p:tavLst>
                                        <p:tav tm="0">
                                          <p:val>
                                            <p:strVal val="#ppt_x"/>
                                          </p:val>
                                        </p:tav>
                                        <p:tav tm="100000">
                                          <p:val>
                                            <p:strVal val="#ppt_x"/>
                                          </p:val>
                                        </p:tav>
                                      </p:tavLst>
                                    </p:anim>
                                    <p:anim calcmode="lin" valueType="num">
                                      <p:cBhvr>
                                        <p:cTn id="9" dur="1000" fill="hold"/>
                                        <p:tgtEl>
                                          <p:spTgt spid="3179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91" grpId="0" bldLvl="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7" name="矩形 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1750" name="直接连接符 5"/>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grpSp>
        <p:nvGrpSpPr>
          <p:cNvPr id="31778" name="组合 31777"/>
          <p:cNvGrpSpPr/>
          <p:nvPr/>
        </p:nvGrpSpPr>
        <p:grpSpPr>
          <a:xfrm>
            <a:off x="1883410" y="512763"/>
            <a:ext cx="539750" cy="539750"/>
            <a:chOff x="0" y="0"/>
            <a:chExt cx="540000" cy="540000"/>
          </a:xfrm>
        </p:grpSpPr>
        <p:sp>
          <p:nvSpPr>
            <p:cNvPr id="31779"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31780"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a:t>
              </a:r>
              <a:r>
                <a:rPr lang="en-US"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1</a:t>
              </a:r>
              <a:endParaRPr lang="en-US" dirty="0">
                <a:ea typeface="宋体" panose="02010600030101010101" pitchFamily="2" charset="-122"/>
              </a:endParaRPr>
            </a:p>
          </p:txBody>
        </p:sp>
      </p:grpSp>
      <p:sp>
        <p:nvSpPr>
          <p:cNvPr id="31781" name="TextBox 12"/>
          <p:cNvSpPr/>
          <p:nvPr/>
        </p:nvSpPr>
        <p:spPr>
          <a:xfrm>
            <a:off x="2712085" y="552450"/>
            <a:ext cx="3527425"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人格的含义</a:t>
            </a:r>
            <a:endParaRPr lang="zh-CN" altLang="en-US" dirty="0">
              <a:ea typeface="宋体" panose="02010600030101010101" pitchFamily="2" charset="-122"/>
            </a:endParaRPr>
          </a:p>
        </p:txBody>
      </p:sp>
      <p:sp>
        <p:nvSpPr>
          <p:cNvPr id="31782"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pic>
        <p:nvPicPr>
          <p:cNvPr id="31790" name="Picture 2" descr="C:\Users\cxy\Desktop\中职-《心理健康》\图\56F58PICkIg_1024.png56F58PICkIg_1024"/>
          <p:cNvPicPr>
            <a:picLocks noChangeAspect="1"/>
          </p:cNvPicPr>
          <p:nvPr/>
        </p:nvPicPr>
        <p:blipFill>
          <a:blip r:embed="rId1"/>
          <a:srcRect/>
          <a:stretch>
            <a:fillRect/>
          </a:stretch>
        </p:blipFill>
        <p:spPr>
          <a:xfrm>
            <a:off x="8039735" y="2231549"/>
            <a:ext cx="4168775" cy="2723515"/>
          </a:xfrm>
          <a:prstGeom prst="rect">
            <a:avLst/>
          </a:prstGeom>
          <a:noFill/>
          <a:ln w="19050" cap="flat" cmpd="sng">
            <a:solidFill>
              <a:srgbClr val="92D050"/>
            </a:solidFill>
            <a:prstDash val="solid"/>
            <a:miter/>
            <a:headEnd type="none" w="med" len="med"/>
            <a:tailEnd type="none" w="med" len="med"/>
          </a:ln>
        </p:spPr>
      </p:pic>
      <p:sp>
        <p:nvSpPr>
          <p:cNvPr id="31791" name="矩形 19"/>
          <p:cNvSpPr/>
          <p:nvPr/>
        </p:nvSpPr>
        <p:spPr>
          <a:xfrm>
            <a:off x="2539683" y="2724785"/>
            <a:ext cx="5311775" cy="1920240"/>
          </a:xfrm>
          <a:prstGeom prst="rect">
            <a:avLst/>
          </a:prstGeom>
          <a:noFill/>
          <a:ln w="9525">
            <a:noFill/>
          </a:ln>
        </p:spPr>
        <p:txBody>
          <a:bodyPr wrap="square">
            <a:spAutoFit/>
          </a:bodyPr>
          <a:p>
            <a:pPr marL="0" lvl="0" indent="457200">
              <a:lnSpc>
                <a:spcPct val="150000"/>
              </a:lnSpc>
            </a:pPr>
            <a:r>
              <a:rPr lang="zh-CN" altLang="en-US" sz="1600" dirty="0">
                <a:solidFill>
                  <a:schemeClr val="bg1">
                    <a:lumMod val="65000"/>
                  </a:schemeClr>
                </a:solidFill>
                <a:latin typeface="微软雅黑" panose="020B0503020204020204" charset="-122"/>
                <a:ea typeface="微软雅黑" panose="020B0503020204020204" charset="-122"/>
                <a:sym typeface="微软雅黑" panose="020B0503020204020204" charset="-122"/>
              </a:rPr>
              <a:t>人格是指</a:t>
            </a:r>
            <a:r>
              <a:rPr lang="zh-CN" altLang="en-US" sz="1600" b="1" dirty="0">
                <a:solidFill>
                  <a:srgbClr val="C00000"/>
                </a:solidFill>
                <a:latin typeface="微软雅黑" panose="020B0503020204020204" charset="-122"/>
                <a:ea typeface="微软雅黑" panose="020B0503020204020204" charset="-122"/>
                <a:sym typeface="微软雅黑" panose="020B0503020204020204" charset="-122"/>
              </a:rPr>
              <a:t>一个整体的精神面貌，是具有一定倾向性的和比较稳定的心理特征的总和。</a:t>
            </a:r>
            <a:endParaRPr lang="zh-CN" altLang="en-US" sz="1600" b="1" dirty="0">
              <a:solidFill>
                <a:srgbClr val="C00000"/>
              </a:solidFill>
              <a:latin typeface="微软雅黑" panose="020B0503020204020204" charset="-122"/>
              <a:ea typeface="微软雅黑" panose="020B0503020204020204" charset="-122"/>
              <a:sym typeface="微软雅黑" panose="020B0503020204020204" charset="-122"/>
            </a:endParaRPr>
          </a:p>
          <a:p>
            <a:pPr marL="0" lvl="0" indent="457200">
              <a:lnSpc>
                <a:spcPct val="150000"/>
              </a:lnSpc>
            </a:pPr>
            <a:r>
              <a:rPr lang="zh-CN" altLang="en-US" sz="1600" dirty="0">
                <a:solidFill>
                  <a:schemeClr val="bg1">
                    <a:lumMod val="65000"/>
                  </a:schemeClr>
                </a:solidFill>
                <a:latin typeface="微软雅黑" panose="020B0503020204020204" charset="-122"/>
                <a:ea typeface="微软雅黑" panose="020B0503020204020204" charset="-122"/>
                <a:sym typeface="微软雅黑" panose="020B0503020204020204" charset="-122"/>
              </a:rPr>
              <a:t>人格是法律上做人的</a:t>
            </a:r>
            <a:r>
              <a:rPr lang="zh-CN" altLang="en-US" sz="1600" b="1" dirty="0">
                <a:solidFill>
                  <a:srgbClr val="00B050"/>
                </a:solidFill>
                <a:latin typeface="微软雅黑" panose="020B0503020204020204" charset="-122"/>
                <a:ea typeface="微软雅黑" panose="020B0503020204020204" charset="-122"/>
                <a:sym typeface="微软雅黑" panose="020B0503020204020204" charset="-122"/>
              </a:rPr>
              <a:t>资格</a:t>
            </a:r>
            <a:r>
              <a:rPr lang="zh-CN" altLang="en-US" sz="1600" dirty="0">
                <a:solidFill>
                  <a:schemeClr val="bg1">
                    <a:lumMod val="65000"/>
                  </a:schemeClr>
                </a:solidFill>
                <a:latin typeface="微软雅黑" panose="020B0503020204020204" charset="-122"/>
                <a:ea typeface="微软雅黑" panose="020B0503020204020204" charset="-122"/>
                <a:sym typeface="微软雅黑" panose="020B0503020204020204" charset="-122"/>
              </a:rPr>
              <a:t>，是自然人法上的</a:t>
            </a:r>
            <a:r>
              <a:rPr lang="zh-CN" altLang="en-US" sz="1600" b="1" dirty="0">
                <a:solidFill>
                  <a:srgbClr val="00B050"/>
                </a:solidFill>
                <a:latin typeface="微软雅黑" panose="020B0503020204020204" charset="-122"/>
                <a:ea typeface="微软雅黑" panose="020B0503020204020204" charset="-122"/>
                <a:sym typeface="微软雅黑" panose="020B0503020204020204" charset="-122"/>
              </a:rPr>
              <a:t>概念</a:t>
            </a:r>
            <a:r>
              <a:rPr lang="zh-CN" altLang="en-US" sz="1600" dirty="0">
                <a:solidFill>
                  <a:schemeClr val="bg1">
                    <a:lumMod val="65000"/>
                  </a:schemeClr>
                </a:solidFill>
                <a:latin typeface="微软雅黑" panose="020B0503020204020204" charset="-122"/>
                <a:ea typeface="微软雅黑" panose="020B0503020204020204" charset="-122"/>
                <a:sym typeface="微软雅黑" panose="020B0503020204020204" charset="-122"/>
              </a:rPr>
              <a:t>。是自然人主体性要素的</a:t>
            </a:r>
            <a:r>
              <a:rPr lang="zh-CN" altLang="en-US" sz="1600" b="1" dirty="0">
                <a:solidFill>
                  <a:srgbClr val="00B050"/>
                </a:solidFill>
                <a:latin typeface="微软雅黑" panose="020B0503020204020204" charset="-122"/>
                <a:ea typeface="微软雅黑" panose="020B0503020204020204" charset="-122"/>
                <a:sym typeface="微软雅黑" panose="020B0503020204020204" charset="-122"/>
              </a:rPr>
              <a:t>总称</a:t>
            </a:r>
            <a:r>
              <a:rPr lang="zh-CN" altLang="en-US" sz="1600" dirty="0">
                <a:solidFill>
                  <a:schemeClr val="bg1">
                    <a:lumMod val="65000"/>
                  </a:schemeClr>
                </a:solidFill>
                <a:latin typeface="微软雅黑" panose="020B0503020204020204" charset="-122"/>
                <a:ea typeface="微软雅黑" panose="020B0503020204020204" charset="-122"/>
                <a:sym typeface="微软雅黑" panose="020B0503020204020204" charset="-122"/>
              </a:rPr>
              <a:t>。人格在法律上不得转让和剥夺。</a:t>
            </a:r>
            <a:endParaRPr lang="zh-CN" altLang="en-US" sz="1600" b="1" dirty="0">
              <a:solidFill>
                <a:srgbClr val="FFC000"/>
              </a:solidFill>
              <a:latin typeface="微软雅黑" panose="020B0503020204020204" charset="-122"/>
              <a:ea typeface="微软雅黑" panose="020B0503020204020204" charset="-122"/>
              <a:sym typeface="微软雅黑" panose="020B0503020204020204" charset="-122"/>
            </a:endParaRPr>
          </a:p>
        </p:txBody>
      </p:sp>
      <p:sp>
        <p:nvSpPr>
          <p:cNvPr id="31792" name="矩形 21"/>
          <p:cNvSpPr>
            <a:spLocks noChangeAspect="1"/>
          </p:cNvSpPr>
          <p:nvPr/>
        </p:nvSpPr>
        <p:spPr>
          <a:xfrm>
            <a:off x="2351723" y="2205038"/>
            <a:ext cx="5688012" cy="2778125"/>
          </a:xfrm>
          <a:prstGeom prst="rect">
            <a:avLst/>
          </a:prstGeom>
          <a:noFill/>
          <a:ln w="19050" cap="flat" cmpd="sng">
            <a:solidFill>
              <a:srgbClr val="92D050"/>
            </a:solidFill>
            <a:prstDash val="solid"/>
            <a:miter/>
            <a:headEnd type="none" w="med" len="med"/>
            <a:tailEnd type="none" w="med" len="med"/>
          </a:ln>
        </p:spPr>
        <p:txBody>
          <a:bodyPr anchor="ctr"/>
          <a:p>
            <a:pPr lvl="0" algn="ctr">
              <a:lnSpc>
                <a:spcPct val="100000"/>
              </a:lnSpc>
            </a:pPr>
            <a:endParaRPr>
              <a:solidFill>
                <a:schemeClr val="tx1"/>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3" name="组合 2"/>
          <p:cNvGrpSpPr/>
          <p:nvPr/>
        </p:nvGrpSpPr>
        <p:grpSpPr>
          <a:xfrm>
            <a:off x="-42545" y="1123950"/>
            <a:ext cx="1748155" cy="4826000"/>
            <a:chOff x="-68" y="1770"/>
            <a:chExt cx="2753" cy="7600"/>
          </a:xfrm>
        </p:grpSpPr>
        <p:sp>
          <p:nvSpPr>
            <p:cNvPr id="2" name="矩形 13"/>
            <p:cNvSpPr/>
            <p:nvPr/>
          </p:nvSpPr>
          <p:spPr>
            <a:xfrm>
              <a:off x="3" y="1770"/>
              <a:ext cx="2680" cy="76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152" name="矩形 19"/>
            <p:cNvSpPr/>
            <p:nvPr/>
          </p:nvSpPr>
          <p:spPr>
            <a:xfrm>
              <a:off x="921" y="4880"/>
              <a:ext cx="1736"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3" name="矩形 20"/>
            <p:cNvSpPr/>
            <p:nvPr/>
          </p:nvSpPr>
          <p:spPr>
            <a:xfrm>
              <a:off x="3" y="2789"/>
              <a:ext cx="777"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4" name="TextBox 21"/>
            <p:cNvSpPr/>
            <p:nvPr/>
          </p:nvSpPr>
          <p:spPr>
            <a:xfrm>
              <a:off x="-68" y="2678"/>
              <a:ext cx="994"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01</a:t>
              </a:r>
              <a:endParaRPr lang="en-US" altLang="zh-CN" sz="2800" b="1">
                <a:solidFill>
                  <a:srgbClr val="F2F2F2"/>
                </a:solidFill>
                <a:latin typeface="Bradley Hand ITC" pitchFamily="2" charset="0"/>
                <a:ea typeface="楷体_GB2312" panose="02010609030101010101" pitchFamily="1" charset="-122"/>
                <a:sym typeface="Bradley Hand ITC" pitchFamily="2" charset="0"/>
              </a:endParaRPr>
            </a:p>
          </p:txBody>
        </p:sp>
        <p:sp>
          <p:nvSpPr>
            <p:cNvPr id="6155" name="TextBox 22">
              <a:hlinkClick r:id="rId2" action="ppaction://hlinksldjump"/>
            </p:cNvPr>
            <p:cNvSpPr/>
            <p:nvPr/>
          </p:nvSpPr>
          <p:spPr>
            <a:xfrm>
              <a:off x="1041" y="275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rPr>
                <a:t>单元一</a:t>
              </a:r>
              <a:endPar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endParaRPr>
            </a:p>
          </p:txBody>
        </p:sp>
        <p:sp>
          <p:nvSpPr>
            <p:cNvPr id="6158" name="矩形 41"/>
            <p:cNvSpPr/>
            <p:nvPr/>
          </p:nvSpPr>
          <p:spPr>
            <a:xfrm>
              <a:off x="4" y="3835"/>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9" name="TextBox 42"/>
            <p:cNvSpPr/>
            <p:nvPr/>
          </p:nvSpPr>
          <p:spPr>
            <a:xfrm>
              <a:off x="-68" y="3724"/>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02</a:t>
              </a:r>
              <a:endParaRPr lang="en-US" altLang="zh-CN">
                <a:ea typeface="宋体" panose="02010600030101010101" pitchFamily="2" charset="-122"/>
              </a:endParaRPr>
            </a:p>
          </p:txBody>
        </p:sp>
        <p:sp>
          <p:nvSpPr>
            <p:cNvPr id="6160" name="TextBox 43">
              <a:hlinkClick r:id="rId2" action="ppaction://hlinksldjump"/>
            </p:cNvPr>
            <p:cNvSpPr/>
            <p:nvPr/>
          </p:nvSpPr>
          <p:spPr>
            <a:xfrm>
              <a:off x="1042" y="3803"/>
              <a:ext cx="1641" cy="658"/>
            </a:xfrm>
            <a:prstGeom prst="rect">
              <a:avLst/>
            </a:prstGeom>
            <a:noFill/>
            <a:ln w="9525">
              <a:noFill/>
            </a:ln>
          </p:spPr>
          <p:txBody>
            <a:bodyPr wrap="square">
              <a:spAutoFit/>
            </a:bodyPr>
            <a:p>
              <a:pPr lvl="0">
                <a:lnSpc>
                  <a:spcPct val="100000"/>
                </a:lnSpc>
              </a:pPr>
              <a:r>
                <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rPr>
                <a:t>单元二</a:t>
              </a:r>
              <a:endPar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endParaRPr>
            </a:p>
          </p:txBody>
        </p:sp>
        <p:sp>
          <p:nvSpPr>
            <p:cNvPr id="6162" name="矩形 38"/>
            <p:cNvSpPr/>
            <p:nvPr/>
          </p:nvSpPr>
          <p:spPr>
            <a:xfrm>
              <a:off x="4" y="4881"/>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3" name="TextBox 39"/>
            <p:cNvSpPr/>
            <p:nvPr/>
          </p:nvSpPr>
          <p:spPr>
            <a:xfrm>
              <a:off x="-68" y="4770"/>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03</a:t>
              </a:r>
              <a:endParaRPr lang="en-US" altLang="zh-CN">
                <a:ea typeface="宋体" panose="02010600030101010101" pitchFamily="2" charset="-122"/>
              </a:endParaRPr>
            </a:p>
          </p:txBody>
        </p:sp>
        <p:sp>
          <p:nvSpPr>
            <p:cNvPr id="6164" name="TextBox 40">
              <a:hlinkClick r:id="rId2" action="ppaction://hlinksldjump"/>
            </p:cNvPr>
            <p:cNvSpPr/>
            <p:nvPr/>
          </p:nvSpPr>
          <p:spPr>
            <a:xfrm>
              <a:off x="1042" y="4849"/>
              <a:ext cx="1641" cy="658"/>
            </a:xfrm>
            <a:prstGeom prst="rect">
              <a:avLst/>
            </a:prstGeom>
            <a:noFill/>
            <a:ln w="9525">
              <a:noFill/>
            </a:ln>
          </p:spPr>
          <p:txBody>
            <a:bodyPr wrap="square">
              <a:spAutoFit/>
            </a:bodyPr>
            <a:p>
              <a:pPr lvl="0">
                <a:lnSpc>
                  <a:spcPct val="100000"/>
                </a:lnSpc>
              </a:pPr>
              <a:r>
                <a:rPr lang="zh-CN" altLang="en-US" sz="2000">
                  <a:solidFill>
                    <a:schemeClr val="bg1"/>
                  </a:solidFill>
                  <a:latin typeface="微软雅黑" panose="020B0503020204020204" charset="-122"/>
                  <a:ea typeface="微软雅黑" panose="020B0503020204020204" charset="-122"/>
                  <a:sym typeface="微软雅黑" panose="020B0503020204020204" charset="-122"/>
                </a:rPr>
                <a:t>单元三</a:t>
              </a:r>
              <a:endParaRPr lang="zh-CN" altLang="en-US" sz="200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6166" name="矩形 35"/>
            <p:cNvSpPr/>
            <p:nvPr/>
          </p:nvSpPr>
          <p:spPr>
            <a:xfrm>
              <a:off x="4" y="5885"/>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7" name="TextBox 36"/>
            <p:cNvSpPr/>
            <p:nvPr/>
          </p:nvSpPr>
          <p:spPr>
            <a:xfrm>
              <a:off x="-68" y="5812"/>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04</a:t>
              </a:r>
              <a:endParaRPr lang="en-US" altLang="zh-CN">
                <a:ea typeface="宋体" panose="02010600030101010101" pitchFamily="2" charset="-122"/>
              </a:endParaRPr>
            </a:p>
          </p:txBody>
        </p:sp>
        <p:sp>
          <p:nvSpPr>
            <p:cNvPr id="6168" name="TextBox 37">
              <a:hlinkClick r:id="rId2" action="ppaction://hlinksldjump"/>
            </p:cNvPr>
            <p:cNvSpPr/>
            <p:nvPr/>
          </p:nvSpPr>
          <p:spPr>
            <a:xfrm>
              <a:off x="1042" y="5885"/>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单元四</a:t>
              </a:r>
              <a:endParaRPr lang="zh-CN" altLang="en-US">
                <a:ea typeface="宋体" panose="02010600030101010101" pitchFamily="2" charset="-122"/>
              </a:endParaRPr>
            </a:p>
          </p:txBody>
        </p:sp>
        <p:sp>
          <p:nvSpPr>
            <p:cNvPr id="6170" name="矩形 32"/>
            <p:cNvSpPr/>
            <p:nvPr/>
          </p:nvSpPr>
          <p:spPr>
            <a:xfrm>
              <a:off x="4" y="6926"/>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1" name="TextBox 33"/>
            <p:cNvSpPr/>
            <p:nvPr/>
          </p:nvSpPr>
          <p:spPr>
            <a:xfrm>
              <a:off x="-68" y="6853"/>
              <a:ext cx="98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05</a:t>
              </a:r>
              <a:endParaRPr lang="en-US" altLang="zh-CN">
                <a:ea typeface="宋体" panose="02010600030101010101" pitchFamily="2" charset="-122"/>
              </a:endParaRPr>
            </a:p>
          </p:txBody>
        </p:sp>
        <p:sp>
          <p:nvSpPr>
            <p:cNvPr id="6172" name="TextBox 34">
              <a:hlinkClick r:id="rId2" action="ppaction://hlinksldjump"/>
            </p:cNvPr>
            <p:cNvSpPr/>
            <p:nvPr/>
          </p:nvSpPr>
          <p:spPr>
            <a:xfrm>
              <a:off x="1042" y="6926"/>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单元五</a:t>
              </a:r>
              <a:endParaRPr lang="zh-CN" altLang="en-US">
                <a:ea typeface="宋体" panose="02010600030101010101" pitchFamily="2" charset="-122"/>
              </a:endParaRPr>
            </a:p>
          </p:txBody>
        </p:sp>
        <p:sp>
          <p:nvSpPr>
            <p:cNvPr id="6174" name="矩形 29"/>
            <p:cNvSpPr/>
            <p:nvPr/>
          </p:nvSpPr>
          <p:spPr>
            <a:xfrm>
              <a:off x="6" y="7967"/>
              <a:ext cx="776"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5" name="TextBox 30"/>
            <p:cNvSpPr/>
            <p:nvPr/>
          </p:nvSpPr>
          <p:spPr>
            <a:xfrm>
              <a:off x="-68" y="7894"/>
              <a:ext cx="110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06</a:t>
              </a:r>
              <a:endParaRPr lang="en-US" altLang="zh-CN">
                <a:ea typeface="宋体" panose="02010600030101010101" pitchFamily="2" charset="-122"/>
              </a:endParaRPr>
            </a:p>
          </p:txBody>
        </p:sp>
        <p:sp>
          <p:nvSpPr>
            <p:cNvPr id="6176" name="TextBox 31">
              <a:hlinkClick r:id="rId2" action="ppaction://hlinksldjump"/>
            </p:cNvPr>
            <p:cNvSpPr/>
            <p:nvPr/>
          </p:nvSpPr>
          <p:spPr>
            <a:xfrm>
              <a:off x="1041" y="796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单元六</a:t>
              </a:r>
              <a:endParaRPr lang="zh-CN" altLang="en-US">
                <a:ea typeface="宋体" panose="02010600030101010101" pitchFamily="2" charset="-122"/>
              </a:endParaRPr>
            </a:p>
          </p:txBody>
        </p:sp>
      </p:grpSp>
      <p:sp>
        <p:nvSpPr>
          <p:cNvPr id="15367" name="标题 1"/>
          <p:cNvSpPr/>
          <p:nvPr/>
        </p:nvSpPr>
        <p:spPr>
          <a:xfrm>
            <a:off x="8598535" y="525939"/>
            <a:ext cx="2330450" cy="461010"/>
          </a:xfrm>
          <a:prstGeom prst="rect">
            <a:avLst/>
          </a:prstGeom>
          <a:noFill/>
          <a:ln w="9525">
            <a:noFill/>
          </a:ln>
        </p:spPr>
        <p:txBody>
          <a:bodyPr anchor="ctr" anchorCtr="0">
            <a:normAutofit/>
          </a:bodyPr>
          <a:p>
            <a:pPr lvl="0" algn="r">
              <a:lnSpc>
                <a:spcPct val="100000"/>
              </a:lnSpc>
            </a:pPr>
            <a:r>
              <a:rPr lang="zh-CN" altLang="en-US" sz="1400">
                <a:solidFill>
                  <a:srgbClr val="7BC143"/>
                </a:solidFill>
                <a:latin typeface="微软雅黑" panose="020B0503020204020204" charset="-122"/>
                <a:ea typeface="微软雅黑" panose="020B0503020204020204" charset="-122"/>
                <a:sym typeface="Calibri" panose="020F0502020204030204" charset="0"/>
              </a:rPr>
              <a:t>孕育生命之花</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4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学习单元三</a:t>
            </a:r>
            <a:endParaRPr lang="zh-CN" altLang="en-US" sz="1400" baseline="0">
              <a:solidFill>
                <a:srgbClr val="7BC143"/>
              </a:solidFill>
              <a:latin typeface="微软雅黑" panose="020B0503020204020204" charset="-122"/>
              <a:ea typeface="微软雅黑" panose="020B0503020204020204" charset="-122"/>
              <a:sym typeface="Calibri" panose="020F050202020403020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1791"/>
                                        </p:tgtEl>
                                        <p:attrNameLst>
                                          <p:attrName>style.visibility</p:attrName>
                                        </p:attrNameLst>
                                      </p:cBhvr>
                                      <p:to>
                                        <p:strVal val="visible"/>
                                      </p:to>
                                    </p:set>
                                    <p:animEffect filter="fade">
                                      <p:cBhvr>
                                        <p:cTn id="7" dur="1000"/>
                                        <p:tgtEl>
                                          <p:spTgt spid="31791"/>
                                        </p:tgtEl>
                                      </p:cBhvr>
                                    </p:animEffect>
                                    <p:anim calcmode="lin" valueType="num">
                                      <p:cBhvr>
                                        <p:cTn id="8" dur="1000" fill="hold"/>
                                        <p:tgtEl>
                                          <p:spTgt spid="31791"/>
                                        </p:tgtEl>
                                        <p:attrNameLst>
                                          <p:attrName>ppt_x</p:attrName>
                                        </p:attrNameLst>
                                      </p:cBhvr>
                                      <p:tavLst>
                                        <p:tav tm="0">
                                          <p:val>
                                            <p:strVal val="#ppt_x"/>
                                          </p:val>
                                        </p:tav>
                                        <p:tav tm="100000">
                                          <p:val>
                                            <p:strVal val="#ppt_x"/>
                                          </p:val>
                                        </p:tav>
                                      </p:tavLst>
                                    </p:anim>
                                    <p:anim calcmode="lin" valueType="num">
                                      <p:cBhvr>
                                        <p:cTn id="9" dur="1000" fill="hold"/>
                                        <p:tgtEl>
                                          <p:spTgt spid="3179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91" grpId="0" bldLvl="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011" name="矩形 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43014" name="直接连接符 5"/>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grpSp>
        <p:nvGrpSpPr>
          <p:cNvPr id="43042" name="组合 43041"/>
          <p:cNvGrpSpPr/>
          <p:nvPr/>
        </p:nvGrpSpPr>
        <p:grpSpPr>
          <a:xfrm>
            <a:off x="1883410" y="512763"/>
            <a:ext cx="539750" cy="539750"/>
            <a:chOff x="0" y="0"/>
            <a:chExt cx="540000" cy="540000"/>
          </a:xfrm>
        </p:grpSpPr>
        <p:sp>
          <p:nvSpPr>
            <p:cNvPr id="43043"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43044"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01</a:t>
              </a:r>
              <a:endParaRPr lang="zh-CN" altLang="en-US" dirty="0">
                <a:ea typeface="宋体" panose="02010600030101010101" pitchFamily="2" charset="-122"/>
              </a:endParaRPr>
            </a:p>
          </p:txBody>
        </p:sp>
      </p:grpSp>
      <p:sp>
        <p:nvSpPr>
          <p:cNvPr id="43045" name="TextBox 12"/>
          <p:cNvSpPr/>
          <p:nvPr/>
        </p:nvSpPr>
        <p:spPr>
          <a:xfrm>
            <a:off x="2712085" y="552450"/>
            <a:ext cx="3527425"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人格的含义</a:t>
            </a:r>
            <a:endParaRPr lang="zh-CN" altLang="en-US" dirty="0">
              <a:ea typeface="宋体" panose="02010600030101010101" pitchFamily="2" charset="-122"/>
            </a:endParaRPr>
          </a:p>
        </p:txBody>
      </p:sp>
      <p:sp>
        <p:nvSpPr>
          <p:cNvPr id="43046"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sp>
        <p:nvSpPr>
          <p:cNvPr id="43054" name="矩形 3"/>
          <p:cNvSpPr/>
          <p:nvPr/>
        </p:nvSpPr>
        <p:spPr>
          <a:xfrm>
            <a:off x="1919923" y="1424940"/>
            <a:ext cx="10225087" cy="4525010"/>
          </a:xfrm>
          <a:prstGeom prst="rect">
            <a:avLst/>
          </a:prstGeom>
          <a:noFill/>
          <a:ln w="9525">
            <a:noFill/>
          </a:ln>
        </p:spPr>
        <p:txBody>
          <a:bodyPr wrap="square">
            <a:spAutoFit/>
          </a:bodyPr>
          <a:p>
            <a:pPr marL="0" lvl="0" indent="457200">
              <a:lnSpc>
                <a:spcPct val="134000"/>
              </a:lnSpc>
              <a:spcAft>
                <a:spcPts val="1200"/>
              </a:spcAft>
            </a:pPr>
            <a:r>
              <a:rPr lang="zh-CN" altLang="en-US" b="1" dirty="0">
                <a:solidFill>
                  <a:srgbClr val="92D050"/>
                </a:solidFill>
                <a:latin typeface="微软雅黑" panose="020B0503020204020204" charset="-122"/>
                <a:ea typeface="微软雅黑" panose="020B0503020204020204" charset="-122"/>
                <a:sym typeface="微软雅黑" panose="020B0503020204020204" charset="-122"/>
              </a:rPr>
              <a:t>什么是人格？在历史上有不同的学者从不同的角度对人格作出了相应界定。总体而言，从心理学角度对人格所下的概念有以下五种。</a:t>
            </a:r>
            <a:endParaRPr lang="zh-CN" altLang="en-US" b="1" dirty="0">
              <a:solidFill>
                <a:srgbClr val="92D050"/>
              </a:solidFill>
              <a:latin typeface="微软雅黑" panose="020B0503020204020204" charset="-122"/>
              <a:ea typeface="微软雅黑" panose="020B0503020204020204" charset="-122"/>
              <a:sym typeface="微软雅黑" panose="020B0503020204020204" charset="-122"/>
            </a:endParaRPr>
          </a:p>
          <a:p>
            <a:pPr marL="0" lvl="0" indent="457200">
              <a:lnSpc>
                <a:spcPct val="134000"/>
              </a:lnSpc>
              <a:spcAft>
                <a:spcPts val="1200"/>
              </a:spcAft>
            </a:pPr>
            <a:r>
              <a:rPr sz="1600" dirty="0">
                <a:solidFill>
                  <a:srgbClr val="7F7F7F"/>
                </a:solidFill>
                <a:latin typeface="微软雅黑" panose="020B0503020204020204" charset="-122"/>
                <a:ea typeface="微软雅黑" panose="020B0503020204020204" charset="-122"/>
                <a:sym typeface="微软雅黑" panose="020B0503020204020204" charset="-122"/>
              </a:rPr>
              <a:t>（1）罗列式概念。通常采用”人格是…的总和”的形式来描述人格，显然有助于确定人格的外延，但无法构建外延之间的关系，而且外延的边界有多大也难以说清楚。</a:t>
            </a:r>
            <a:endParaRPr sz="1600" dirty="0">
              <a:solidFill>
                <a:srgbClr val="7F7F7F"/>
              </a:solidFill>
              <a:latin typeface="微软雅黑" panose="020B0503020204020204" charset="-122"/>
              <a:ea typeface="微软雅黑" panose="020B0503020204020204" charset="-122"/>
              <a:sym typeface="微软雅黑" panose="020B0503020204020204" charset="-122"/>
            </a:endParaRPr>
          </a:p>
          <a:p>
            <a:pPr marL="0" lvl="0" indent="457200">
              <a:lnSpc>
                <a:spcPct val="134000"/>
              </a:lnSpc>
              <a:spcAft>
                <a:spcPts val="1200"/>
              </a:spcAft>
            </a:pPr>
            <a:r>
              <a:rPr sz="1600" dirty="0">
                <a:solidFill>
                  <a:srgbClr val="7F7F7F"/>
                </a:solidFill>
                <a:latin typeface="微软雅黑" panose="020B0503020204020204" charset="-122"/>
                <a:ea typeface="微软雅黑" panose="020B0503020204020204" charset="-122"/>
                <a:sym typeface="微软雅黑" panose="020B0503020204020204" charset="-122"/>
              </a:rPr>
              <a:t>（2）整体性概念。强调人格是个人各方面属性所组成的整体，在很大程度上克服了罗列式概念的缺陷。</a:t>
            </a:r>
            <a:endParaRPr sz="1600" dirty="0">
              <a:solidFill>
                <a:srgbClr val="7F7F7F"/>
              </a:solidFill>
              <a:latin typeface="微软雅黑" panose="020B0503020204020204" charset="-122"/>
              <a:ea typeface="微软雅黑" panose="020B0503020204020204" charset="-122"/>
              <a:sym typeface="微软雅黑" panose="020B0503020204020204" charset="-122"/>
            </a:endParaRPr>
          </a:p>
          <a:p>
            <a:pPr marL="0" lvl="0" indent="457200">
              <a:lnSpc>
                <a:spcPct val="134000"/>
              </a:lnSpc>
              <a:spcAft>
                <a:spcPts val="1200"/>
              </a:spcAft>
            </a:pPr>
            <a:r>
              <a:rPr sz="1600" dirty="0">
                <a:solidFill>
                  <a:srgbClr val="7F7F7F"/>
                </a:solidFill>
                <a:latin typeface="微软雅黑" panose="020B0503020204020204" charset="-122"/>
                <a:ea typeface="微软雅黑" panose="020B0503020204020204" charset="-122"/>
                <a:sym typeface="微软雅黑" panose="020B0503020204020204" charset="-122"/>
              </a:rPr>
              <a:t>（3）层次性概念。在整体性的基础上，层次性概念把人格的属性或特征按一定的层次结构排列起来，把人格特征具有内在的相互联系和统一性，而最高层次的属性或特征具有统合的作用。</a:t>
            </a:r>
            <a:endParaRPr sz="1600" dirty="0">
              <a:solidFill>
                <a:srgbClr val="7F7F7F"/>
              </a:solidFill>
              <a:latin typeface="微软雅黑" panose="020B0503020204020204" charset="-122"/>
              <a:ea typeface="微软雅黑" panose="020B0503020204020204" charset="-122"/>
              <a:sym typeface="微软雅黑" panose="020B0503020204020204" charset="-122"/>
            </a:endParaRPr>
          </a:p>
          <a:p>
            <a:pPr marL="0" lvl="0" indent="457200">
              <a:lnSpc>
                <a:spcPct val="134000"/>
              </a:lnSpc>
              <a:spcAft>
                <a:spcPts val="1200"/>
              </a:spcAft>
            </a:pPr>
            <a:r>
              <a:rPr sz="1600" dirty="0">
                <a:solidFill>
                  <a:srgbClr val="7F7F7F"/>
                </a:solidFill>
                <a:latin typeface="微软雅黑" panose="020B0503020204020204" charset="-122"/>
                <a:ea typeface="微软雅黑" panose="020B0503020204020204" charset="-122"/>
                <a:sym typeface="微软雅黑" panose="020B0503020204020204" charset="-122"/>
              </a:rPr>
              <a:t>（4）适应性概念。此类概念深受达尔文进化论思想的影响，把人格看作是人类在进化过程中不断适应环境的结果。</a:t>
            </a:r>
            <a:endParaRPr sz="1600" dirty="0">
              <a:solidFill>
                <a:srgbClr val="7F7F7F"/>
              </a:solidFill>
              <a:latin typeface="微软雅黑" panose="020B0503020204020204" charset="-122"/>
              <a:ea typeface="微软雅黑" panose="020B0503020204020204" charset="-122"/>
              <a:sym typeface="微软雅黑" panose="020B0503020204020204" charset="-122"/>
            </a:endParaRPr>
          </a:p>
          <a:p>
            <a:pPr marL="0" lvl="0" indent="457200">
              <a:lnSpc>
                <a:spcPct val="134000"/>
              </a:lnSpc>
              <a:spcAft>
                <a:spcPts val="1200"/>
              </a:spcAft>
            </a:pPr>
            <a:r>
              <a:rPr sz="1600" dirty="0">
                <a:solidFill>
                  <a:srgbClr val="7F7F7F"/>
                </a:solidFill>
                <a:latin typeface="微软雅黑" panose="020B0503020204020204" charset="-122"/>
                <a:ea typeface="微软雅黑" panose="020B0503020204020204" charset="-122"/>
                <a:sym typeface="微软雅黑" panose="020B0503020204020204" charset="-122"/>
              </a:rPr>
              <a:t>（5）区别性概念。如果说前面四种概念都反映了人们在人格上的共同性的话，区别性概念更多地看到了人与人之间在人格上的差异性，更强调个体人格的独特性方面。</a:t>
            </a:r>
            <a:endParaRPr sz="1600" dirty="0">
              <a:solidFill>
                <a:srgbClr val="7F7F7F"/>
              </a:solidFill>
              <a:latin typeface="微软雅黑" panose="020B0503020204020204" charset="-122"/>
              <a:ea typeface="微软雅黑" panose="020B0503020204020204" charset="-122"/>
              <a:sym typeface="微软雅黑" panose="020B0503020204020204" charset="-122"/>
            </a:endParaRPr>
          </a:p>
        </p:txBody>
      </p:sp>
      <p:sp>
        <p:nvSpPr>
          <p:cNvPr id="15367" name="标题 1"/>
          <p:cNvSpPr/>
          <p:nvPr/>
        </p:nvSpPr>
        <p:spPr>
          <a:xfrm>
            <a:off x="8598535" y="525939"/>
            <a:ext cx="2330450" cy="461010"/>
          </a:xfrm>
          <a:prstGeom prst="rect">
            <a:avLst/>
          </a:prstGeom>
          <a:noFill/>
          <a:ln w="9525">
            <a:noFill/>
          </a:ln>
        </p:spPr>
        <p:txBody>
          <a:bodyPr anchor="ctr" anchorCtr="0">
            <a:normAutofit/>
          </a:bodyPr>
          <a:p>
            <a:pPr lvl="0" algn="r">
              <a:lnSpc>
                <a:spcPct val="100000"/>
              </a:lnSpc>
            </a:pPr>
            <a:r>
              <a:rPr lang="zh-CN" altLang="en-US" sz="1400">
                <a:solidFill>
                  <a:srgbClr val="7BC143"/>
                </a:solidFill>
                <a:latin typeface="微软雅黑" panose="020B0503020204020204" charset="-122"/>
                <a:ea typeface="微软雅黑" panose="020B0503020204020204" charset="-122"/>
                <a:sym typeface="Calibri" panose="020F0502020204030204" charset="0"/>
              </a:rPr>
              <a:t>孕育生命之花</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4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学习单元三</a:t>
            </a:r>
            <a:endParaRPr lang="zh-CN" altLang="en-US" sz="1400" baseline="0">
              <a:solidFill>
                <a:srgbClr val="7BC143"/>
              </a:solidFill>
              <a:latin typeface="微软雅黑" panose="020B0503020204020204" charset="-122"/>
              <a:ea typeface="微软雅黑" panose="020B0503020204020204" charset="-122"/>
              <a:sym typeface="Calibri" panose="020F0502020204030204" charset="0"/>
            </a:endParaRPr>
          </a:p>
        </p:txBody>
      </p:sp>
      <p:grpSp>
        <p:nvGrpSpPr>
          <p:cNvPr id="3" name="组合 2"/>
          <p:cNvGrpSpPr/>
          <p:nvPr/>
        </p:nvGrpSpPr>
        <p:grpSpPr>
          <a:xfrm>
            <a:off x="-42545" y="1123950"/>
            <a:ext cx="1748155" cy="4826000"/>
            <a:chOff x="-68" y="1770"/>
            <a:chExt cx="2753" cy="7600"/>
          </a:xfrm>
        </p:grpSpPr>
        <p:sp>
          <p:nvSpPr>
            <p:cNvPr id="2" name="矩形 13"/>
            <p:cNvSpPr/>
            <p:nvPr/>
          </p:nvSpPr>
          <p:spPr>
            <a:xfrm>
              <a:off x="3" y="1770"/>
              <a:ext cx="2680" cy="76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152" name="矩形 19"/>
            <p:cNvSpPr/>
            <p:nvPr/>
          </p:nvSpPr>
          <p:spPr>
            <a:xfrm>
              <a:off x="921" y="4880"/>
              <a:ext cx="1736"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3" name="矩形 20"/>
            <p:cNvSpPr/>
            <p:nvPr/>
          </p:nvSpPr>
          <p:spPr>
            <a:xfrm>
              <a:off x="3" y="2789"/>
              <a:ext cx="777"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4" name="TextBox 21"/>
            <p:cNvSpPr/>
            <p:nvPr/>
          </p:nvSpPr>
          <p:spPr>
            <a:xfrm>
              <a:off x="-68" y="2678"/>
              <a:ext cx="994"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01</a:t>
              </a:r>
              <a:endParaRPr lang="en-US" altLang="zh-CN" sz="2800" b="1">
                <a:solidFill>
                  <a:srgbClr val="F2F2F2"/>
                </a:solidFill>
                <a:latin typeface="Bradley Hand ITC" pitchFamily="2" charset="0"/>
                <a:ea typeface="楷体_GB2312" panose="02010609030101010101" pitchFamily="1" charset="-122"/>
                <a:sym typeface="Bradley Hand ITC" pitchFamily="2" charset="0"/>
              </a:endParaRPr>
            </a:p>
          </p:txBody>
        </p:sp>
        <p:sp>
          <p:nvSpPr>
            <p:cNvPr id="6155" name="TextBox 22">
              <a:hlinkClick r:id="rId1" action="ppaction://hlinksldjump"/>
            </p:cNvPr>
            <p:cNvSpPr/>
            <p:nvPr/>
          </p:nvSpPr>
          <p:spPr>
            <a:xfrm>
              <a:off x="1041" y="275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rPr>
                <a:t>单元一</a:t>
              </a:r>
              <a:endPar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endParaRPr>
            </a:p>
          </p:txBody>
        </p:sp>
        <p:sp>
          <p:nvSpPr>
            <p:cNvPr id="6158" name="矩形 41"/>
            <p:cNvSpPr/>
            <p:nvPr/>
          </p:nvSpPr>
          <p:spPr>
            <a:xfrm>
              <a:off x="4" y="3835"/>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9" name="TextBox 42"/>
            <p:cNvSpPr/>
            <p:nvPr/>
          </p:nvSpPr>
          <p:spPr>
            <a:xfrm>
              <a:off x="-68" y="3724"/>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02</a:t>
              </a:r>
              <a:endParaRPr lang="en-US" altLang="zh-CN">
                <a:ea typeface="宋体" panose="02010600030101010101" pitchFamily="2" charset="-122"/>
              </a:endParaRPr>
            </a:p>
          </p:txBody>
        </p:sp>
        <p:sp>
          <p:nvSpPr>
            <p:cNvPr id="6160" name="TextBox 43">
              <a:hlinkClick r:id="rId1" action="ppaction://hlinksldjump"/>
            </p:cNvPr>
            <p:cNvSpPr/>
            <p:nvPr/>
          </p:nvSpPr>
          <p:spPr>
            <a:xfrm>
              <a:off x="1042" y="3803"/>
              <a:ext cx="1641" cy="658"/>
            </a:xfrm>
            <a:prstGeom prst="rect">
              <a:avLst/>
            </a:prstGeom>
            <a:noFill/>
            <a:ln w="9525">
              <a:noFill/>
            </a:ln>
          </p:spPr>
          <p:txBody>
            <a:bodyPr wrap="square">
              <a:spAutoFit/>
            </a:bodyPr>
            <a:p>
              <a:pPr lvl="0">
                <a:lnSpc>
                  <a:spcPct val="100000"/>
                </a:lnSpc>
              </a:pPr>
              <a:r>
                <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rPr>
                <a:t>单元二</a:t>
              </a:r>
              <a:endPar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endParaRPr>
            </a:p>
          </p:txBody>
        </p:sp>
        <p:sp>
          <p:nvSpPr>
            <p:cNvPr id="6162" name="矩形 38"/>
            <p:cNvSpPr/>
            <p:nvPr/>
          </p:nvSpPr>
          <p:spPr>
            <a:xfrm>
              <a:off x="4" y="4881"/>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3" name="TextBox 39"/>
            <p:cNvSpPr/>
            <p:nvPr/>
          </p:nvSpPr>
          <p:spPr>
            <a:xfrm>
              <a:off x="-68" y="4770"/>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03</a:t>
              </a:r>
              <a:endParaRPr lang="en-US" altLang="zh-CN">
                <a:ea typeface="宋体" panose="02010600030101010101" pitchFamily="2" charset="-122"/>
              </a:endParaRPr>
            </a:p>
          </p:txBody>
        </p:sp>
        <p:sp>
          <p:nvSpPr>
            <p:cNvPr id="6164" name="TextBox 40">
              <a:hlinkClick r:id="rId1" action="ppaction://hlinksldjump"/>
            </p:cNvPr>
            <p:cNvSpPr/>
            <p:nvPr/>
          </p:nvSpPr>
          <p:spPr>
            <a:xfrm>
              <a:off x="1042" y="4849"/>
              <a:ext cx="1641" cy="658"/>
            </a:xfrm>
            <a:prstGeom prst="rect">
              <a:avLst/>
            </a:prstGeom>
            <a:noFill/>
            <a:ln w="9525">
              <a:noFill/>
            </a:ln>
          </p:spPr>
          <p:txBody>
            <a:bodyPr wrap="square">
              <a:spAutoFit/>
            </a:bodyPr>
            <a:p>
              <a:pPr lvl="0">
                <a:lnSpc>
                  <a:spcPct val="100000"/>
                </a:lnSpc>
              </a:pPr>
              <a:r>
                <a:rPr lang="zh-CN" altLang="en-US" sz="2000">
                  <a:solidFill>
                    <a:schemeClr val="bg1"/>
                  </a:solidFill>
                  <a:latin typeface="微软雅黑" panose="020B0503020204020204" charset="-122"/>
                  <a:ea typeface="微软雅黑" panose="020B0503020204020204" charset="-122"/>
                  <a:sym typeface="微软雅黑" panose="020B0503020204020204" charset="-122"/>
                </a:rPr>
                <a:t>单元三</a:t>
              </a:r>
              <a:endParaRPr lang="zh-CN" altLang="en-US" sz="200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6166" name="矩形 35"/>
            <p:cNvSpPr/>
            <p:nvPr/>
          </p:nvSpPr>
          <p:spPr>
            <a:xfrm>
              <a:off x="4" y="5885"/>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7" name="TextBox 36"/>
            <p:cNvSpPr/>
            <p:nvPr/>
          </p:nvSpPr>
          <p:spPr>
            <a:xfrm>
              <a:off x="-68" y="5812"/>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04</a:t>
              </a:r>
              <a:endParaRPr lang="en-US" altLang="zh-CN">
                <a:ea typeface="宋体" panose="02010600030101010101" pitchFamily="2" charset="-122"/>
              </a:endParaRPr>
            </a:p>
          </p:txBody>
        </p:sp>
        <p:sp>
          <p:nvSpPr>
            <p:cNvPr id="6168" name="TextBox 37">
              <a:hlinkClick r:id="rId1" action="ppaction://hlinksldjump"/>
            </p:cNvPr>
            <p:cNvSpPr/>
            <p:nvPr/>
          </p:nvSpPr>
          <p:spPr>
            <a:xfrm>
              <a:off x="1042" y="5885"/>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单元四</a:t>
              </a:r>
              <a:endParaRPr lang="zh-CN" altLang="en-US">
                <a:ea typeface="宋体" panose="02010600030101010101" pitchFamily="2" charset="-122"/>
              </a:endParaRPr>
            </a:p>
          </p:txBody>
        </p:sp>
        <p:sp>
          <p:nvSpPr>
            <p:cNvPr id="6170" name="矩形 32"/>
            <p:cNvSpPr/>
            <p:nvPr/>
          </p:nvSpPr>
          <p:spPr>
            <a:xfrm>
              <a:off x="4" y="6926"/>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1" name="TextBox 33"/>
            <p:cNvSpPr/>
            <p:nvPr/>
          </p:nvSpPr>
          <p:spPr>
            <a:xfrm>
              <a:off x="-68" y="6853"/>
              <a:ext cx="98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05</a:t>
              </a:r>
              <a:endParaRPr lang="en-US" altLang="zh-CN">
                <a:ea typeface="宋体" panose="02010600030101010101" pitchFamily="2" charset="-122"/>
              </a:endParaRPr>
            </a:p>
          </p:txBody>
        </p:sp>
        <p:sp>
          <p:nvSpPr>
            <p:cNvPr id="6172" name="TextBox 34">
              <a:hlinkClick r:id="rId1" action="ppaction://hlinksldjump"/>
            </p:cNvPr>
            <p:cNvSpPr/>
            <p:nvPr/>
          </p:nvSpPr>
          <p:spPr>
            <a:xfrm>
              <a:off x="1042" y="6926"/>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单元五</a:t>
              </a:r>
              <a:endParaRPr lang="zh-CN" altLang="en-US">
                <a:ea typeface="宋体" panose="02010600030101010101" pitchFamily="2" charset="-122"/>
              </a:endParaRPr>
            </a:p>
          </p:txBody>
        </p:sp>
        <p:sp>
          <p:nvSpPr>
            <p:cNvPr id="6174" name="矩形 29"/>
            <p:cNvSpPr/>
            <p:nvPr/>
          </p:nvSpPr>
          <p:spPr>
            <a:xfrm>
              <a:off x="6" y="7967"/>
              <a:ext cx="776"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5" name="TextBox 30"/>
            <p:cNvSpPr/>
            <p:nvPr/>
          </p:nvSpPr>
          <p:spPr>
            <a:xfrm>
              <a:off x="-68" y="7894"/>
              <a:ext cx="110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06</a:t>
              </a:r>
              <a:endParaRPr lang="en-US" altLang="zh-CN">
                <a:ea typeface="宋体" panose="02010600030101010101" pitchFamily="2" charset="-122"/>
              </a:endParaRPr>
            </a:p>
          </p:txBody>
        </p:sp>
        <p:sp>
          <p:nvSpPr>
            <p:cNvPr id="6176" name="TextBox 31">
              <a:hlinkClick r:id="rId1" action="ppaction://hlinksldjump"/>
            </p:cNvPr>
            <p:cNvSpPr/>
            <p:nvPr/>
          </p:nvSpPr>
          <p:spPr>
            <a:xfrm>
              <a:off x="1041" y="796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单元六</a:t>
              </a:r>
              <a:endParaRPr lang="zh-CN" altLang="en-US">
                <a:ea typeface="宋体" panose="02010600030101010101" pitchFamily="2" charset="-122"/>
              </a:endParaRP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wd">
                                    <p:tmPct val="10000"/>
                                  </p:iterate>
                                  <p:childTnLst>
                                    <p:set>
                                      <p:cBhvr>
                                        <p:cTn id="6" dur="1" fill="hold">
                                          <p:stCondLst>
                                            <p:cond delay="0"/>
                                          </p:stCondLst>
                                        </p:cTn>
                                        <p:tgtEl>
                                          <p:spTgt spid="43054"/>
                                        </p:tgtEl>
                                        <p:attrNameLst>
                                          <p:attrName>style.visibility</p:attrName>
                                        </p:attrNameLst>
                                      </p:cBhvr>
                                      <p:to>
                                        <p:strVal val="visible"/>
                                      </p:to>
                                    </p:set>
                                    <p:animEffect filter="fade">
                                      <p:cBhvr>
                                        <p:cTn id="7" dur="500"/>
                                        <p:tgtEl>
                                          <p:spTgt spid="430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54" grpId="0" bldLvl="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011" name="矩形 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pic>
        <p:nvPicPr>
          <p:cNvPr id="43055" name="Picture 3" descr="C:\Users\cxy\Desktop\中职-《心理健康》\图\09R58PICjwW_1024.png09R58PICjwW_1024"/>
          <p:cNvPicPr>
            <a:picLocks noChangeAspect="1"/>
          </p:cNvPicPr>
          <p:nvPr/>
        </p:nvPicPr>
        <p:blipFill>
          <a:blip r:embed="rId1"/>
          <a:srcRect/>
          <a:stretch>
            <a:fillRect/>
          </a:stretch>
        </p:blipFill>
        <p:spPr>
          <a:xfrm>
            <a:off x="3388995" y="395923"/>
            <a:ext cx="6350000" cy="3608705"/>
          </a:xfrm>
          <a:prstGeom prst="rect">
            <a:avLst/>
          </a:prstGeom>
          <a:noFill/>
          <a:ln w="9525">
            <a:noFill/>
          </a:ln>
        </p:spPr>
      </p:pic>
      <p:sp>
        <p:nvSpPr>
          <p:cNvPr id="43014" name="直接连接符 5"/>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grpSp>
        <p:nvGrpSpPr>
          <p:cNvPr id="43042" name="组合 43041"/>
          <p:cNvGrpSpPr/>
          <p:nvPr/>
        </p:nvGrpSpPr>
        <p:grpSpPr>
          <a:xfrm>
            <a:off x="1883410" y="512763"/>
            <a:ext cx="539750" cy="539750"/>
            <a:chOff x="0" y="0"/>
            <a:chExt cx="540000" cy="540000"/>
          </a:xfrm>
        </p:grpSpPr>
        <p:sp>
          <p:nvSpPr>
            <p:cNvPr id="43043"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43044"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02</a:t>
              </a:r>
              <a:endParaRPr lang="zh-CN" altLang="en-US" dirty="0">
                <a:ea typeface="宋体" panose="02010600030101010101" pitchFamily="2" charset="-122"/>
              </a:endParaRPr>
            </a:p>
          </p:txBody>
        </p:sp>
      </p:grpSp>
      <p:sp>
        <p:nvSpPr>
          <p:cNvPr id="43045" name="TextBox 12"/>
          <p:cNvSpPr/>
          <p:nvPr/>
        </p:nvSpPr>
        <p:spPr>
          <a:xfrm>
            <a:off x="2712085" y="552450"/>
            <a:ext cx="3527425"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人格的基本特征</a:t>
            </a:r>
            <a:endParaRPr lang="zh-CN" altLang="en-US" dirty="0">
              <a:ea typeface="宋体" panose="02010600030101010101" pitchFamily="2" charset="-122"/>
            </a:endParaRPr>
          </a:p>
        </p:txBody>
      </p:sp>
      <p:sp>
        <p:nvSpPr>
          <p:cNvPr id="43046"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sp>
        <p:nvSpPr>
          <p:cNvPr id="43054" name="矩形 3"/>
          <p:cNvSpPr/>
          <p:nvPr/>
        </p:nvSpPr>
        <p:spPr>
          <a:xfrm>
            <a:off x="1846898" y="3981450"/>
            <a:ext cx="10225087" cy="1549400"/>
          </a:xfrm>
          <a:prstGeom prst="rect">
            <a:avLst/>
          </a:prstGeom>
          <a:noFill/>
          <a:ln w="9525">
            <a:noFill/>
          </a:ln>
        </p:spPr>
        <p:txBody>
          <a:bodyPr wrap="square">
            <a:spAutoFit/>
          </a:bodyPr>
          <a:p>
            <a:pPr marL="0" lvl="0" indent="457200">
              <a:lnSpc>
                <a:spcPct val="134000"/>
              </a:lnSpc>
              <a:spcAft>
                <a:spcPts val="1200"/>
              </a:spcAft>
            </a:pPr>
            <a:r>
              <a:rPr sz="1600" dirty="0">
                <a:solidFill>
                  <a:srgbClr val="7F7F7F"/>
                </a:solidFill>
                <a:latin typeface="微软雅黑" panose="020B0503020204020204" charset="-122"/>
                <a:ea typeface="微软雅黑" panose="020B0503020204020204" charset="-122"/>
                <a:sym typeface="微软雅黑" panose="020B0503020204020204" charset="-122"/>
              </a:rPr>
              <a:t>人格是人类独有的、由先天获得的遗传素质与后天禀承的内外信使相互作用而形成的、能代表人类灵魂本质及个性特点的性格、气质、品德、品质、信仰、良心以及由此形成的尊严、魅力等。下面我们就来了解一下，人格的特征！</a:t>
            </a:r>
            <a:endParaRPr sz="1600" dirty="0">
              <a:solidFill>
                <a:srgbClr val="7F7F7F"/>
              </a:solidFill>
              <a:latin typeface="微软雅黑" panose="020B0503020204020204" charset="-122"/>
              <a:ea typeface="微软雅黑" panose="020B0503020204020204" charset="-122"/>
              <a:sym typeface="微软雅黑" panose="020B0503020204020204" charset="-122"/>
            </a:endParaRPr>
          </a:p>
          <a:p>
            <a:pPr marL="0" lvl="0" indent="457200">
              <a:lnSpc>
                <a:spcPct val="134000"/>
              </a:lnSpc>
              <a:spcAft>
                <a:spcPts val="1200"/>
              </a:spcAft>
            </a:pPr>
            <a:r>
              <a:rPr lang="zh-CN" altLang="en-US" sz="1600" b="1" dirty="0">
                <a:solidFill>
                  <a:srgbClr val="92D050"/>
                </a:solidFill>
                <a:latin typeface="微软雅黑" panose="020B0503020204020204" charset="-122"/>
                <a:ea typeface="微软雅黑" panose="020B0503020204020204" charset="-122"/>
                <a:sym typeface="微软雅黑" panose="020B0503020204020204" charset="-122"/>
              </a:rPr>
              <a:t>人格的特征主要有四个，它们分别是人格的独特性、稳定性、统合性、功能性。</a:t>
            </a:r>
            <a:endParaRPr sz="1600" dirty="0">
              <a:solidFill>
                <a:srgbClr val="7F7F7F"/>
              </a:solidFill>
              <a:latin typeface="微软雅黑" panose="020B0503020204020204" charset="-122"/>
              <a:ea typeface="微软雅黑" panose="020B0503020204020204" charset="-122"/>
              <a:sym typeface="微软雅黑" panose="020B0503020204020204" charset="-122"/>
            </a:endParaRPr>
          </a:p>
        </p:txBody>
      </p:sp>
      <p:grpSp>
        <p:nvGrpSpPr>
          <p:cNvPr id="3" name="组合 2"/>
          <p:cNvGrpSpPr/>
          <p:nvPr/>
        </p:nvGrpSpPr>
        <p:grpSpPr>
          <a:xfrm>
            <a:off x="-42545" y="1123950"/>
            <a:ext cx="1748155" cy="4826000"/>
            <a:chOff x="-68" y="1770"/>
            <a:chExt cx="2753" cy="7600"/>
          </a:xfrm>
        </p:grpSpPr>
        <p:sp>
          <p:nvSpPr>
            <p:cNvPr id="2" name="矩形 13"/>
            <p:cNvSpPr/>
            <p:nvPr/>
          </p:nvSpPr>
          <p:spPr>
            <a:xfrm>
              <a:off x="3" y="1770"/>
              <a:ext cx="2680" cy="76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152" name="矩形 19"/>
            <p:cNvSpPr/>
            <p:nvPr/>
          </p:nvSpPr>
          <p:spPr>
            <a:xfrm>
              <a:off x="921" y="4880"/>
              <a:ext cx="1736"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3" name="矩形 20"/>
            <p:cNvSpPr/>
            <p:nvPr/>
          </p:nvSpPr>
          <p:spPr>
            <a:xfrm>
              <a:off x="3" y="2789"/>
              <a:ext cx="777"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4" name="TextBox 21"/>
            <p:cNvSpPr/>
            <p:nvPr/>
          </p:nvSpPr>
          <p:spPr>
            <a:xfrm>
              <a:off x="-68" y="2678"/>
              <a:ext cx="994"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01</a:t>
              </a:r>
              <a:endParaRPr lang="en-US" altLang="zh-CN" sz="2800" b="1">
                <a:solidFill>
                  <a:srgbClr val="F2F2F2"/>
                </a:solidFill>
                <a:latin typeface="Bradley Hand ITC" pitchFamily="2" charset="0"/>
                <a:ea typeface="楷体_GB2312" panose="02010609030101010101" pitchFamily="1" charset="-122"/>
                <a:sym typeface="Bradley Hand ITC" pitchFamily="2" charset="0"/>
              </a:endParaRPr>
            </a:p>
          </p:txBody>
        </p:sp>
        <p:sp>
          <p:nvSpPr>
            <p:cNvPr id="6155" name="TextBox 22">
              <a:hlinkClick r:id="rId2" action="ppaction://hlinksldjump"/>
            </p:cNvPr>
            <p:cNvSpPr/>
            <p:nvPr/>
          </p:nvSpPr>
          <p:spPr>
            <a:xfrm>
              <a:off x="1041" y="275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rPr>
                <a:t>单元一</a:t>
              </a:r>
              <a:endPar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endParaRPr>
            </a:p>
          </p:txBody>
        </p:sp>
        <p:sp>
          <p:nvSpPr>
            <p:cNvPr id="6158" name="矩形 41"/>
            <p:cNvSpPr/>
            <p:nvPr/>
          </p:nvSpPr>
          <p:spPr>
            <a:xfrm>
              <a:off x="4" y="3835"/>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9" name="TextBox 42"/>
            <p:cNvSpPr/>
            <p:nvPr/>
          </p:nvSpPr>
          <p:spPr>
            <a:xfrm>
              <a:off x="-68" y="3724"/>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02</a:t>
              </a:r>
              <a:endParaRPr lang="en-US" altLang="zh-CN">
                <a:ea typeface="宋体" panose="02010600030101010101" pitchFamily="2" charset="-122"/>
              </a:endParaRPr>
            </a:p>
          </p:txBody>
        </p:sp>
        <p:sp>
          <p:nvSpPr>
            <p:cNvPr id="6160" name="TextBox 43">
              <a:hlinkClick r:id="rId2" action="ppaction://hlinksldjump"/>
            </p:cNvPr>
            <p:cNvSpPr/>
            <p:nvPr/>
          </p:nvSpPr>
          <p:spPr>
            <a:xfrm>
              <a:off x="1042" y="3803"/>
              <a:ext cx="1641" cy="658"/>
            </a:xfrm>
            <a:prstGeom prst="rect">
              <a:avLst/>
            </a:prstGeom>
            <a:noFill/>
            <a:ln w="9525">
              <a:noFill/>
            </a:ln>
          </p:spPr>
          <p:txBody>
            <a:bodyPr wrap="square">
              <a:spAutoFit/>
            </a:bodyPr>
            <a:p>
              <a:pPr lvl="0">
                <a:lnSpc>
                  <a:spcPct val="100000"/>
                </a:lnSpc>
              </a:pPr>
              <a:r>
                <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rPr>
                <a:t>单元二</a:t>
              </a:r>
              <a:endParaRPr lang="zh-CN" altLang="en-US" sz="2000">
                <a:solidFill>
                  <a:schemeClr val="bg1">
                    <a:lumMod val="75000"/>
                  </a:schemeClr>
                </a:solidFill>
                <a:latin typeface="微软雅黑" panose="020B0503020204020204" charset="-122"/>
                <a:ea typeface="微软雅黑" panose="020B0503020204020204" charset="-122"/>
                <a:sym typeface="微软雅黑" panose="020B0503020204020204" charset="-122"/>
              </a:endParaRPr>
            </a:p>
          </p:txBody>
        </p:sp>
        <p:sp>
          <p:nvSpPr>
            <p:cNvPr id="6162" name="矩形 38"/>
            <p:cNvSpPr/>
            <p:nvPr/>
          </p:nvSpPr>
          <p:spPr>
            <a:xfrm>
              <a:off x="4" y="4881"/>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3" name="TextBox 39"/>
            <p:cNvSpPr/>
            <p:nvPr/>
          </p:nvSpPr>
          <p:spPr>
            <a:xfrm>
              <a:off x="-68" y="4770"/>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03</a:t>
              </a:r>
              <a:endParaRPr lang="en-US" altLang="zh-CN">
                <a:ea typeface="宋体" panose="02010600030101010101" pitchFamily="2" charset="-122"/>
              </a:endParaRPr>
            </a:p>
          </p:txBody>
        </p:sp>
        <p:sp>
          <p:nvSpPr>
            <p:cNvPr id="6164" name="TextBox 40">
              <a:hlinkClick r:id="rId2" action="ppaction://hlinksldjump"/>
            </p:cNvPr>
            <p:cNvSpPr/>
            <p:nvPr/>
          </p:nvSpPr>
          <p:spPr>
            <a:xfrm>
              <a:off x="1042" y="4849"/>
              <a:ext cx="1641" cy="658"/>
            </a:xfrm>
            <a:prstGeom prst="rect">
              <a:avLst/>
            </a:prstGeom>
            <a:noFill/>
            <a:ln w="9525">
              <a:noFill/>
            </a:ln>
          </p:spPr>
          <p:txBody>
            <a:bodyPr wrap="square">
              <a:spAutoFit/>
            </a:bodyPr>
            <a:p>
              <a:pPr lvl="0">
                <a:lnSpc>
                  <a:spcPct val="100000"/>
                </a:lnSpc>
              </a:pPr>
              <a:r>
                <a:rPr lang="zh-CN" altLang="en-US" sz="2000">
                  <a:solidFill>
                    <a:schemeClr val="bg1"/>
                  </a:solidFill>
                  <a:latin typeface="微软雅黑" panose="020B0503020204020204" charset="-122"/>
                  <a:ea typeface="微软雅黑" panose="020B0503020204020204" charset="-122"/>
                  <a:sym typeface="微软雅黑" panose="020B0503020204020204" charset="-122"/>
                </a:rPr>
                <a:t>单元三</a:t>
              </a:r>
              <a:endParaRPr lang="zh-CN" altLang="en-US" sz="200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6166" name="矩形 35"/>
            <p:cNvSpPr/>
            <p:nvPr/>
          </p:nvSpPr>
          <p:spPr>
            <a:xfrm>
              <a:off x="4" y="5885"/>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7" name="TextBox 36"/>
            <p:cNvSpPr/>
            <p:nvPr/>
          </p:nvSpPr>
          <p:spPr>
            <a:xfrm>
              <a:off x="-68" y="5812"/>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04</a:t>
              </a:r>
              <a:endParaRPr lang="en-US" altLang="zh-CN">
                <a:ea typeface="宋体" panose="02010600030101010101" pitchFamily="2" charset="-122"/>
              </a:endParaRPr>
            </a:p>
          </p:txBody>
        </p:sp>
        <p:sp>
          <p:nvSpPr>
            <p:cNvPr id="6168" name="TextBox 37">
              <a:hlinkClick r:id="rId2" action="ppaction://hlinksldjump"/>
            </p:cNvPr>
            <p:cNvSpPr/>
            <p:nvPr/>
          </p:nvSpPr>
          <p:spPr>
            <a:xfrm>
              <a:off x="1042" y="5885"/>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单元四</a:t>
              </a:r>
              <a:endParaRPr lang="zh-CN" altLang="en-US">
                <a:ea typeface="宋体" panose="02010600030101010101" pitchFamily="2" charset="-122"/>
              </a:endParaRPr>
            </a:p>
          </p:txBody>
        </p:sp>
        <p:sp>
          <p:nvSpPr>
            <p:cNvPr id="6170" name="矩形 32"/>
            <p:cNvSpPr/>
            <p:nvPr/>
          </p:nvSpPr>
          <p:spPr>
            <a:xfrm>
              <a:off x="4" y="6926"/>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1" name="TextBox 33"/>
            <p:cNvSpPr/>
            <p:nvPr/>
          </p:nvSpPr>
          <p:spPr>
            <a:xfrm>
              <a:off x="-68" y="6853"/>
              <a:ext cx="98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05</a:t>
              </a:r>
              <a:endParaRPr lang="en-US" altLang="zh-CN">
                <a:ea typeface="宋体" panose="02010600030101010101" pitchFamily="2" charset="-122"/>
              </a:endParaRPr>
            </a:p>
          </p:txBody>
        </p:sp>
        <p:sp>
          <p:nvSpPr>
            <p:cNvPr id="6172" name="TextBox 34">
              <a:hlinkClick r:id="rId2" action="ppaction://hlinksldjump"/>
            </p:cNvPr>
            <p:cNvSpPr/>
            <p:nvPr/>
          </p:nvSpPr>
          <p:spPr>
            <a:xfrm>
              <a:off x="1042" y="6926"/>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单元五</a:t>
              </a:r>
              <a:endParaRPr lang="zh-CN" altLang="en-US">
                <a:ea typeface="宋体" panose="02010600030101010101" pitchFamily="2" charset="-122"/>
              </a:endParaRPr>
            </a:p>
          </p:txBody>
        </p:sp>
        <p:sp>
          <p:nvSpPr>
            <p:cNvPr id="6174" name="矩形 29"/>
            <p:cNvSpPr/>
            <p:nvPr/>
          </p:nvSpPr>
          <p:spPr>
            <a:xfrm>
              <a:off x="6" y="7967"/>
              <a:ext cx="776"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5" name="TextBox 30"/>
            <p:cNvSpPr/>
            <p:nvPr/>
          </p:nvSpPr>
          <p:spPr>
            <a:xfrm>
              <a:off x="-68" y="7894"/>
              <a:ext cx="110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06</a:t>
              </a:r>
              <a:endParaRPr lang="en-US" altLang="zh-CN">
                <a:ea typeface="宋体" panose="02010600030101010101" pitchFamily="2" charset="-122"/>
              </a:endParaRPr>
            </a:p>
          </p:txBody>
        </p:sp>
        <p:sp>
          <p:nvSpPr>
            <p:cNvPr id="6176" name="TextBox 31">
              <a:hlinkClick r:id="rId2" action="ppaction://hlinksldjump"/>
            </p:cNvPr>
            <p:cNvSpPr/>
            <p:nvPr/>
          </p:nvSpPr>
          <p:spPr>
            <a:xfrm>
              <a:off x="1041" y="796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单元六</a:t>
              </a:r>
              <a:endParaRPr lang="zh-CN" altLang="en-US">
                <a:ea typeface="宋体" panose="02010600030101010101" pitchFamily="2" charset="-122"/>
              </a:endParaRPr>
            </a:p>
          </p:txBody>
        </p:sp>
      </p:grpSp>
      <p:sp>
        <p:nvSpPr>
          <p:cNvPr id="15367" name="标题 1"/>
          <p:cNvSpPr/>
          <p:nvPr/>
        </p:nvSpPr>
        <p:spPr>
          <a:xfrm>
            <a:off x="8598535" y="525939"/>
            <a:ext cx="2330450" cy="461010"/>
          </a:xfrm>
          <a:prstGeom prst="rect">
            <a:avLst/>
          </a:prstGeom>
          <a:noFill/>
          <a:ln w="9525">
            <a:noFill/>
          </a:ln>
        </p:spPr>
        <p:txBody>
          <a:bodyPr anchor="ctr" anchorCtr="0">
            <a:normAutofit/>
          </a:bodyPr>
          <a:p>
            <a:pPr lvl="0" algn="r">
              <a:lnSpc>
                <a:spcPct val="100000"/>
              </a:lnSpc>
            </a:pPr>
            <a:r>
              <a:rPr lang="zh-CN" altLang="en-US" sz="1400">
                <a:solidFill>
                  <a:srgbClr val="7BC143"/>
                </a:solidFill>
                <a:latin typeface="微软雅黑" panose="020B0503020204020204" charset="-122"/>
                <a:ea typeface="微软雅黑" panose="020B0503020204020204" charset="-122"/>
                <a:sym typeface="Calibri" panose="020F0502020204030204" charset="0"/>
              </a:rPr>
              <a:t>孕育生命之花</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4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学习单元三</a:t>
            </a:r>
            <a:endParaRPr lang="zh-CN" altLang="en-US" sz="1400" baseline="0">
              <a:solidFill>
                <a:srgbClr val="7BC143"/>
              </a:solidFill>
              <a:latin typeface="微软雅黑" panose="020B0503020204020204" charset="-122"/>
              <a:ea typeface="微软雅黑" panose="020B0503020204020204" charset="-122"/>
              <a:sym typeface="Calibri" panose="020F05020202040302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wd">
                                    <p:tmPct val="10000"/>
                                  </p:iterate>
                                  <p:childTnLst>
                                    <p:set>
                                      <p:cBhvr>
                                        <p:cTn id="6" dur="1" fill="hold">
                                          <p:stCondLst>
                                            <p:cond delay="0"/>
                                          </p:stCondLst>
                                        </p:cTn>
                                        <p:tgtEl>
                                          <p:spTgt spid="43054"/>
                                        </p:tgtEl>
                                        <p:attrNameLst>
                                          <p:attrName>style.visibility</p:attrName>
                                        </p:attrNameLst>
                                      </p:cBhvr>
                                      <p:to>
                                        <p:strVal val="visible"/>
                                      </p:to>
                                    </p:set>
                                    <p:animEffect filter="fade">
                                      <p:cBhvr>
                                        <p:cTn id="7" dur="500"/>
                                        <p:tgtEl>
                                          <p:spTgt spid="430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54" grpId="0" bldLvl="0"/>
    </p:bldLst>
  </p:timing>
</p:sld>
</file>

<file path=ppt/tags/tag1.xml><?xml version="1.0" encoding="utf-8"?>
<p:tagLst xmlns:p="http://schemas.openxmlformats.org/presentationml/2006/main">
  <p:tag name="KSO_WM_TAG_VERSION" val="1.0"/>
  <p:tag name="KSO_WM_BEAUTIFY_FLAG" val="#wm#"/>
  <p:tag name="KSO_WM_TEMPLATE_CATEGORY" val="custom"/>
  <p:tag name="KSO_WM_TEMPLATE_INDEX" val="160172"/>
  <p:tag name="KSO_WM_UNIT_TYPE" val="a"/>
  <p:tag name="KSO_WM_UNIT_INDEX" val="1"/>
  <p:tag name="KSO_WM_UNIT_ID" val="custom160172_30*a*1"/>
  <p:tag name="KSO_WM_UNIT_CLEAR" val="1"/>
  <p:tag name="KSO_WM_UNIT_LAYERLEVEL" val="1"/>
  <p:tag name="KSO_WM_UNIT_VALUE" val="6"/>
  <p:tag name="KSO_WM_UNIT_ISCONTENTSTITLE" val="0"/>
  <p:tag name="KSO_WM_UNIT_HIGHLIGHT" val="0"/>
  <p:tag name="KSO_WM_UNIT_COMPATIBLE" val="0"/>
  <p:tag name="KSO_WM_UNIT_PRESET_TEXT" val="THANKS"/>
</p:tagLst>
</file>

<file path=ppt/tags/tag2.xml><?xml version="1.0" encoding="utf-8"?>
<p:tagLst xmlns:p="http://schemas.openxmlformats.org/presentationml/2006/main">
  <p:tag name="KSO_WM_TEMPLATE_CATEGORY" val="custom"/>
  <p:tag name="KSO_WM_TEMPLATE_INDEX" val="160172"/>
  <p:tag name="KSO_WM_TAG_VERSION" val="1.0"/>
  <p:tag name="KSO_WM_SLIDE_ID" val="custom160172_29"/>
  <p:tag name="KSO_WM_SLIDE_INDEX" val="29"/>
  <p:tag name="KSO_WM_SLIDE_ITEM_CNT" val="1"/>
  <p:tag name="KSO_WM_SLIDE_LAYOUT" val="a"/>
  <p:tag name="KSO_WM_SLIDE_LAYOUT_CNT" val="1"/>
  <p:tag name="KSO_WM_SLIDE_TYPE" val="endPage"/>
  <p:tag name="KSO_WM_BEAUTIFY_FLAG" val="#w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自定义 123">
      <a:dk1>
        <a:sysClr val="windowText" lastClr="000000"/>
      </a:dk1>
      <a:lt1>
        <a:sysClr val="window" lastClr="FFFFFF"/>
      </a:lt1>
      <a:dk2>
        <a:srgbClr val="44546A"/>
      </a:dk2>
      <a:lt2>
        <a:srgbClr val="E7E6E6"/>
      </a:lt2>
      <a:accent1>
        <a:srgbClr val="92D050"/>
      </a:accent1>
      <a:accent2>
        <a:srgbClr val="F9B14E"/>
      </a:accent2>
      <a:accent3>
        <a:srgbClr val="FE5B2B"/>
      </a:accent3>
      <a:accent4>
        <a:srgbClr val="00B0F0"/>
      </a:accent4>
      <a:accent5>
        <a:srgbClr val="4472C4"/>
      </a:accent5>
      <a:accent6>
        <a:srgbClr val="70AD47"/>
      </a:accent6>
      <a:hlink>
        <a:srgbClr val="0563C1"/>
      </a:hlink>
      <a:folHlink>
        <a:srgbClr val="954F72"/>
      </a:folHlink>
    </a:clrScheme>
    <a:fontScheme name="自定义 54">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12605</Words>
  <Application>WPS 演示</Application>
  <PresentationFormat>宽屏</PresentationFormat>
  <Paragraphs>1713</Paragraphs>
  <Slides>48</Slides>
  <Notes>0</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48</vt:i4>
      </vt:variant>
    </vt:vector>
  </HeadingPairs>
  <TitlesOfParts>
    <vt:vector size="63" baseType="lpstr">
      <vt:lpstr>Arial</vt:lpstr>
      <vt:lpstr>宋体</vt:lpstr>
      <vt:lpstr>Wingdings</vt:lpstr>
      <vt:lpstr>Calibri Light</vt:lpstr>
      <vt:lpstr>Calibri</vt:lpstr>
      <vt:lpstr>微软雅黑</vt:lpstr>
      <vt:lpstr>Bradley Hand ITC</vt:lpstr>
      <vt:lpstr>楷体_GB2312</vt:lpstr>
      <vt:lpstr>Arial Unicode MS</vt:lpstr>
      <vt:lpstr>Broadway</vt:lpstr>
      <vt:lpstr>DFPYeaSong-B5</vt:lpstr>
      <vt:lpstr>Calibri</vt:lpstr>
      <vt:lpstr>黑体</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THANKS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cxy</dc:creator>
  <cp:lastModifiedBy>cxy</cp:lastModifiedBy>
  <cp:revision>1</cp:revision>
  <dcterms:created xsi:type="dcterms:W3CDTF">2016-08-23T10:10:26Z</dcterms:created>
  <dcterms:modified xsi:type="dcterms:W3CDTF">2016-08-23T10:11:48Z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2052-10.1.0.5850</vt:lpwstr>
  </property>
</Properties>
</file>